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404050" cy="43205400"/>
  <p:notesSz cx="6858000" cy="9144000"/>
  <p:defaultTextStyle>
    <a:defPPr>
      <a:defRPr lang="en-US"/>
    </a:defPPr>
    <a:lvl1pPr marL="0" algn="l" defTabSz="4320194" rtl="0" eaLnBrk="1" latinLnBrk="0" hangingPunct="1">
      <a:defRPr sz="8500" kern="1200">
        <a:solidFill>
          <a:schemeClr val="tx1"/>
        </a:solidFill>
        <a:latin typeface="+mn-lt"/>
        <a:ea typeface="+mn-ea"/>
        <a:cs typeface="+mn-cs"/>
      </a:defRPr>
    </a:lvl1pPr>
    <a:lvl2pPr marL="2160097" algn="l" defTabSz="4320194" rtl="0" eaLnBrk="1" latinLnBrk="0" hangingPunct="1">
      <a:defRPr sz="8500" kern="1200">
        <a:solidFill>
          <a:schemeClr val="tx1"/>
        </a:solidFill>
        <a:latin typeface="+mn-lt"/>
        <a:ea typeface="+mn-ea"/>
        <a:cs typeface="+mn-cs"/>
      </a:defRPr>
    </a:lvl2pPr>
    <a:lvl3pPr marL="4320194" algn="l" defTabSz="4320194" rtl="0" eaLnBrk="1" latinLnBrk="0" hangingPunct="1">
      <a:defRPr sz="8500" kern="1200">
        <a:solidFill>
          <a:schemeClr val="tx1"/>
        </a:solidFill>
        <a:latin typeface="+mn-lt"/>
        <a:ea typeface="+mn-ea"/>
        <a:cs typeface="+mn-cs"/>
      </a:defRPr>
    </a:lvl3pPr>
    <a:lvl4pPr marL="6480291" algn="l" defTabSz="4320194" rtl="0" eaLnBrk="1" latinLnBrk="0" hangingPunct="1">
      <a:defRPr sz="8500" kern="1200">
        <a:solidFill>
          <a:schemeClr val="tx1"/>
        </a:solidFill>
        <a:latin typeface="+mn-lt"/>
        <a:ea typeface="+mn-ea"/>
        <a:cs typeface="+mn-cs"/>
      </a:defRPr>
    </a:lvl4pPr>
    <a:lvl5pPr marL="8640388" algn="l" defTabSz="4320194" rtl="0" eaLnBrk="1" latinLnBrk="0" hangingPunct="1">
      <a:defRPr sz="8500" kern="1200">
        <a:solidFill>
          <a:schemeClr val="tx1"/>
        </a:solidFill>
        <a:latin typeface="+mn-lt"/>
        <a:ea typeface="+mn-ea"/>
        <a:cs typeface="+mn-cs"/>
      </a:defRPr>
    </a:lvl5pPr>
    <a:lvl6pPr marL="10800485" algn="l" defTabSz="4320194" rtl="0" eaLnBrk="1" latinLnBrk="0" hangingPunct="1">
      <a:defRPr sz="8500" kern="1200">
        <a:solidFill>
          <a:schemeClr val="tx1"/>
        </a:solidFill>
        <a:latin typeface="+mn-lt"/>
        <a:ea typeface="+mn-ea"/>
        <a:cs typeface="+mn-cs"/>
      </a:defRPr>
    </a:lvl6pPr>
    <a:lvl7pPr marL="12960582" algn="l" defTabSz="4320194" rtl="0" eaLnBrk="1" latinLnBrk="0" hangingPunct="1">
      <a:defRPr sz="8500" kern="1200">
        <a:solidFill>
          <a:schemeClr val="tx1"/>
        </a:solidFill>
        <a:latin typeface="+mn-lt"/>
        <a:ea typeface="+mn-ea"/>
        <a:cs typeface="+mn-cs"/>
      </a:defRPr>
    </a:lvl7pPr>
    <a:lvl8pPr marL="15120679" algn="l" defTabSz="4320194" rtl="0" eaLnBrk="1" latinLnBrk="0" hangingPunct="1">
      <a:defRPr sz="8500" kern="1200">
        <a:solidFill>
          <a:schemeClr val="tx1"/>
        </a:solidFill>
        <a:latin typeface="+mn-lt"/>
        <a:ea typeface="+mn-ea"/>
        <a:cs typeface="+mn-cs"/>
      </a:defRPr>
    </a:lvl8pPr>
    <a:lvl9pPr marL="17280775" algn="l" defTabSz="4320194" rtl="0" eaLnBrk="1" latinLnBrk="0" hangingPunct="1">
      <a:defRPr sz="85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814A259B-0B0E-4F74-A48E-EF538BD88824}">
          <p14:sldIdLst>
            <p14:sldId id="256"/>
          </p14:sldIdLst>
        </p14:section>
      </p14:sectionLst>
    </p:ext>
    <p:ext uri="{EFAFB233-063F-42B5-8137-9DF3F51BA10A}">
      <p15:sldGuideLst xmlns:p15="http://schemas.microsoft.com/office/powerpoint/2012/main">
        <p15:guide id="1" orient="horz" pos="13608">
          <p15:clr>
            <a:srgbClr val="A4A3A4"/>
          </p15:clr>
        </p15:guide>
        <p15:guide id="2" pos="1020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dockrll" initials="s" lastIdx="1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FBC"/>
    <a:srgbClr val="FDE8CF"/>
    <a:srgbClr val="FCE3C4"/>
    <a:srgbClr val="FDEE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17" autoAdjust="0"/>
  </p:normalViewPr>
  <p:slideViewPr>
    <p:cSldViewPr>
      <p:cViewPr varScale="1">
        <p:scale>
          <a:sx n="12" d="100"/>
          <a:sy n="12" d="100"/>
        </p:scale>
        <p:origin x="2478" y="-24"/>
      </p:cViewPr>
      <p:guideLst>
        <p:guide orient="horz" pos="13608"/>
        <p:guide pos="10206"/>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Sitting</c:v>
                </c:pt>
              </c:strCache>
            </c:strRef>
          </c:tx>
          <c:invertIfNegative val="0"/>
          <c:cat>
            <c:strRef>
              <c:f>Sheet1!$A$2:$A$5</c:f>
              <c:strCache>
                <c:ptCount val="4"/>
                <c:pt idx="0">
                  <c:v>Still</c:v>
                </c:pt>
                <c:pt idx="1">
                  <c:v>Reading</c:v>
                </c:pt>
                <c:pt idx="2">
                  <c:v>Typing</c:v>
                </c:pt>
                <c:pt idx="3">
                  <c:v>Sorting </c:v>
                </c:pt>
              </c:strCache>
            </c:strRef>
          </c:cat>
          <c:val>
            <c:numRef>
              <c:f>Sheet1!$B$2:$B$5</c:f>
              <c:numCache>
                <c:formatCode>General</c:formatCode>
                <c:ptCount val="4"/>
                <c:pt idx="0">
                  <c:v>1.43</c:v>
                </c:pt>
                <c:pt idx="1">
                  <c:v>1.31</c:v>
                </c:pt>
                <c:pt idx="2">
                  <c:v>1.54</c:v>
                </c:pt>
                <c:pt idx="3">
                  <c:v>1.6800000000000008</c:v>
                </c:pt>
              </c:numCache>
            </c:numRef>
          </c:val>
        </c:ser>
        <c:ser>
          <c:idx val="1"/>
          <c:order val="1"/>
          <c:tx>
            <c:strRef>
              <c:f>Sheet1!$C$1</c:f>
              <c:strCache>
                <c:ptCount val="1"/>
                <c:pt idx="0">
                  <c:v>Standing</c:v>
                </c:pt>
              </c:strCache>
            </c:strRef>
          </c:tx>
          <c:invertIfNegative val="0"/>
          <c:cat>
            <c:strRef>
              <c:f>Sheet1!$A$2:$A$5</c:f>
              <c:strCache>
                <c:ptCount val="4"/>
                <c:pt idx="0">
                  <c:v>Still</c:v>
                </c:pt>
                <c:pt idx="1">
                  <c:v>Reading</c:v>
                </c:pt>
                <c:pt idx="2">
                  <c:v>Typing</c:v>
                </c:pt>
                <c:pt idx="3">
                  <c:v>Sorting </c:v>
                </c:pt>
              </c:strCache>
            </c:strRef>
          </c:cat>
          <c:val>
            <c:numRef>
              <c:f>Sheet1!$C$2:$C$5</c:f>
              <c:numCache>
                <c:formatCode>General</c:formatCode>
                <c:ptCount val="4"/>
                <c:pt idx="0">
                  <c:v>1.49</c:v>
                </c:pt>
                <c:pt idx="1">
                  <c:v>1.6500000000000001</c:v>
                </c:pt>
                <c:pt idx="2">
                  <c:v>1.7000000000000008</c:v>
                </c:pt>
                <c:pt idx="3">
                  <c:v>1.86</c:v>
                </c:pt>
              </c:numCache>
            </c:numRef>
          </c:val>
        </c:ser>
        <c:dLbls>
          <c:showLegendKey val="0"/>
          <c:showVal val="0"/>
          <c:showCatName val="0"/>
          <c:showSerName val="0"/>
          <c:showPercent val="0"/>
          <c:showBubbleSize val="0"/>
        </c:dLbls>
        <c:gapWidth val="150"/>
        <c:axId val="426235488"/>
        <c:axId val="427212080"/>
      </c:barChart>
      <c:catAx>
        <c:axId val="426235488"/>
        <c:scaling>
          <c:orientation val="minMax"/>
        </c:scaling>
        <c:delete val="0"/>
        <c:axPos val="b"/>
        <c:title>
          <c:tx>
            <c:rich>
              <a:bodyPr/>
              <a:lstStyle/>
              <a:p>
                <a:pPr>
                  <a:defRPr sz="2800" i="1">
                    <a:latin typeface="Arial" panose="020B0604020202020204" pitchFamily="34" charset="0"/>
                    <a:cs typeface="Arial" panose="020B0604020202020204" pitchFamily="34" charset="0"/>
                  </a:defRPr>
                </a:pPr>
                <a:r>
                  <a:rPr lang="en-IE" sz="2800" i="0" dirty="0" smtClean="0">
                    <a:latin typeface="Arial" panose="020B0604020202020204" pitchFamily="34" charset="0"/>
                    <a:cs typeface="Arial" panose="020B0604020202020204" pitchFamily="34" charset="0"/>
                  </a:rPr>
                  <a:t>Task </a:t>
                </a:r>
                <a:endParaRPr lang="en-IE" sz="2800" i="0" dirty="0">
                  <a:latin typeface="Arial" panose="020B0604020202020204" pitchFamily="34" charset="0"/>
                  <a:cs typeface="Arial" panose="020B0604020202020204" pitchFamily="34" charset="0"/>
                </a:endParaRPr>
              </a:p>
            </c:rich>
          </c:tx>
          <c:layout/>
          <c:overlay val="0"/>
        </c:title>
        <c:numFmt formatCode="General" sourceLinked="0"/>
        <c:majorTickMark val="out"/>
        <c:minorTickMark val="none"/>
        <c:tickLblPos val="nextTo"/>
        <c:txPr>
          <a:bodyPr/>
          <a:lstStyle/>
          <a:p>
            <a:pPr>
              <a:defRPr sz="2400">
                <a:latin typeface="Arial" panose="020B0604020202020204" pitchFamily="34" charset="0"/>
                <a:cs typeface="Arial" panose="020B0604020202020204" pitchFamily="34" charset="0"/>
              </a:defRPr>
            </a:pPr>
            <a:endParaRPr lang="en-US"/>
          </a:p>
        </c:txPr>
        <c:crossAx val="427212080"/>
        <c:crosses val="autoZero"/>
        <c:auto val="1"/>
        <c:lblAlgn val="ctr"/>
        <c:lblOffset val="100"/>
        <c:noMultiLvlLbl val="0"/>
      </c:catAx>
      <c:valAx>
        <c:axId val="427212080"/>
        <c:scaling>
          <c:orientation val="minMax"/>
        </c:scaling>
        <c:delete val="0"/>
        <c:axPos val="l"/>
        <c:majorGridlines/>
        <c:title>
          <c:tx>
            <c:rich>
              <a:bodyPr rot="-5400000" vert="horz"/>
              <a:lstStyle/>
              <a:p>
                <a:pPr>
                  <a:defRPr sz="2800" i="1">
                    <a:latin typeface="Arial" panose="020B0604020202020204" pitchFamily="34" charset="0"/>
                    <a:cs typeface="Arial" panose="020B0604020202020204" pitchFamily="34" charset="0"/>
                  </a:defRPr>
                </a:pPr>
                <a:r>
                  <a:rPr lang="en-IE" sz="2800" b="1" i="0" dirty="0" smtClean="0">
                    <a:latin typeface="Arial" panose="020B0604020202020204" pitchFamily="34" charset="0"/>
                    <a:cs typeface="Arial" panose="020B0604020202020204" pitchFamily="34" charset="0"/>
                  </a:rPr>
                  <a:t>Mean energy expenditure (METs)</a:t>
                </a:r>
                <a:endParaRPr lang="en-IE" sz="2800" b="1" i="0" dirty="0">
                  <a:latin typeface="Arial" panose="020B0604020202020204" pitchFamily="34" charset="0"/>
                  <a:cs typeface="Arial" panose="020B0604020202020204" pitchFamily="34" charset="0"/>
                </a:endParaRPr>
              </a:p>
            </c:rich>
          </c:tx>
          <c:layout>
            <c:manualLayout>
              <c:xMode val="edge"/>
              <c:yMode val="edge"/>
              <c:x val="0"/>
              <c:y val="0.14169870014442842"/>
            </c:manualLayout>
          </c:layout>
          <c:overlay val="0"/>
        </c:title>
        <c:numFmt formatCode="General" sourceLinked="1"/>
        <c:majorTickMark val="out"/>
        <c:minorTickMark val="none"/>
        <c:tickLblPos val="nextTo"/>
        <c:crossAx val="426235488"/>
        <c:crosses val="autoZero"/>
        <c:crossBetween val="between"/>
      </c:valAx>
    </c:plotArea>
    <c:legend>
      <c:legendPos val="r"/>
      <c:layout/>
      <c:overlay val="0"/>
      <c:txPr>
        <a:bodyPr/>
        <a:lstStyle/>
        <a:p>
          <a:pPr>
            <a:defRPr sz="2400">
              <a:latin typeface="Arial" panose="020B0604020202020204" pitchFamily="34" charset="0"/>
              <a:cs typeface="Arial" panose="020B0604020202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30304" y="13421682"/>
            <a:ext cx="27543443" cy="9261158"/>
          </a:xfrm>
        </p:spPr>
        <p:txBody>
          <a:bodyPr/>
          <a:lstStyle/>
          <a:p>
            <a:r>
              <a:rPr lang="en-US" smtClean="0"/>
              <a:t>Click to edit Master title style</a:t>
            </a:r>
            <a:endParaRPr lang="en-IE"/>
          </a:p>
        </p:txBody>
      </p:sp>
      <p:sp>
        <p:nvSpPr>
          <p:cNvPr id="3" name="Subtitle 2"/>
          <p:cNvSpPr>
            <a:spLocks noGrp="1"/>
          </p:cNvSpPr>
          <p:nvPr>
            <p:ph type="subTitle" idx="1"/>
          </p:nvPr>
        </p:nvSpPr>
        <p:spPr>
          <a:xfrm>
            <a:off x="4860608" y="24483059"/>
            <a:ext cx="22682835" cy="11041380"/>
          </a:xfrm>
        </p:spPr>
        <p:txBody>
          <a:bodyPr/>
          <a:lstStyle>
            <a:lvl1pPr marL="0" indent="0" algn="ctr">
              <a:buNone/>
              <a:defRPr>
                <a:solidFill>
                  <a:schemeClr val="tx1">
                    <a:tint val="75000"/>
                  </a:schemeClr>
                </a:solidFill>
              </a:defRPr>
            </a:lvl1pPr>
            <a:lvl2pPr marL="2160097" indent="0" algn="ctr">
              <a:buNone/>
              <a:defRPr>
                <a:solidFill>
                  <a:schemeClr val="tx1">
                    <a:tint val="75000"/>
                  </a:schemeClr>
                </a:solidFill>
              </a:defRPr>
            </a:lvl2pPr>
            <a:lvl3pPr marL="4320194" indent="0" algn="ctr">
              <a:buNone/>
              <a:defRPr>
                <a:solidFill>
                  <a:schemeClr val="tx1">
                    <a:tint val="75000"/>
                  </a:schemeClr>
                </a:solidFill>
              </a:defRPr>
            </a:lvl3pPr>
            <a:lvl4pPr marL="6480291" indent="0" algn="ctr">
              <a:buNone/>
              <a:defRPr>
                <a:solidFill>
                  <a:schemeClr val="tx1">
                    <a:tint val="75000"/>
                  </a:schemeClr>
                </a:solidFill>
              </a:defRPr>
            </a:lvl4pPr>
            <a:lvl5pPr marL="8640388" indent="0" algn="ctr">
              <a:buNone/>
              <a:defRPr>
                <a:solidFill>
                  <a:schemeClr val="tx1">
                    <a:tint val="75000"/>
                  </a:schemeClr>
                </a:solidFill>
              </a:defRPr>
            </a:lvl5pPr>
            <a:lvl6pPr marL="10800485" indent="0" algn="ctr">
              <a:buNone/>
              <a:defRPr>
                <a:solidFill>
                  <a:schemeClr val="tx1">
                    <a:tint val="75000"/>
                  </a:schemeClr>
                </a:solidFill>
              </a:defRPr>
            </a:lvl6pPr>
            <a:lvl7pPr marL="12960582" indent="0" algn="ctr">
              <a:buNone/>
              <a:defRPr>
                <a:solidFill>
                  <a:schemeClr val="tx1">
                    <a:tint val="75000"/>
                  </a:schemeClr>
                </a:solidFill>
              </a:defRPr>
            </a:lvl7pPr>
            <a:lvl8pPr marL="15120679" indent="0" algn="ctr">
              <a:buNone/>
              <a:defRPr>
                <a:solidFill>
                  <a:schemeClr val="tx1">
                    <a:tint val="75000"/>
                  </a:schemeClr>
                </a:solidFill>
              </a:defRPr>
            </a:lvl8pPr>
            <a:lvl9pPr marL="17280775" indent="0" algn="ctr">
              <a:buNone/>
              <a:defRPr>
                <a:solidFill>
                  <a:schemeClr val="tx1">
                    <a:tint val="75000"/>
                  </a:schemeClr>
                </a:solidFill>
              </a:defRPr>
            </a:lvl9pPr>
          </a:lstStyle>
          <a:p>
            <a:r>
              <a:rPr lang="en-US" smtClean="0"/>
              <a:t>Click to edit Master subtitle style</a:t>
            </a:r>
            <a:endParaRPr lang="en-IE"/>
          </a:p>
        </p:txBody>
      </p:sp>
      <p:sp>
        <p:nvSpPr>
          <p:cNvPr id="4" name="Date Placeholder 3"/>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415591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1788567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59697" y="27763474"/>
            <a:ext cx="27543443" cy="8581072"/>
          </a:xfrm>
        </p:spPr>
        <p:txBody>
          <a:bodyPr anchor="t"/>
          <a:lstStyle>
            <a:lvl1pPr algn="l">
              <a:defRPr sz="18900" b="1" cap="all"/>
            </a:lvl1pPr>
          </a:lstStyle>
          <a:p>
            <a:r>
              <a:rPr lang="en-US" smtClean="0"/>
              <a:t>Click to edit Master title style</a:t>
            </a:r>
            <a:endParaRPr lang="en-IE"/>
          </a:p>
        </p:txBody>
      </p:sp>
      <p:sp>
        <p:nvSpPr>
          <p:cNvPr id="3" name="Text Placeholder 2"/>
          <p:cNvSpPr>
            <a:spLocks noGrp="1"/>
          </p:cNvSpPr>
          <p:nvPr>
            <p:ph type="body" idx="1"/>
          </p:nvPr>
        </p:nvSpPr>
        <p:spPr>
          <a:xfrm>
            <a:off x="2559697" y="18312296"/>
            <a:ext cx="27543443" cy="9451178"/>
          </a:xfrm>
        </p:spPr>
        <p:txBody>
          <a:bodyPr anchor="b"/>
          <a:lstStyle>
            <a:lvl1pPr marL="0" indent="0">
              <a:buNone/>
              <a:defRPr sz="9500">
                <a:solidFill>
                  <a:schemeClr val="tx1">
                    <a:tint val="75000"/>
                  </a:schemeClr>
                </a:solidFill>
              </a:defRPr>
            </a:lvl1pPr>
            <a:lvl2pPr marL="2160097" indent="0">
              <a:buNone/>
              <a:defRPr sz="8500">
                <a:solidFill>
                  <a:schemeClr val="tx1">
                    <a:tint val="75000"/>
                  </a:schemeClr>
                </a:solidFill>
              </a:defRPr>
            </a:lvl2pPr>
            <a:lvl3pPr marL="4320194" indent="0">
              <a:buNone/>
              <a:defRPr sz="7500">
                <a:solidFill>
                  <a:schemeClr val="tx1">
                    <a:tint val="75000"/>
                  </a:schemeClr>
                </a:solidFill>
              </a:defRPr>
            </a:lvl3pPr>
            <a:lvl4pPr marL="6480291" indent="0">
              <a:buNone/>
              <a:defRPr sz="6600">
                <a:solidFill>
                  <a:schemeClr val="tx1">
                    <a:tint val="75000"/>
                  </a:schemeClr>
                </a:solidFill>
              </a:defRPr>
            </a:lvl4pPr>
            <a:lvl5pPr marL="8640388" indent="0">
              <a:buNone/>
              <a:defRPr sz="6600">
                <a:solidFill>
                  <a:schemeClr val="tx1">
                    <a:tint val="75000"/>
                  </a:schemeClr>
                </a:solidFill>
              </a:defRPr>
            </a:lvl5pPr>
            <a:lvl6pPr marL="10800485" indent="0">
              <a:buNone/>
              <a:defRPr sz="6600">
                <a:solidFill>
                  <a:schemeClr val="tx1">
                    <a:tint val="75000"/>
                  </a:schemeClr>
                </a:solidFill>
              </a:defRPr>
            </a:lvl6pPr>
            <a:lvl7pPr marL="12960582" indent="0">
              <a:buNone/>
              <a:defRPr sz="6600">
                <a:solidFill>
                  <a:schemeClr val="tx1">
                    <a:tint val="75000"/>
                  </a:schemeClr>
                </a:solidFill>
              </a:defRPr>
            </a:lvl7pPr>
            <a:lvl8pPr marL="15120679" indent="0">
              <a:buNone/>
              <a:defRPr sz="6600">
                <a:solidFill>
                  <a:schemeClr val="tx1">
                    <a:tint val="75000"/>
                  </a:schemeClr>
                </a:solidFill>
              </a:defRPr>
            </a:lvl8pPr>
            <a:lvl9pPr marL="17280775" indent="0">
              <a:buNone/>
              <a:defRPr sz="6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3605779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5361297" y="75269408"/>
            <a:ext cx="47953494" cy="212906610"/>
          </a:xfrm>
        </p:spPr>
        <p:txBody>
          <a:bodyPr/>
          <a:lstStyle>
            <a:lvl1pPr>
              <a:defRPr sz="13300"/>
            </a:lvl1pPr>
            <a:lvl2pPr>
              <a:defRPr sz="11300"/>
            </a:lvl2pPr>
            <a:lvl3pPr>
              <a:defRPr sz="95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53854859" y="75269408"/>
            <a:ext cx="47959118" cy="212906610"/>
          </a:xfrm>
        </p:spPr>
        <p:txBody>
          <a:bodyPr/>
          <a:lstStyle>
            <a:lvl1pPr>
              <a:defRPr sz="13300"/>
            </a:lvl1pPr>
            <a:lvl2pPr>
              <a:defRPr sz="11300"/>
            </a:lvl2pPr>
            <a:lvl3pPr>
              <a:defRPr sz="95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Date Placeholder 4"/>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2425637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20203" y="1730220"/>
            <a:ext cx="29163645" cy="7200901"/>
          </a:xfrm>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1620204" y="9671212"/>
            <a:ext cx="14317416" cy="4030501"/>
          </a:xfrm>
        </p:spPr>
        <p:txBody>
          <a:bodyPr anchor="b"/>
          <a:lstStyle>
            <a:lvl1pPr marL="0" indent="0">
              <a:buNone/>
              <a:defRPr sz="11300" b="1"/>
            </a:lvl1pPr>
            <a:lvl2pPr marL="2160097" indent="0">
              <a:buNone/>
              <a:defRPr sz="9500" b="1"/>
            </a:lvl2pPr>
            <a:lvl3pPr marL="4320194" indent="0">
              <a:buNone/>
              <a:defRPr sz="8500" b="1"/>
            </a:lvl3pPr>
            <a:lvl4pPr marL="6480291" indent="0">
              <a:buNone/>
              <a:defRPr sz="7500" b="1"/>
            </a:lvl4pPr>
            <a:lvl5pPr marL="8640388" indent="0">
              <a:buNone/>
              <a:defRPr sz="7500" b="1"/>
            </a:lvl5pPr>
            <a:lvl6pPr marL="10800485" indent="0">
              <a:buNone/>
              <a:defRPr sz="7500" b="1"/>
            </a:lvl6pPr>
            <a:lvl7pPr marL="12960582" indent="0">
              <a:buNone/>
              <a:defRPr sz="7500" b="1"/>
            </a:lvl7pPr>
            <a:lvl8pPr marL="15120679" indent="0">
              <a:buNone/>
              <a:defRPr sz="7500" b="1"/>
            </a:lvl8pPr>
            <a:lvl9pPr marL="17280775" indent="0">
              <a:buNone/>
              <a:defRPr sz="7500" b="1"/>
            </a:lvl9pPr>
          </a:lstStyle>
          <a:p>
            <a:pPr lvl="0"/>
            <a:r>
              <a:rPr lang="en-US" smtClean="0"/>
              <a:t>Click to edit Master text styles</a:t>
            </a:r>
          </a:p>
        </p:txBody>
      </p:sp>
      <p:sp>
        <p:nvSpPr>
          <p:cNvPr id="4" name="Content Placeholder 3"/>
          <p:cNvSpPr>
            <a:spLocks noGrp="1"/>
          </p:cNvSpPr>
          <p:nvPr>
            <p:ph sz="half" idx="2"/>
          </p:nvPr>
        </p:nvSpPr>
        <p:spPr>
          <a:xfrm>
            <a:off x="1620204" y="13701712"/>
            <a:ext cx="14317416" cy="24893114"/>
          </a:xfrm>
        </p:spPr>
        <p:txBody>
          <a:bodyPr/>
          <a:lstStyle>
            <a:lvl1pPr>
              <a:defRPr sz="11300"/>
            </a:lvl1pPr>
            <a:lvl2pPr>
              <a:defRPr sz="9500"/>
            </a:lvl2pPr>
            <a:lvl3pPr>
              <a:defRPr sz="85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16460810" y="9671212"/>
            <a:ext cx="14323041" cy="4030501"/>
          </a:xfrm>
        </p:spPr>
        <p:txBody>
          <a:bodyPr anchor="b"/>
          <a:lstStyle>
            <a:lvl1pPr marL="0" indent="0">
              <a:buNone/>
              <a:defRPr sz="11300" b="1"/>
            </a:lvl1pPr>
            <a:lvl2pPr marL="2160097" indent="0">
              <a:buNone/>
              <a:defRPr sz="9500" b="1"/>
            </a:lvl2pPr>
            <a:lvl3pPr marL="4320194" indent="0">
              <a:buNone/>
              <a:defRPr sz="8500" b="1"/>
            </a:lvl3pPr>
            <a:lvl4pPr marL="6480291" indent="0">
              <a:buNone/>
              <a:defRPr sz="7500" b="1"/>
            </a:lvl4pPr>
            <a:lvl5pPr marL="8640388" indent="0">
              <a:buNone/>
              <a:defRPr sz="7500" b="1"/>
            </a:lvl5pPr>
            <a:lvl6pPr marL="10800485" indent="0">
              <a:buNone/>
              <a:defRPr sz="7500" b="1"/>
            </a:lvl6pPr>
            <a:lvl7pPr marL="12960582" indent="0">
              <a:buNone/>
              <a:defRPr sz="7500" b="1"/>
            </a:lvl7pPr>
            <a:lvl8pPr marL="15120679" indent="0">
              <a:buNone/>
              <a:defRPr sz="7500" b="1"/>
            </a:lvl8pPr>
            <a:lvl9pPr marL="17280775" indent="0">
              <a:buNone/>
              <a:defRPr sz="7500" b="1"/>
            </a:lvl9pPr>
          </a:lstStyle>
          <a:p>
            <a:pPr lvl="0"/>
            <a:r>
              <a:rPr lang="en-US" smtClean="0"/>
              <a:t>Click to edit Master text styles</a:t>
            </a:r>
          </a:p>
        </p:txBody>
      </p:sp>
      <p:sp>
        <p:nvSpPr>
          <p:cNvPr id="6" name="Content Placeholder 5"/>
          <p:cNvSpPr>
            <a:spLocks noGrp="1"/>
          </p:cNvSpPr>
          <p:nvPr>
            <p:ph sz="quarter" idx="4"/>
          </p:nvPr>
        </p:nvSpPr>
        <p:spPr>
          <a:xfrm>
            <a:off x="16460810" y="13701712"/>
            <a:ext cx="14323041" cy="24893114"/>
          </a:xfrm>
        </p:spPr>
        <p:txBody>
          <a:bodyPr/>
          <a:lstStyle>
            <a:lvl1pPr>
              <a:defRPr sz="11300"/>
            </a:lvl1pPr>
            <a:lvl2pPr>
              <a:defRPr sz="9500"/>
            </a:lvl2pPr>
            <a:lvl3pPr>
              <a:defRPr sz="85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Date Placeholder 6"/>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8" name="Footer Placeholder 7"/>
          <p:cNvSpPr>
            <a:spLocks noGrp="1"/>
          </p:cNvSpPr>
          <p:nvPr>
            <p:ph type="ftr" sz="quarter" idx="11"/>
          </p:nvPr>
        </p:nvSpPr>
        <p:spPr/>
        <p:txBody>
          <a:bodyPr/>
          <a:lstStyle/>
          <a:p>
            <a:endParaRPr lang="en-IE" dirty="0"/>
          </a:p>
        </p:txBody>
      </p:sp>
      <p:sp>
        <p:nvSpPr>
          <p:cNvPr id="9" name="Slide Number Placeholder 8"/>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2452787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Date Placeholder 2"/>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4" name="Footer Placeholder 3"/>
          <p:cNvSpPr>
            <a:spLocks noGrp="1"/>
          </p:cNvSpPr>
          <p:nvPr>
            <p:ph type="ftr" sz="quarter" idx="11"/>
          </p:nvPr>
        </p:nvSpPr>
        <p:spPr/>
        <p:txBody>
          <a:bodyPr/>
          <a:lstStyle/>
          <a:p>
            <a:endParaRPr lang="en-IE" dirty="0"/>
          </a:p>
        </p:txBody>
      </p:sp>
      <p:sp>
        <p:nvSpPr>
          <p:cNvPr id="5" name="Slide Number Placeholder 4"/>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1465300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3" name="Footer Placeholder 2"/>
          <p:cNvSpPr>
            <a:spLocks noGrp="1"/>
          </p:cNvSpPr>
          <p:nvPr>
            <p:ph type="ftr" sz="quarter" idx="11"/>
          </p:nvPr>
        </p:nvSpPr>
        <p:spPr/>
        <p:txBody>
          <a:bodyPr/>
          <a:lstStyle/>
          <a:p>
            <a:endParaRPr lang="en-IE" dirty="0"/>
          </a:p>
        </p:txBody>
      </p:sp>
      <p:sp>
        <p:nvSpPr>
          <p:cNvPr id="4" name="Slide Number Placeholder 3"/>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1829216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20206" y="1720214"/>
            <a:ext cx="10660709" cy="7320916"/>
          </a:xfrm>
        </p:spPr>
        <p:txBody>
          <a:bodyPr anchor="b"/>
          <a:lstStyle>
            <a:lvl1pPr algn="l">
              <a:defRPr sz="9500" b="1"/>
            </a:lvl1pPr>
          </a:lstStyle>
          <a:p>
            <a:r>
              <a:rPr lang="en-US" smtClean="0"/>
              <a:t>Click to edit Master title style</a:t>
            </a:r>
            <a:endParaRPr lang="en-IE"/>
          </a:p>
        </p:txBody>
      </p:sp>
      <p:sp>
        <p:nvSpPr>
          <p:cNvPr id="3" name="Content Placeholder 2"/>
          <p:cNvSpPr>
            <a:spLocks noGrp="1"/>
          </p:cNvSpPr>
          <p:nvPr>
            <p:ph idx="1"/>
          </p:nvPr>
        </p:nvSpPr>
        <p:spPr>
          <a:xfrm>
            <a:off x="12669084" y="1720219"/>
            <a:ext cx="18114764" cy="36874612"/>
          </a:xfrm>
        </p:spPr>
        <p:txBody>
          <a:bodyPr/>
          <a:lstStyle>
            <a:lvl1pPr>
              <a:defRPr sz="15100"/>
            </a:lvl1pPr>
            <a:lvl2pPr>
              <a:defRPr sz="13300"/>
            </a:lvl2pPr>
            <a:lvl3pPr>
              <a:defRPr sz="113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1620206" y="9041132"/>
            <a:ext cx="10660709" cy="29553697"/>
          </a:xfrm>
        </p:spPr>
        <p:txBody>
          <a:bodyPr/>
          <a:lstStyle>
            <a:lvl1pPr marL="0" indent="0">
              <a:buNone/>
              <a:defRPr sz="6600"/>
            </a:lvl1pPr>
            <a:lvl2pPr marL="2160097" indent="0">
              <a:buNone/>
              <a:defRPr sz="5700"/>
            </a:lvl2pPr>
            <a:lvl3pPr marL="4320194" indent="0">
              <a:buNone/>
              <a:defRPr sz="4700"/>
            </a:lvl3pPr>
            <a:lvl4pPr marL="6480291" indent="0">
              <a:buNone/>
              <a:defRPr sz="4200"/>
            </a:lvl4pPr>
            <a:lvl5pPr marL="8640388" indent="0">
              <a:buNone/>
              <a:defRPr sz="4200"/>
            </a:lvl5pPr>
            <a:lvl6pPr marL="10800485" indent="0">
              <a:buNone/>
              <a:defRPr sz="4200"/>
            </a:lvl6pPr>
            <a:lvl7pPr marL="12960582" indent="0">
              <a:buNone/>
              <a:defRPr sz="4200"/>
            </a:lvl7pPr>
            <a:lvl8pPr marL="15120679" indent="0">
              <a:buNone/>
              <a:defRPr sz="4200"/>
            </a:lvl8pPr>
            <a:lvl9pPr marL="17280775"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271794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51420" y="30243779"/>
            <a:ext cx="19442430" cy="3570450"/>
          </a:xfrm>
        </p:spPr>
        <p:txBody>
          <a:bodyPr anchor="b"/>
          <a:lstStyle>
            <a:lvl1pPr algn="l">
              <a:defRPr sz="9500" b="1"/>
            </a:lvl1pPr>
          </a:lstStyle>
          <a:p>
            <a:r>
              <a:rPr lang="en-US" smtClean="0"/>
              <a:t>Click to edit Master title style</a:t>
            </a:r>
            <a:endParaRPr lang="en-IE"/>
          </a:p>
        </p:txBody>
      </p:sp>
      <p:sp>
        <p:nvSpPr>
          <p:cNvPr id="3" name="Picture Placeholder 2"/>
          <p:cNvSpPr>
            <a:spLocks noGrp="1"/>
          </p:cNvSpPr>
          <p:nvPr>
            <p:ph type="pic" idx="1"/>
          </p:nvPr>
        </p:nvSpPr>
        <p:spPr>
          <a:xfrm>
            <a:off x="6351420" y="3860483"/>
            <a:ext cx="19442430" cy="25923240"/>
          </a:xfrm>
        </p:spPr>
        <p:txBody>
          <a:bodyPr/>
          <a:lstStyle>
            <a:lvl1pPr marL="0" indent="0">
              <a:buNone/>
              <a:defRPr sz="15100"/>
            </a:lvl1pPr>
            <a:lvl2pPr marL="2160097" indent="0">
              <a:buNone/>
              <a:defRPr sz="13300"/>
            </a:lvl2pPr>
            <a:lvl3pPr marL="4320194" indent="0">
              <a:buNone/>
              <a:defRPr sz="11300"/>
            </a:lvl3pPr>
            <a:lvl4pPr marL="6480291" indent="0">
              <a:buNone/>
              <a:defRPr sz="9500"/>
            </a:lvl4pPr>
            <a:lvl5pPr marL="8640388" indent="0">
              <a:buNone/>
              <a:defRPr sz="9500"/>
            </a:lvl5pPr>
            <a:lvl6pPr marL="10800485" indent="0">
              <a:buNone/>
              <a:defRPr sz="9500"/>
            </a:lvl6pPr>
            <a:lvl7pPr marL="12960582" indent="0">
              <a:buNone/>
              <a:defRPr sz="9500"/>
            </a:lvl7pPr>
            <a:lvl8pPr marL="15120679" indent="0">
              <a:buNone/>
              <a:defRPr sz="9500"/>
            </a:lvl8pPr>
            <a:lvl9pPr marL="17280775" indent="0">
              <a:buNone/>
              <a:defRPr sz="9500"/>
            </a:lvl9pPr>
          </a:lstStyle>
          <a:p>
            <a:endParaRPr lang="en-IE" dirty="0"/>
          </a:p>
        </p:txBody>
      </p:sp>
      <p:sp>
        <p:nvSpPr>
          <p:cNvPr id="4" name="Text Placeholder 3"/>
          <p:cNvSpPr>
            <a:spLocks noGrp="1"/>
          </p:cNvSpPr>
          <p:nvPr>
            <p:ph type="body" sz="half" idx="2"/>
          </p:nvPr>
        </p:nvSpPr>
        <p:spPr>
          <a:xfrm>
            <a:off x="6351420" y="33814230"/>
            <a:ext cx="19442430" cy="5070630"/>
          </a:xfrm>
        </p:spPr>
        <p:txBody>
          <a:bodyPr/>
          <a:lstStyle>
            <a:lvl1pPr marL="0" indent="0">
              <a:buNone/>
              <a:defRPr sz="6600"/>
            </a:lvl1pPr>
            <a:lvl2pPr marL="2160097" indent="0">
              <a:buNone/>
              <a:defRPr sz="5700"/>
            </a:lvl2pPr>
            <a:lvl3pPr marL="4320194" indent="0">
              <a:buNone/>
              <a:defRPr sz="4700"/>
            </a:lvl3pPr>
            <a:lvl4pPr marL="6480291" indent="0">
              <a:buNone/>
              <a:defRPr sz="4200"/>
            </a:lvl4pPr>
            <a:lvl5pPr marL="8640388" indent="0">
              <a:buNone/>
              <a:defRPr sz="4200"/>
            </a:lvl5pPr>
            <a:lvl6pPr marL="10800485" indent="0">
              <a:buNone/>
              <a:defRPr sz="4200"/>
            </a:lvl6pPr>
            <a:lvl7pPr marL="12960582" indent="0">
              <a:buNone/>
              <a:defRPr sz="4200"/>
            </a:lvl7pPr>
            <a:lvl8pPr marL="15120679" indent="0">
              <a:buNone/>
              <a:defRPr sz="4200"/>
            </a:lvl8pPr>
            <a:lvl9pPr marL="17280775"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3502292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29568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02215" y="12921617"/>
            <a:ext cx="24111764" cy="275254402"/>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5361296" y="12921617"/>
            <a:ext cx="71800848" cy="27525440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6ED828DF-39D6-47E6-912C-4971127383B6}" type="datetimeFigureOut">
              <a:rPr lang="en-IE" smtClean="0"/>
              <a:pPr/>
              <a:t>25/11/2019</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532480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20203" y="1730220"/>
            <a:ext cx="29163645" cy="7200901"/>
          </a:xfrm>
          <a:prstGeom prst="rect">
            <a:avLst/>
          </a:prstGeom>
        </p:spPr>
        <p:txBody>
          <a:bodyPr vert="horz" lIns="432019" tIns="216010" rIns="432019" bIns="216010" rtlCol="0" anchor="ctr">
            <a:normAutofit/>
          </a:bodyPr>
          <a:lstStyle/>
          <a:p>
            <a:r>
              <a:rPr lang="en-US" smtClean="0"/>
              <a:t>Click to edit Master title style</a:t>
            </a:r>
            <a:endParaRPr lang="en-IE"/>
          </a:p>
        </p:txBody>
      </p:sp>
      <p:sp>
        <p:nvSpPr>
          <p:cNvPr id="3" name="Text Placeholder 2"/>
          <p:cNvSpPr>
            <a:spLocks noGrp="1"/>
          </p:cNvSpPr>
          <p:nvPr>
            <p:ph type="body" idx="1"/>
          </p:nvPr>
        </p:nvSpPr>
        <p:spPr>
          <a:xfrm>
            <a:off x="1620203" y="10081264"/>
            <a:ext cx="29163645" cy="28513567"/>
          </a:xfrm>
          <a:prstGeom prst="rect">
            <a:avLst/>
          </a:prstGeom>
        </p:spPr>
        <p:txBody>
          <a:bodyPr vert="horz" lIns="432019" tIns="216010" rIns="432019" bIns="2160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2"/>
          </p:nvPr>
        </p:nvSpPr>
        <p:spPr>
          <a:xfrm>
            <a:off x="1620204" y="40045008"/>
            <a:ext cx="7560944" cy="2300287"/>
          </a:xfrm>
          <a:prstGeom prst="rect">
            <a:avLst/>
          </a:prstGeom>
        </p:spPr>
        <p:txBody>
          <a:bodyPr vert="horz" lIns="432019" tIns="216010" rIns="432019" bIns="216010" rtlCol="0" anchor="ctr"/>
          <a:lstStyle>
            <a:lvl1pPr algn="l">
              <a:defRPr sz="5700">
                <a:solidFill>
                  <a:schemeClr val="tx1">
                    <a:tint val="75000"/>
                  </a:schemeClr>
                </a:solidFill>
              </a:defRPr>
            </a:lvl1pPr>
          </a:lstStyle>
          <a:p>
            <a:fld id="{6ED828DF-39D6-47E6-912C-4971127383B6}" type="datetimeFigureOut">
              <a:rPr lang="en-IE" smtClean="0"/>
              <a:pPr/>
              <a:t>25/11/2019</a:t>
            </a:fld>
            <a:endParaRPr lang="en-IE" dirty="0"/>
          </a:p>
        </p:txBody>
      </p:sp>
      <p:sp>
        <p:nvSpPr>
          <p:cNvPr id="5" name="Footer Placeholder 4"/>
          <p:cNvSpPr>
            <a:spLocks noGrp="1"/>
          </p:cNvSpPr>
          <p:nvPr>
            <p:ph type="ftr" sz="quarter" idx="3"/>
          </p:nvPr>
        </p:nvSpPr>
        <p:spPr>
          <a:xfrm>
            <a:off x="11071385" y="40045008"/>
            <a:ext cx="10261283" cy="2300287"/>
          </a:xfrm>
          <a:prstGeom prst="rect">
            <a:avLst/>
          </a:prstGeom>
        </p:spPr>
        <p:txBody>
          <a:bodyPr vert="horz" lIns="432019" tIns="216010" rIns="432019" bIns="216010" rtlCol="0" anchor="ctr"/>
          <a:lstStyle>
            <a:lvl1pPr algn="ctr">
              <a:defRPr sz="5700">
                <a:solidFill>
                  <a:schemeClr val="tx1">
                    <a:tint val="75000"/>
                  </a:schemeClr>
                </a:solidFill>
              </a:defRPr>
            </a:lvl1pPr>
          </a:lstStyle>
          <a:p>
            <a:endParaRPr lang="en-IE" dirty="0"/>
          </a:p>
        </p:txBody>
      </p:sp>
      <p:sp>
        <p:nvSpPr>
          <p:cNvPr id="6" name="Slide Number Placeholder 5"/>
          <p:cNvSpPr>
            <a:spLocks noGrp="1"/>
          </p:cNvSpPr>
          <p:nvPr>
            <p:ph type="sldNum" sz="quarter" idx="4"/>
          </p:nvPr>
        </p:nvSpPr>
        <p:spPr>
          <a:xfrm>
            <a:off x="23222904" y="40045008"/>
            <a:ext cx="7560944" cy="2300287"/>
          </a:xfrm>
          <a:prstGeom prst="rect">
            <a:avLst/>
          </a:prstGeom>
        </p:spPr>
        <p:txBody>
          <a:bodyPr vert="horz" lIns="432019" tIns="216010" rIns="432019" bIns="216010" rtlCol="0" anchor="ctr"/>
          <a:lstStyle>
            <a:lvl1pPr algn="r">
              <a:defRPr sz="5700">
                <a:solidFill>
                  <a:schemeClr val="tx1">
                    <a:tint val="75000"/>
                  </a:schemeClr>
                </a:solidFill>
              </a:defRPr>
            </a:lvl1pPr>
          </a:lstStyle>
          <a:p>
            <a:fld id="{AD1B7485-44DA-4AC2-B515-845E2F7F7485}" type="slidenum">
              <a:rPr lang="en-IE" smtClean="0"/>
              <a:pPr/>
              <a:t>‹#›</a:t>
            </a:fld>
            <a:endParaRPr lang="en-IE" dirty="0"/>
          </a:p>
        </p:txBody>
      </p:sp>
    </p:spTree>
    <p:extLst>
      <p:ext uri="{BB962C8B-B14F-4D97-AF65-F5344CB8AC3E}">
        <p14:creationId xmlns:p14="http://schemas.microsoft.com/office/powerpoint/2010/main" val="3406111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20194" rtl="0" eaLnBrk="1" latinLnBrk="0" hangingPunct="1">
        <a:spcBef>
          <a:spcPct val="0"/>
        </a:spcBef>
        <a:buNone/>
        <a:defRPr sz="20800" kern="1200">
          <a:solidFill>
            <a:schemeClr val="tx1"/>
          </a:solidFill>
          <a:latin typeface="+mj-lt"/>
          <a:ea typeface="+mj-ea"/>
          <a:cs typeface="+mj-cs"/>
        </a:defRPr>
      </a:lvl1pPr>
    </p:titleStyle>
    <p:bodyStyle>
      <a:lvl1pPr marL="1620073" indent="-1620073" algn="l" defTabSz="4320194" rtl="0" eaLnBrk="1" latinLnBrk="0" hangingPunct="1">
        <a:spcBef>
          <a:spcPct val="20000"/>
        </a:spcBef>
        <a:buFont typeface="Arial" panose="020B0604020202020204" pitchFamily="34" charset="0"/>
        <a:buChar char="•"/>
        <a:defRPr sz="15100" kern="1200">
          <a:solidFill>
            <a:schemeClr val="tx1"/>
          </a:solidFill>
          <a:latin typeface="+mn-lt"/>
          <a:ea typeface="+mn-ea"/>
          <a:cs typeface="+mn-cs"/>
        </a:defRPr>
      </a:lvl1pPr>
      <a:lvl2pPr marL="3510157" indent="-1350061" algn="l" defTabSz="4320194" rtl="0" eaLnBrk="1" latinLnBrk="0" hangingPunct="1">
        <a:spcBef>
          <a:spcPct val="20000"/>
        </a:spcBef>
        <a:buFont typeface="Arial" panose="020B0604020202020204" pitchFamily="34" charset="0"/>
        <a:buChar char="–"/>
        <a:defRPr sz="13300" kern="1200">
          <a:solidFill>
            <a:schemeClr val="tx1"/>
          </a:solidFill>
          <a:latin typeface="+mn-lt"/>
          <a:ea typeface="+mn-ea"/>
          <a:cs typeface="+mn-cs"/>
        </a:defRPr>
      </a:lvl2pPr>
      <a:lvl3pPr marL="5400243" indent="-1080048" algn="l" defTabSz="4320194" rtl="0" eaLnBrk="1" latinLnBrk="0" hangingPunct="1">
        <a:spcBef>
          <a:spcPct val="20000"/>
        </a:spcBef>
        <a:buFont typeface="Arial" panose="020B0604020202020204" pitchFamily="34" charset="0"/>
        <a:buChar char="•"/>
        <a:defRPr sz="11300" kern="1200">
          <a:solidFill>
            <a:schemeClr val="tx1"/>
          </a:solidFill>
          <a:latin typeface="+mn-lt"/>
          <a:ea typeface="+mn-ea"/>
          <a:cs typeface="+mn-cs"/>
        </a:defRPr>
      </a:lvl3pPr>
      <a:lvl4pPr marL="7560339" indent="-1080048" algn="l" defTabSz="4320194" rtl="0" eaLnBrk="1" latinLnBrk="0" hangingPunct="1">
        <a:spcBef>
          <a:spcPct val="20000"/>
        </a:spcBef>
        <a:buFont typeface="Arial" panose="020B0604020202020204" pitchFamily="34" charset="0"/>
        <a:buChar char="–"/>
        <a:defRPr sz="9500" kern="1200">
          <a:solidFill>
            <a:schemeClr val="tx1"/>
          </a:solidFill>
          <a:latin typeface="+mn-lt"/>
          <a:ea typeface="+mn-ea"/>
          <a:cs typeface="+mn-cs"/>
        </a:defRPr>
      </a:lvl4pPr>
      <a:lvl5pPr marL="9720435" indent="-1080048" algn="l" defTabSz="4320194" rtl="0" eaLnBrk="1" latinLnBrk="0" hangingPunct="1">
        <a:spcBef>
          <a:spcPct val="20000"/>
        </a:spcBef>
        <a:buFont typeface="Arial" panose="020B0604020202020204" pitchFamily="34" charset="0"/>
        <a:buChar char="»"/>
        <a:defRPr sz="9500" kern="1200">
          <a:solidFill>
            <a:schemeClr val="tx1"/>
          </a:solidFill>
          <a:latin typeface="+mn-lt"/>
          <a:ea typeface="+mn-ea"/>
          <a:cs typeface="+mn-cs"/>
        </a:defRPr>
      </a:lvl5pPr>
      <a:lvl6pPr marL="11880534" indent="-1080048" algn="l" defTabSz="4320194" rtl="0" eaLnBrk="1" latinLnBrk="0" hangingPunct="1">
        <a:spcBef>
          <a:spcPct val="20000"/>
        </a:spcBef>
        <a:buFont typeface="Arial" panose="020B0604020202020204" pitchFamily="34" charset="0"/>
        <a:buChar char="•"/>
        <a:defRPr sz="9500" kern="1200">
          <a:solidFill>
            <a:schemeClr val="tx1"/>
          </a:solidFill>
          <a:latin typeface="+mn-lt"/>
          <a:ea typeface="+mn-ea"/>
          <a:cs typeface="+mn-cs"/>
        </a:defRPr>
      </a:lvl6pPr>
      <a:lvl7pPr marL="14040629" indent="-1080048" algn="l" defTabSz="4320194" rtl="0" eaLnBrk="1" latinLnBrk="0" hangingPunct="1">
        <a:spcBef>
          <a:spcPct val="20000"/>
        </a:spcBef>
        <a:buFont typeface="Arial" panose="020B0604020202020204" pitchFamily="34" charset="0"/>
        <a:buChar char="•"/>
        <a:defRPr sz="9500" kern="1200">
          <a:solidFill>
            <a:schemeClr val="tx1"/>
          </a:solidFill>
          <a:latin typeface="+mn-lt"/>
          <a:ea typeface="+mn-ea"/>
          <a:cs typeface="+mn-cs"/>
        </a:defRPr>
      </a:lvl7pPr>
      <a:lvl8pPr marL="16200726" indent="-1080048" algn="l" defTabSz="4320194" rtl="0" eaLnBrk="1" latinLnBrk="0" hangingPunct="1">
        <a:spcBef>
          <a:spcPct val="20000"/>
        </a:spcBef>
        <a:buFont typeface="Arial" panose="020B0604020202020204" pitchFamily="34" charset="0"/>
        <a:buChar char="•"/>
        <a:defRPr sz="9500" kern="1200">
          <a:solidFill>
            <a:schemeClr val="tx1"/>
          </a:solidFill>
          <a:latin typeface="+mn-lt"/>
          <a:ea typeface="+mn-ea"/>
          <a:cs typeface="+mn-cs"/>
        </a:defRPr>
      </a:lvl8pPr>
      <a:lvl9pPr marL="18360823" indent="-1080048" algn="l" defTabSz="4320194" rtl="0" eaLnBrk="1" latinLnBrk="0" hangingPunct="1">
        <a:spcBef>
          <a:spcPct val="20000"/>
        </a:spcBef>
        <a:buFont typeface="Arial" panose="020B0604020202020204" pitchFamily="34" charset="0"/>
        <a:buChar char="•"/>
        <a:defRPr sz="9500" kern="1200">
          <a:solidFill>
            <a:schemeClr val="tx1"/>
          </a:solidFill>
          <a:latin typeface="+mn-lt"/>
          <a:ea typeface="+mn-ea"/>
          <a:cs typeface="+mn-cs"/>
        </a:defRPr>
      </a:lvl9pPr>
    </p:bodyStyle>
    <p:otherStyle>
      <a:defPPr>
        <a:defRPr lang="en-US"/>
      </a:defPPr>
      <a:lvl1pPr marL="0" algn="l" defTabSz="4320194" rtl="0" eaLnBrk="1" latinLnBrk="0" hangingPunct="1">
        <a:defRPr sz="8500" kern="1200">
          <a:solidFill>
            <a:schemeClr val="tx1"/>
          </a:solidFill>
          <a:latin typeface="+mn-lt"/>
          <a:ea typeface="+mn-ea"/>
          <a:cs typeface="+mn-cs"/>
        </a:defRPr>
      </a:lvl1pPr>
      <a:lvl2pPr marL="2160097" algn="l" defTabSz="4320194" rtl="0" eaLnBrk="1" latinLnBrk="0" hangingPunct="1">
        <a:defRPr sz="8500" kern="1200">
          <a:solidFill>
            <a:schemeClr val="tx1"/>
          </a:solidFill>
          <a:latin typeface="+mn-lt"/>
          <a:ea typeface="+mn-ea"/>
          <a:cs typeface="+mn-cs"/>
        </a:defRPr>
      </a:lvl2pPr>
      <a:lvl3pPr marL="4320194" algn="l" defTabSz="4320194" rtl="0" eaLnBrk="1" latinLnBrk="0" hangingPunct="1">
        <a:defRPr sz="8500" kern="1200">
          <a:solidFill>
            <a:schemeClr val="tx1"/>
          </a:solidFill>
          <a:latin typeface="+mn-lt"/>
          <a:ea typeface="+mn-ea"/>
          <a:cs typeface="+mn-cs"/>
        </a:defRPr>
      </a:lvl3pPr>
      <a:lvl4pPr marL="6480291" algn="l" defTabSz="4320194" rtl="0" eaLnBrk="1" latinLnBrk="0" hangingPunct="1">
        <a:defRPr sz="8500" kern="1200">
          <a:solidFill>
            <a:schemeClr val="tx1"/>
          </a:solidFill>
          <a:latin typeface="+mn-lt"/>
          <a:ea typeface="+mn-ea"/>
          <a:cs typeface="+mn-cs"/>
        </a:defRPr>
      </a:lvl4pPr>
      <a:lvl5pPr marL="8640388" algn="l" defTabSz="4320194" rtl="0" eaLnBrk="1" latinLnBrk="0" hangingPunct="1">
        <a:defRPr sz="8500" kern="1200">
          <a:solidFill>
            <a:schemeClr val="tx1"/>
          </a:solidFill>
          <a:latin typeface="+mn-lt"/>
          <a:ea typeface="+mn-ea"/>
          <a:cs typeface="+mn-cs"/>
        </a:defRPr>
      </a:lvl5pPr>
      <a:lvl6pPr marL="10800485" algn="l" defTabSz="4320194" rtl="0" eaLnBrk="1" latinLnBrk="0" hangingPunct="1">
        <a:defRPr sz="8500" kern="1200">
          <a:solidFill>
            <a:schemeClr val="tx1"/>
          </a:solidFill>
          <a:latin typeface="+mn-lt"/>
          <a:ea typeface="+mn-ea"/>
          <a:cs typeface="+mn-cs"/>
        </a:defRPr>
      </a:lvl6pPr>
      <a:lvl7pPr marL="12960582" algn="l" defTabSz="4320194" rtl="0" eaLnBrk="1" latinLnBrk="0" hangingPunct="1">
        <a:defRPr sz="8500" kern="1200">
          <a:solidFill>
            <a:schemeClr val="tx1"/>
          </a:solidFill>
          <a:latin typeface="+mn-lt"/>
          <a:ea typeface="+mn-ea"/>
          <a:cs typeface="+mn-cs"/>
        </a:defRPr>
      </a:lvl7pPr>
      <a:lvl8pPr marL="15120679" algn="l" defTabSz="4320194" rtl="0" eaLnBrk="1" latinLnBrk="0" hangingPunct="1">
        <a:defRPr sz="8500" kern="1200">
          <a:solidFill>
            <a:schemeClr val="tx1"/>
          </a:solidFill>
          <a:latin typeface="+mn-lt"/>
          <a:ea typeface="+mn-ea"/>
          <a:cs typeface="+mn-cs"/>
        </a:defRPr>
      </a:lvl8pPr>
      <a:lvl9pPr marL="17280775" algn="l" defTabSz="4320194" rtl="0" eaLnBrk="1" latinLnBrk="0" hangingPunct="1">
        <a:defRPr sz="8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3031" y="738356"/>
            <a:ext cx="30800634" cy="1932366"/>
          </a:xfrm>
          <a:prstGeom prst="rect">
            <a:avLst/>
          </a:prstGeom>
          <a:noFill/>
        </p:spPr>
        <p:txBody>
          <a:bodyPr wrap="square" lIns="84877" tIns="42439" rIns="84877" bIns="42439" rtlCol="0">
            <a:spAutoFit/>
          </a:bodyPr>
          <a:lstStyle/>
          <a:p>
            <a:pPr algn="ctr"/>
            <a:r>
              <a:rPr lang="en-IE" sz="6000" b="1" dirty="0">
                <a:latin typeface="Arial" panose="020B0604020202020204" pitchFamily="34" charset="0"/>
                <a:cs typeface="Arial" panose="020B0604020202020204" pitchFamily="34" charset="0"/>
              </a:rPr>
              <a:t>A pilot  investigation among secondary school children into the energy cost of activities traditionally considered </a:t>
            </a:r>
            <a:r>
              <a:rPr lang="en-IE" sz="6000" b="1" dirty="0" smtClean="0">
                <a:latin typeface="Arial" panose="020B0604020202020204" pitchFamily="34" charset="0"/>
                <a:cs typeface="Arial" panose="020B0604020202020204" pitchFamily="34" charset="0"/>
              </a:rPr>
              <a:t>sedentary</a:t>
            </a:r>
            <a:endParaRPr lang="en-IE" sz="6000" b="1" dirty="0">
              <a:latin typeface="Arial" panose="020B0604020202020204" pitchFamily="34" charset="0"/>
              <a:cs typeface="Arial" panose="020B0604020202020204" pitchFamily="34" charset="0"/>
            </a:endParaRPr>
          </a:p>
        </p:txBody>
      </p:sp>
      <p:sp>
        <p:nvSpPr>
          <p:cNvPr id="5" name="TextBox 4"/>
          <p:cNvSpPr txBox="1"/>
          <p:nvPr/>
        </p:nvSpPr>
        <p:spPr>
          <a:xfrm>
            <a:off x="1005288" y="11950071"/>
            <a:ext cx="14733824" cy="2886474"/>
          </a:xfrm>
          <a:prstGeom prst="rect">
            <a:avLst/>
          </a:prstGeom>
          <a:solidFill>
            <a:schemeClr val="bg1">
              <a:lumMod val="95000"/>
            </a:schemeClr>
          </a:solidFill>
        </p:spPr>
        <p:txBody>
          <a:bodyPr wrap="square" lIns="84877" tIns="42439" rIns="84877" bIns="42439" rtlCol="0">
            <a:spAutoFit/>
          </a:bodyPr>
          <a:lstStyle/>
          <a:p>
            <a:pPr algn="ctr"/>
            <a:r>
              <a:rPr lang="en-IE" sz="5400" b="1" dirty="0">
                <a:ea typeface="Tahoma" panose="020B0604030504040204" pitchFamily="34" charset="0"/>
                <a:cs typeface="Tahoma" panose="020B0604030504040204" pitchFamily="34" charset="0"/>
              </a:rPr>
              <a:t>Objectives </a:t>
            </a:r>
          </a:p>
          <a:p>
            <a:pPr algn="just"/>
            <a:r>
              <a:rPr lang="en-IE" sz="3200" dirty="0">
                <a:ea typeface="Tahoma" panose="020B0604030504040204" pitchFamily="34" charset="0"/>
                <a:cs typeface="Tahoma" panose="020B0604030504040204" pitchFamily="34" charset="0"/>
              </a:rPr>
              <a:t>To investigate the energy cost of common activities traditionally considered to be sedentary among secondary school children. </a:t>
            </a:r>
          </a:p>
          <a:p>
            <a:pPr algn="just"/>
            <a:r>
              <a:rPr lang="en-IE" sz="3200" dirty="0">
                <a:ea typeface="Tahoma" panose="020B0604030504040204" pitchFamily="34" charset="0"/>
                <a:cs typeface="Tahoma" panose="020B0604030504040204" pitchFamily="34" charset="0"/>
              </a:rPr>
              <a:t>To classify each activity as either sedentary or </a:t>
            </a:r>
            <a:r>
              <a:rPr lang="en-IE" sz="3200" dirty="0" smtClean="0">
                <a:ea typeface="Tahoma" panose="020B0604030504040204" pitchFamily="34" charset="0"/>
                <a:cs typeface="Tahoma" panose="020B0604030504040204" pitchFamily="34" charset="0"/>
              </a:rPr>
              <a:t>active in terms of METs.</a:t>
            </a:r>
            <a:endParaRPr lang="en-IE" sz="3200" dirty="0">
              <a:ea typeface="Tahoma" panose="020B0604030504040204" pitchFamily="34" charset="0"/>
              <a:cs typeface="Tahoma" panose="020B0604030504040204" pitchFamily="34" charset="0"/>
            </a:endParaRPr>
          </a:p>
          <a:p>
            <a:pPr algn="just"/>
            <a:r>
              <a:rPr lang="en-IE" sz="3200" dirty="0">
                <a:ea typeface="Tahoma" panose="020B0604030504040204" pitchFamily="34" charset="0"/>
                <a:cs typeface="Tahoma" panose="020B0604030504040204" pitchFamily="34" charset="0"/>
              </a:rPr>
              <a:t>To compare the energy cost of each activity to the mean resting energy </a:t>
            </a:r>
            <a:r>
              <a:rPr lang="en-IE" sz="3200" dirty="0" smtClean="0">
                <a:ea typeface="Tahoma" panose="020B0604030504040204" pitchFamily="34" charset="0"/>
                <a:cs typeface="Tahoma" panose="020B0604030504040204" pitchFamily="34" charset="0"/>
              </a:rPr>
              <a:t>expenditure.</a:t>
            </a:r>
            <a:endParaRPr lang="en-IE" sz="3200" dirty="0">
              <a:ea typeface="Tahoma" panose="020B0604030504040204" pitchFamily="34" charset="0"/>
              <a:cs typeface="Tahoma" panose="020B0604030504040204" pitchFamily="34" charset="0"/>
            </a:endParaRPr>
          </a:p>
        </p:txBody>
      </p:sp>
      <p:sp>
        <p:nvSpPr>
          <p:cNvPr id="6" name="TextBox 5"/>
          <p:cNvSpPr txBox="1"/>
          <p:nvPr/>
        </p:nvSpPr>
        <p:spPr>
          <a:xfrm flipH="1">
            <a:off x="15739111" y="9269080"/>
            <a:ext cx="14658925" cy="1393757"/>
          </a:xfrm>
          <a:prstGeom prst="rect">
            <a:avLst/>
          </a:prstGeom>
          <a:noFill/>
        </p:spPr>
        <p:txBody>
          <a:bodyPr wrap="square" lIns="84877" tIns="42439" rIns="84877" bIns="42439" rtlCol="0">
            <a:spAutoFit/>
          </a:bodyPr>
          <a:lstStyle/>
          <a:p>
            <a:endParaRPr lang="en-IE" dirty="0"/>
          </a:p>
        </p:txBody>
      </p:sp>
      <p:sp>
        <p:nvSpPr>
          <p:cNvPr id="7" name="TextBox 6"/>
          <p:cNvSpPr txBox="1"/>
          <p:nvPr/>
        </p:nvSpPr>
        <p:spPr>
          <a:xfrm>
            <a:off x="1010884" y="24033954"/>
            <a:ext cx="14774709" cy="7810899"/>
          </a:xfrm>
          <a:prstGeom prst="rect">
            <a:avLst/>
          </a:prstGeom>
          <a:solidFill>
            <a:schemeClr val="bg1">
              <a:lumMod val="95000"/>
            </a:schemeClr>
          </a:solidFill>
          <a:effectLst/>
        </p:spPr>
        <p:txBody>
          <a:bodyPr wrap="square" lIns="84877" tIns="42439" rIns="84877" bIns="42439" rtlCol="0">
            <a:spAutoFit/>
          </a:bodyPr>
          <a:lstStyle/>
          <a:p>
            <a:pPr algn="ctr"/>
            <a:r>
              <a:rPr lang="en-IE" sz="5400" b="1" dirty="0"/>
              <a:t>Method </a:t>
            </a:r>
          </a:p>
          <a:p>
            <a:pPr algn="just"/>
            <a:r>
              <a:rPr lang="en-IE" sz="3200" dirty="0" smtClean="0"/>
              <a:t>The study was a quasi-experimental</a:t>
            </a:r>
            <a:r>
              <a:rPr lang="en-IE" sz="3200" dirty="0"/>
              <a:t>, randomised crossover </a:t>
            </a:r>
            <a:r>
              <a:rPr lang="en-IE" sz="3200" dirty="0" smtClean="0"/>
              <a:t>trial. A </a:t>
            </a:r>
            <a:r>
              <a:rPr lang="en-IE" sz="3200" dirty="0"/>
              <a:t>convenience sample of </a:t>
            </a:r>
            <a:r>
              <a:rPr lang="en-IE" sz="3200" dirty="0" smtClean="0"/>
              <a:t>female </a:t>
            </a:r>
            <a:r>
              <a:rPr lang="en-IE" sz="3200" dirty="0"/>
              <a:t>transition year (TY) students was used. </a:t>
            </a:r>
          </a:p>
          <a:p>
            <a:pPr algn="just"/>
            <a:r>
              <a:rPr lang="en-IE" sz="3200" dirty="0"/>
              <a:t>Inclusion criteria:  TY </a:t>
            </a:r>
            <a:r>
              <a:rPr lang="en-IE" sz="3200" dirty="0" smtClean="0"/>
              <a:t>student, informed </a:t>
            </a:r>
            <a:r>
              <a:rPr lang="en-IE" sz="3200" dirty="0"/>
              <a:t>consent and </a:t>
            </a:r>
            <a:r>
              <a:rPr lang="en-IE" sz="3200" dirty="0" smtClean="0"/>
              <a:t>assent obtained. </a:t>
            </a:r>
            <a:endParaRPr lang="en-IE" sz="3200" dirty="0"/>
          </a:p>
          <a:p>
            <a:pPr algn="just"/>
            <a:r>
              <a:rPr lang="en-IE" sz="3200" dirty="0"/>
              <a:t>Exclusion criteria: history of metabolic </a:t>
            </a:r>
            <a:r>
              <a:rPr lang="en-IE" sz="3200" dirty="0" smtClean="0"/>
              <a:t>disease, musculoskeletal </a:t>
            </a:r>
            <a:r>
              <a:rPr lang="en-IE" sz="3200" dirty="0"/>
              <a:t>injury affecting ability to </a:t>
            </a:r>
            <a:r>
              <a:rPr lang="en-IE" sz="3200" dirty="0" smtClean="0"/>
              <a:t>sit/stand, </a:t>
            </a:r>
            <a:r>
              <a:rPr lang="en-IE" sz="3200" dirty="0"/>
              <a:t>acute infection. </a:t>
            </a:r>
          </a:p>
          <a:p>
            <a:pPr algn="just"/>
            <a:r>
              <a:rPr lang="en-IE" sz="3200" dirty="0"/>
              <a:t>Height and weight measured with a stadiometer and </a:t>
            </a:r>
            <a:r>
              <a:rPr lang="en-IE" sz="3200" dirty="0" smtClean="0"/>
              <a:t>weighing scales respectively. </a:t>
            </a:r>
            <a:r>
              <a:rPr lang="en-IE" sz="3200" dirty="0"/>
              <a:t>E</a:t>
            </a:r>
            <a:r>
              <a:rPr lang="en-IE" sz="3200" dirty="0" smtClean="0"/>
              <a:t>nergy </a:t>
            </a:r>
            <a:r>
              <a:rPr lang="en-IE" sz="3200" dirty="0"/>
              <a:t>expenditure </a:t>
            </a:r>
            <a:r>
              <a:rPr lang="en-IE" sz="3200" dirty="0" smtClean="0"/>
              <a:t> was obtained using a </a:t>
            </a:r>
            <a:r>
              <a:rPr lang="en-IE" sz="3200" i="1" dirty="0" smtClean="0"/>
              <a:t>COSMED©K4b</a:t>
            </a:r>
            <a:r>
              <a:rPr lang="en-IE" sz="3200" i="1" baseline="30000" dirty="0" smtClean="0"/>
              <a:t>2</a:t>
            </a:r>
            <a:r>
              <a:rPr lang="en-IE" sz="3200" dirty="0" smtClean="0"/>
              <a:t> Gas </a:t>
            </a:r>
            <a:r>
              <a:rPr lang="en-IE" sz="3200" dirty="0"/>
              <a:t>Analysis </a:t>
            </a:r>
            <a:r>
              <a:rPr lang="en-IE" sz="3200" dirty="0" smtClean="0"/>
              <a:t>System (</a:t>
            </a:r>
            <a:r>
              <a:rPr lang="en-IE" sz="3200" dirty="0"/>
              <a:t>F</a:t>
            </a:r>
            <a:r>
              <a:rPr lang="en-IE" sz="3200" dirty="0" smtClean="0"/>
              <a:t>igure 1). </a:t>
            </a:r>
            <a:endParaRPr lang="en-IE" sz="3200" dirty="0"/>
          </a:p>
          <a:p>
            <a:pPr algn="just"/>
            <a:r>
              <a:rPr lang="en-IE" sz="3200" dirty="0"/>
              <a:t>Participants were requested to fast for 4 hours prior to testing.</a:t>
            </a:r>
          </a:p>
          <a:p>
            <a:pPr algn="just"/>
            <a:r>
              <a:rPr lang="en-IE" sz="3200" dirty="0"/>
              <a:t>Resting energy expenditure was obtained for 15 minutes in </a:t>
            </a:r>
            <a:r>
              <a:rPr lang="en-IE" sz="3200" dirty="0" smtClean="0"/>
              <a:t>supine. Then participants </a:t>
            </a:r>
            <a:r>
              <a:rPr lang="en-IE" sz="3200" dirty="0"/>
              <a:t>performed 9 </a:t>
            </a:r>
            <a:r>
              <a:rPr lang="en-IE" sz="3200" dirty="0" smtClean="0"/>
              <a:t>tasks </a:t>
            </a:r>
            <a:r>
              <a:rPr lang="en-IE" sz="3200" dirty="0"/>
              <a:t>for 5 </a:t>
            </a:r>
            <a:r>
              <a:rPr lang="en-IE" sz="3200" dirty="0" smtClean="0"/>
              <a:t>minutes, </a:t>
            </a:r>
            <a:r>
              <a:rPr lang="en-IE" sz="3200" dirty="0"/>
              <a:t>spaced 1 minute apart in random </a:t>
            </a:r>
            <a:r>
              <a:rPr lang="en-IE" sz="3200" dirty="0" smtClean="0"/>
              <a:t>sequence (Figure 2). </a:t>
            </a:r>
            <a:endParaRPr lang="en-IE" sz="3200" dirty="0"/>
          </a:p>
          <a:p>
            <a:pPr algn="just"/>
            <a:r>
              <a:rPr lang="en-IE" sz="3200" dirty="0"/>
              <a:t>A </a:t>
            </a:r>
            <a:r>
              <a:rPr lang="en-IE" sz="3200" dirty="0" smtClean="0"/>
              <a:t>students </a:t>
            </a:r>
            <a:r>
              <a:rPr lang="en-IE" sz="3200" dirty="0"/>
              <a:t>one-sample t-test was performed comparing individual activities with ≤1.5 METs threshold. </a:t>
            </a:r>
            <a:r>
              <a:rPr lang="en-IE" sz="3200" dirty="0" smtClean="0"/>
              <a:t>A one-way repeated measures ANOVA was conducted to compare the METs of each test condition. </a:t>
            </a:r>
            <a:endParaRPr lang="en-IE" sz="3200" dirty="0"/>
          </a:p>
        </p:txBody>
      </p:sp>
      <p:sp>
        <p:nvSpPr>
          <p:cNvPr id="9" name="TextBox 8"/>
          <p:cNvSpPr txBox="1"/>
          <p:nvPr/>
        </p:nvSpPr>
        <p:spPr>
          <a:xfrm>
            <a:off x="1020473" y="32185492"/>
            <a:ext cx="14781333" cy="6875427"/>
          </a:xfrm>
          <a:prstGeom prst="rect">
            <a:avLst/>
          </a:prstGeom>
          <a:solidFill>
            <a:schemeClr val="bg1">
              <a:lumMod val="95000"/>
            </a:schemeClr>
          </a:solidFill>
        </p:spPr>
        <p:txBody>
          <a:bodyPr wrap="square" lIns="133813" tIns="66907" rIns="133813" bIns="66907" rtlCol="0">
            <a:spAutoFit/>
          </a:bodyPr>
          <a:lstStyle/>
          <a:p>
            <a:pPr algn="ctr"/>
            <a:r>
              <a:rPr lang="en-IE" sz="5400" b="1" dirty="0"/>
              <a:t>Results </a:t>
            </a:r>
          </a:p>
          <a:p>
            <a:pPr algn="just"/>
            <a:r>
              <a:rPr lang="en-IE" sz="3200" dirty="0"/>
              <a:t>T</a:t>
            </a:r>
            <a:r>
              <a:rPr lang="en-IE" sz="3200" dirty="0" smtClean="0"/>
              <a:t>en </a:t>
            </a:r>
            <a:r>
              <a:rPr lang="en-IE" sz="3200" dirty="0"/>
              <a:t>participants  (age 15±0.67 years; BMI 24.82±4.74 kg/m</a:t>
            </a:r>
            <a:r>
              <a:rPr lang="en-IE" sz="3200" baseline="30000" dirty="0"/>
              <a:t>2</a:t>
            </a:r>
            <a:r>
              <a:rPr lang="en-IE" sz="3200" dirty="0"/>
              <a:t>) completed the study. </a:t>
            </a:r>
            <a:endParaRPr lang="en-IE" sz="3200" dirty="0" smtClean="0"/>
          </a:p>
          <a:p>
            <a:pPr algn="just"/>
            <a:r>
              <a:rPr lang="en-IE" sz="3200" dirty="0" smtClean="0"/>
              <a:t>Results for mean energy expenditure per task measured against the ≤1.5METs threshold are displayed in Figure 2. </a:t>
            </a:r>
          </a:p>
          <a:p>
            <a:pPr algn="just"/>
            <a:r>
              <a:rPr lang="en-IE" sz="3200" dirty="0" smtClean="0"/>
              <a:t>There was no significant difference in energy cost between comparable sitting and standing activities (Figure 3).</a:t>
            </a:r>
          </a:p>
          <a:p>
            <a:pPr algn="just"/>
            <a:r>
              <a:rPr lang="en-IE" sz="3200" dirty="0" smtClean="0"/>
              <a:t>Standing and sorting paper was the only task which significantly expended more energy than 1.5 METs (p=0.047). </a:t>
            </a:r>
          </a:p>
          <a:p>
            <a:pPr algn="just"/>
            <a:r>
              <a:rPr lang="en-IE" sz="3200" dirty="0" smtClean="0"/>
              <a:t>There was a significant difference in energy expended between some tasks; one-way repeated measures ANOVA (Wilk’s lambda = 0.009, F(8,2) = 26.461, p&lt;0.05, </a:t>
            </a:r>
            <a:r>
              <a:rPr lang="el-GR" sz="3200" dirty="0" smtClean="0"/>
              <a:t>η</a:t>
            </a:r>
            <a:r>
              <a:rPr lang="en-IE" sz="3200" baseline="30000" dirty="0" smtClean="0"/>
              <a:t>2</a:t>
            </a:r>
            <a:r>
              <a:rPr lang="en-IE" sz="3200" dirty="0" smtClean="0"/>
              <a:t>=0.991). Post-hoc analysis found the energy cost of sitting and sorting, standing and typing and standing and sorting to be significantly different from sitting and reading. There were no significant differences in energy cost between any of the other tasks. </a:t>
            </a:r>
          </a:p>
        </p:txBody>
      </p:sp>
      <p:sp>
        <p:nvSpPr>
          <p:cNvPr id="14" name="TextBox 13"/>
          <p:cNvSpPr txBox="1"/>
          <p:nvPr/>
        </p:nvSpPr>
        <p:spPr>
          <a:xfrm>
            <a:off x="16490057" y="29263602"/>
            <a:ext cx="14788085" cy="3428330"/>
          </a:xfrm>
          <a:prstGeom prst="rect">
            <a:avLst/>
          </a:prstGeom>
          <a:solidFill>
            <a:srgbClr val="FCDFBC"/>
          </a:solidFill>
        </p:spPr>
        <p:txBody>
          <a:bodyPr wrap="square" lIns="133813" tIns="66907" rIns="133813" bIns="66907" rtlCol="0">
            <a:spAutoFit/>
          </a:bodyPr>
          <a:lstStyle/>
          <a:p>
            <a:pPr algn="ctr"/>
            <a:r>
              <a:rPr lang="en-IE" sz="5400" b="1" dirty="0"/>
              <a:t>Conclusions </a:t>
            </a:r>
          </a:p>
          <a:p>
            <a:pPr algn="just"/>
            <a:r>
              <a:rPr lang="en-IE" sz="3200" dirty="0"/>
              <a:t>Not all activities that were traditionally considered sedentary were in fact sedentary</a:t>
            </a:r>
            <a:r>
              <a:rPr lang="en-IE" sz="3200" dirty="0" smtClean="0"/>
              <a:t>.</a:t>
            </a:r>
          </a:p>
          <a:p>
            <a:pPr algn="just"/>
            <a:r>
              <a:rPr lang="en-IE" sz="3200" dirty="0" smtClean="0"/>
              <a:t>There was no significant difference between comparable sitting and standing activities in terms of energy expenditure over a 5 minute period. </a:t>
            </a:r>
            <a:endParaRPr lang="en-IE" sz="3200" dirty="0"/>
          </a:p>
          <a:p>
            <a:pPr algn="just"/>
            <a:r>
              <a:rPr lang="en-IE" sz="3200" dirty="0"/>
              <a:t>This was a pilot study with a small sample size but findings suggest that further research is warranted. </a:t>
            </a:r>
          </a:p>
        </p:txBody>
      </p:sp>
      <p:sp>
        <p:nvSpPr>
          <p:cNvPr id="16" name="TextBox 15"/>
          <p:cNvSpPr txBox="1"/>
          <p:nvPr/>
        </p:nvSpPr>
        <p:spPr>
          <a:xfrm>
            <a:off x="16416421" y="33916735"/>
            <a:ext cx="14788086" cy="5144184"/>
          </a:xfrm>
          <a:prstGeom prst="rect">
            <a:avLst/>
          </a:prstGeom>
          <a:solidFill>
            <a:schemeClr val="bg1">
              <a:lumMod val="95000"/>
            </a:schemeClr>
          </a:solidFill>
        </p:spPr>
        <p:txBody>
          <a:bodyPr wrap="square" lIns="133813" tIns="66907" rIns="133813" bIns="66907" rtlCol="0">
            <a:spAutoFit/>
          </a:bodyPr>
          <a:lstStyle/>
          <a:p>
            <a:pPr algn="ctr"/>
            <a:r>
              <a:rPr lang="en-IE" sz="4400" b="1" dirty="0"/>
              <a:t>References</a:t>
            </a:r>
          </a:p>
          <a:p>
            <a:pPr algn="just">
              <a:spcBef>
                <a:spcPts val="300"/>
              </a:spcBef>
              <a:spcAft>
                <a:spcPts val="300"/>
              </a:spcAft>
            </a:pPr>
            <a:r>
              <a:rPr lang="en-IE" sz="2400" dirty="0"/>
              <a:t>Gordon-Larsen, P.,  Adair, Linda S.,  Nelson, M.C.,  </a:t>
            </a:r>
            <a:r>
              <a:rPr lang="en-IE" sz="2400" dirty="0" err="1"/>
              <a:t>Popkin</a:t>
            </a:r>
            <a:r>
              <a:rPr lang="en-IE" sz="2400" dirty="0"/>
              <a:t>, Barry M</a:t>
            </a:r>
            <a:r>
              <a:rPr lang="en-IE" sz="2400" dirty="0" smtClean="0"/>
              <a:t>. (</a:t>
            </a:r>
            <a:r>
              <a:rPr lang="en-IE" sz="2400" dirty="0"/>
              <a:t>2004</a:t>
            </a:r>
            <a:r>
              <a:rPr lang="en-IE" sz="2400" dirty="0" smtClean="0"/>
              <a:t>) </a:t>
            </a:r>
            <a:r>
              <a:rPr lang="en-IE" sz="2400" dirty="0"/>
              <a:t>Five-Year Obesity Incidence in the Transition Period Between Adolescence and Adulthood: The National Longitudinal Study of Adolescent Health. </a:t>
            </a:r>
            <a:r>
              <a:rPr lang="en-IE" sz="2400" i="1" dirty="0" smtClean="0"/>
              <a:t>Am J  </a:t>
            </a:r>
            <a:r>
              <a:rPr lang="en-IE" sz="2400" i="1" dirty="0" err="1" smtClean="0"/>
              <a:t>Clin</a:t>
            </a:r>
            <a:r>
              <a:rPr lang="en-IE" sz="2400" i="1" dirty="0" smtClean="0"/>
              <a:t> </a:t>
            </a:r>
            <a:r>
              <a:rPr lang="en-IE" sz="2400" i="1" dirty="0" err="1" smtClean="0"/>
              <a:t>Nutr</a:t>
            </a:r>
            <a:r>
              <a:rPr lang="en-IE" sz="2400" dirty="0" smtClean="0"/>
              <a:t>. </a:t>
            </a:r>
            <a:r>
              <a:rPr lang="en-IE" sz="2400" dirty="0"/>
              <a:t>80 (3), 569-575</a:t>
            </a:r>
            <a:r>
              <a:rPr lang="en-IE" sz="2400" dirty="0" smtClean="0"/>
              <a:t>.</a:t>
            </a:r>
          </a:p>
          <a:p>
            <a:pPr algn="just">
              <a:spcBef>
                <a:spcPts val="300"/>
              </a:spcBef>
              <a:spcAft>
                <a:spcPts val="300"/>
              </a:spcAft>
            </a:pPr>
            <a:r>
              <a:rPr lang="en-IE" sz="2400" dirty="0" err="1" smtClean="0"/>
              <a:t>Koster</a:t>
            </a:r>
            <a:r>
              <a:rPr lang="en-IE" sz="2400" dirty="0" smtClean="0"/>
              <a:t>, A., </a:t>
            </a:r>
            <a:r>
              <a:rPr lang="en-IE" sz="2400" dirty="0" err="1" smtClean="0"/>
              <a:t>Caserotti</a:t>
            </a:r>
            <a:r>
              <a:rPr lang="en-IE" sz="2400" dirty="0" smtClean="0"/>
              <a:t>, P., Patel, K.V., Matthews, C.E., Berrigan, D., Van </a:t>
            </a:r>
            <a:r>
              <a:rPr lang="en-IE" sz="2400" dirty="0" err="1" smtClean="0"/>
              <a:t>Domelen</a:t>
            </a:r>
            <a:r>
              <a:rPr lang="en-IE" sz="2400" dirty="0" smtClean="0"/>
              <a:t>, D.R., </a:t>
            </a:r>
            <a:r>
              <a:rPr lang="en-IE" sz="2400" dirty="0" err="1" smtClean="0"/>
              <a:t>Brychta</a:t>
            </a:r>
            <a:r>
              <a:rPr lang="en-IE" sz="2400" dirty="0" smtClean="0"/>
              <a:t>, R.J., Chen, K.Y., Harris, T.B. </a:t>
            </a:r>
            <a:r>
              <a:rPr lang="en-IE" sz="2400" dirty="0"/>
              <a:t>(2012) Association of Sedentary Time with Mortality Independent of Moderate </a:t>
            </a:r>
            <a:r>
              <a:rPr lang="en-IE" sz="2400" dirty="0" smtClean="0"/>
              <a:t>to Vigorous </a:t>
            </a:r>
            <a:r>
              <a:rPr lang="en-IE" sz="2400" dirty="0"/>
              <a:t>Physical Activity. </a:t>
            </a:r>
            <a:r>
              <a:rPr lang="en-IE" sz="2400" dirty="0" err="1"/>
              <a:t>PLoS</a:t>
            </a:r>
            <a:r>
              <a:rPr lang="en-IE" sz="2400" dirty="0"/>
              <a:t> ONE 7(6): e37696. </a:t>
            </a:r>
            <a:r>
              <a:rPr lang="en-IE" sz="2400" dirty="0" smtClean="0"/>
              <a:t>doi:10.1371/journal.pone.0037696. </a:t>
            </a:r>
          </a:p>
          <a:p>
            <a:pPr algn="just">
              <a:spcBef>
                <a:spcPts val="300"/>
              </a:spcBef>
              <a:spcAft>
                <a:spcPts val="300"/>
              </a:spcAft>
            </a:pPr>
            <a:r>
              <a:rPr lang="en-IE" sz="2400" dirty="0"/>
              <a:t>Sedentary Behaviour Research Network (2012) Letter to the </a:t>
            </a:r>
            <a:r>
              <a:rPr lang="en-IE" sz="2400" dirty="0" smtClean="0"/>
              <a:t>Editor: Standardized </a:t>
            </a:r>
            <a:r>
              <a:rPr lang="en-IE" sz="2400" dirty="0"/>
              <a:t>use of the terms “sedentary” </a:t>
            </a:r>
            <a:r>
              <a:rPr lang="en-IE" sz="2400" dirty="0" smtClean="0"/>
              <a:t>and “sedentary</a:t>
            </a:r>
            <a:r>
              <a:rPr lang="en-IE" sz="2400" dirty="0"/>
              <a:t> </a:t>
            </a:r>
            <a:r>
              <a:rPr lang="en-IE" sz="2400" dirty="0" smtClean="0"/>
              <a:t>behaviours</a:t>
            </a:r>
            <a:r>
              <a:rPr lang="en-IE" sz="2400" dirty="0"/>
              <a:t>”. </a:t>
            </a:r>
            <a:r>
              <a:rPr lang="en-IE" sz="2400" dirty="0" err="1"/>
              <a:t>Appl</a:t>
            </a:r>
            <a:r>
              <a:rPr lang="en-IE" sz="2400" dirty="0"/>
              <a:t> </a:t>
            </a:r>
            <a:r>
              <a:rPr lang="en-IE" sz="2400" dirty="0" err="1"/>
              <a:t>Physiol</a:t>
            </a:r>
            <a:r>
              <a:rPr lang="en-IE" sz="2400" dirty="0"/>
              <a:t> </a:t>
            </a:r>
            <a:r>
              <a:rPr lang="en-IE" sz="2400" dirty="0" err="1"/>
              <a:t>Nutr</a:t>
            </a:r>
            <a:r>
              <a:rPr lang="en-IE" sz="2400" dirty="0"/>
              <a:t> </a:t>
            </a:r>
            <a:r>
              <a:rPr lang="en-IE" sz="2400" dirty="0" err="1"/>
              <a:t>Metab</a:t>
            </a:r>
            <a:r>
              <a:rPr lang="en-IE" sz="2400" dirty="0"/>
              <a:t> </a:t>
            </a:r>
            <a:r>
              <a:rPr lang="en-IE" sz="2400" dirty="0" smtClean="0"/>
              <a:t>37:540–542.</a:t>
            </a:r>
          </a:p>
          <a:p>
            <a:pPr algn="just">
              <a:spcBef>
                <a:spcPts val="300"/>
              </a:spcBef>
              <a:spcAft>
                <a:spcPts val="300"/>
              </a:spcAft>
            </a:pPr>
            <a:r>
              <a:rPr lang="en-IE" sz="2400" dirty="0" smtClean="0"/>
              <a:t>Tremblay, M. S., Leblanc, A. G., Kho, M. E., Saunders, T. J., </a:t>
            </a:r>
            <a:r>
              <a:rPr lang="en-IE" sz="2400" dirty="0" err="1" smtClean="0"/>
              <a:t>Larouche</a:t>
            </a:r>
            <a:r>
              <a:rPr lang="en-IE" sz="2400" dirty="0" smtClean="0"/>
              <a:t>, R., Colley, R. C., Goldfield, G., Connor </a:t>
            </a:r>
            <a:r>
              <a:rPr lang="en-IE" sz="2400" dirty="0" err="1"/>
              <a:t>G</a:t>
            </a:r>
            <a:r>
              <a:rPr lang="en-IE" sz="2400" dirty="0" err="1" smtClean="0"/>
              <a:t>orber</a:t>
            </a:r>
            <a:r>
              <a:rPr lang="en-IE" sz="2400" dirty="0" smtClean="0"/>
              <a:t>, S. 2011. </a:t>
            </a:r>
            <a:r>
              <a:rPr lang="en-IE" sz="2400" dirty="0"/>
              <a:t>Systematic review of sedentary behaviour and health indicators in school-aged children and youth. </a:t>
            </a:r>
            <a:r>
              <a:rPr lang="en-IE" sz="2400" i="1" dirty="0"/>
              <a:t>Int J </a:t>
            </a:r>
            <a:r>
              <a:rPr lang="en-IE" sz="2400" i="1" dirty="0" err="1"/>
              <a:t>Behav</a:t>
            </a:r>
            <a:r>
              <a:rPr lang="en-IE" sz="2400" i="1" dirty="0"/>
              <a:t> </a:t>
            </a:r>
            <a:r>
              <a:rPr lang="en-IE" sz="2400" i="1" dirty="0" err="1"/>
              <a:t>Nutr</a:t>
            </a:r>
            <a:r>
              <a:rPr lang="en-IE" sz="2400" i="1" dirty="0"/>
              <a:t> Phys Act,</a:t>
            </a:r>
            <a:r>
              <a:rPr lang="en-IE" sz="2400" dirty="0"/>
              <a:t> 8</a:t>
            </a:r>
            <a:r>
              <a:rPr lang="en-IE" sz="2400" b="1" dirty="0"/>
              <a:t>,</a:t>
            </a:r>
            <a:r>
              <a:rPr lang="en-IE" sz="2400" dirty="0"/>
              <a:t> </a:t>
            </a:r>
            <a:r>
              <a:rPr lang="en-IE" sz="2400" dirty="0" smtClean="0"/>
              <a:t>98.</a:t>
            </a:r>
          </a:p>
        </p:txBody>
      </p:sp>
      <p:sp>
        <p:nvSpPr>
          <p:cNvPr id="17" name="TextBox 16"/>
          <p:cNvSpPr txBox="1"/>
          <p:nvPr/>
        </p:nvSpPr>
        <p:spPr>
          <a:xfrm>
            <a:off x="3355991" y="2780660"/>
            <a:ext cx="24766241" cy="1674004"/>
          </a:xfrm>
          <a:prstGeom prst="rect">
            <a:avLst/>
          </a:prstGeom>
          <a:noFill/>
        </p:spPr>
        <p:txBody>
          <a:bodyPr wrap="square" lIns="133813" tIns="66907" rIns="133813" bIns="66907" rtlCol="0">
            <a:spAutoFit/>
          </a:bodyPr>
          <a:lstStyle/>
          <a:p>
            <a:pPr algn="ctr"/>
            <a:r>
              <a:rPr lang="en-IE" sz="5000" dirty="0">
                <a:cs typeface="Arial" panose="020B0604020202020204" pitchFamily="34" charset="0"/>
              </a:rPr>
              <a:t>Walsh, C. O’Sullivan, M. Purcell, S. O’Brien, C. Forde, C. Gormley, J. Dockrell, S.</a:t>
            </a:r>
          </a:p>
          <a:p>
            <a:pPr algn="ctr"/>
            <a:r>
              <a:rPr lang="en-IE" sz="5000" dirty="0">
                <a:cs typeface="Arial" panose="020B0604020202020204" pitchFamily="34" charset="0"/>
              </a:rPr>
              <a:t>Discipline of Physiotherapy, Trinity College Dublin</a:t>
            </a:r>
          </a:p>
        </p:txBody>
      </p:sp>
      <p:sp>
        <p:nvSpPr>
          <p:cNvPr id="21" name="TextBox 20"/>
          <p:cNvSpPr txBox="1"/>
          <p:nvPr/>
        </p:nvSpPr>
        <p:spPr>
          <a:xfrm>
            <a:off x="16354733" y="41021620"/>
            <a:ext cx="14903421" cy="1243116"/>
          </a:xfrm>
          <a:prstGeom prst="rect">
            <a:avLst/>
          </a:prstGeom>
          <a:noFill/>
        </p:spPr>
        <p:txBody>
          <a:bodyPr wrap="square" lIns="133813" tIns="66907" rIns="133813" bIns="66907" rtlCol="0">
            <a:spAutoFit/>
          </a:bodyPr>
          <a:lstStyle/>
          <a:p>
            <a:pPr algn="r"/>
            <a:r>
              <a:rPr lang="en-IE" sz="3600" b="1" dirty="0"/>
              <a:t>walshc45@tcd.ie</a:t>
            </a:r>
          </a:p>
          <a:p>
            <a:pPr algn="r"/>
            <a:r>
              <a:rPr lang="en-IE" sz="3600" b="1" dirty="0"/>
              <a:t>@CWalshPhysio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6047" y="41838133"/>
            <a:ext cx="622422" cy="47551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06047" y="41230938"/>
            <a:ext cx="622422" cy="418683"/>
          </a:xfrm>
          <a:prstGeom prst="rect">
            <a:avLst/>
          </a:prstGeom>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27" y="39074917"/>
            <a:ext cx="12095666" cy="4130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985307" y="5236766"/>
            <a:ext cx="14753805" cy="5398100"/>
          </a:xfrm>
          <a:prstGeom prst="rect">
            <a:avLst/>
          </a:prstGeom>
          <a:solidFill>
            <a:schemeClr val="bg1">
              <a:lumMod val="95000"/>
            </a:schemeClr>
          </a:solidFill>
        </p:spPr>
        <p:txBody>
          <a:bodyPr wrap="square" lIns="133813" tIns="66907" rIns="133813" bIns="66907" rtlCol="0">
            <a:spAutoFit/>
          </a:bodyPr>
          <a:lstStyle/>
          <a:p>
            <a:pPr algn="ctr"/>
            <a:r>
              <a:rPr lang="en-IE" sz="5400" b="1" dirty="0"/>
              <a:t>Introduction</a:t>
            </a:r>
          </a:p>
          <a:p>
            <a:pPr algn="just"/>
            <a:r>
              <a:rPr lang="en-IE" sz="3200" dirty="0"/>
              <a:t>The growing trend in increased sedentary behaviour (SB) and decreased physical activity (PA) levels is of concern worldwide (</a:t>
            </a:r>
            <a:r>
              <a:rPr lang="en-IE" sz="3200" dirty="0" smtClean="0"/>
              <a:t>Gordon-Larsen </a:t>
            </a:r>
            <a:r>
              <a:rPr lang="en-IE" sz="3200" dirty="0"/>
              <a:t>et al, </a:t>
            </a:r>
            <a:r>
              <a:rPr lang="en-IE" sz="3200" dirty="0" smtClean="0"/>
              <a:t>2004). </a:t>
            </a:r>
            <a:r>
              <a:rPr lang="en-IE" sz="3200" dirty="0"/>
              <a:t>It is currently suggested that SB is a distinct, independent risk factor for mortality (Koster et al, 2012) and is increasingly linked with adverse health outcomes in both adults and children (Tremblay et al, </a:t>
            </a:r>
            <a:r>
              <a:rPr lang="en-IE" sz="3200" dirty="0" smtClean="0"/>
              <a:t>2011). </a:t>
            </a:r>
            <a:r>
              <a:rPr lang="en-IE" sz="3200" dirty="0"/>
              <a:t>SB is defined as ‘</a:t>
            </a:r>
            <a:r>
              <a:rPr lang="en-IE" sz="3200" i="1" dirty="0"/>
              <a:t>any waking behaviour characterised by an energy expenditure of ≤1.5 metabolic equivalents (METs) while in a sitting or reclining posture</a:t>
            </a:r>
            <a:r>
              <a:rPr lang="en-IE" sz="3200" dirty="0" smtClean="0"/>
              <a:t>‘ (Sedentary </a:t>
            </a:r>
            <a:r>
              <a:rPr lang="en-IE" sz="3200" dirty="0"/>
              <a:t>Behaviour Research Network, 2012). However, the evidence supporting the accuracy of MET values for SB in the adolescent population remains sparse. </a:t>
            </a:r>
          </a:p>
        </p:txBody>
      </p:sp>
      <p:sp>
        <p:nvSpPr>
          <p:cNvPr id="18" name="TextBox 17"/>
          <p:cNvSpPr txBox="1"/>
          <p:nvPr/>
        </p:nvSpPr>
        <p:spPr>
          <a:xfrm>
            <a:off x="19099093" y="12438878"/>
            <a:ext cx="9414697" cy="504453"/>
          </a:xfrm>
          <a:prstGeom prst="rect">
            <a:avLst/>
          </a:prstGeom>
          <a:noFill/>
        </p:spPr>
        <p:txBody>
          <a:bodyPr wrap="square" lIns="133813" tIns="66907" rIns="133813" bIns="66907" rtlCol="0">
            <a:spAutoFit/>
          </a:bodyPr>
          <a:lstStyle/>
          <a:p>
            <a:pPr algn="ctr"/>
            <a:r>
              <a:rPr lang="en-IE" sz="2400" b="1" dirty="0"/>
              <a:t>Figure </a:t>
            </a:r>
            <a:r>
              <a:rPr lang="en-IE" sz="2400" b="1" dirty="0" smtClean="0"/>
              <a:t>2: </a:t>
            </a:r>
            <a:r>
              <a:rPr lang="en-IE" sz="2400" b="1" dirty="0"/>
              <a:t>Comparison of mean energy expenditure </a:t>
            </a:r>
            <a:r>
              <a:rPr lang="en-IE" sz="2400" b="1" dirty="0" smtClean="0"/>
              <a:t>to 1.5 </a:t>
            </a:r>
            <a:r>
              <a:rPr lang="en-IE" sz="2400" b="1" dirty="0"/>
              <a:t>METs </a:t>
            </a:r>
          </a:p>
        </p:txBody>
      </p:sp>
      <p:pic>
        <p:nvPicPr>
          <p:cNvPr id="23" name="Picture 22" descr="Cosmed.png"/>
          <p:cNvPicPr/>
          <p:nvPr/>
        </p:nvPicPr>
        <p:blipFill>
          <a:blip r:embed="rId5" cstate="print"/>
          <a:stretch>
            <a:fillRect/>
          </a:stretch>
        </p:blipFill>
        <p:spPr>
          <a:xfrm>
            <a:off x="1005288" y="16202100"/>
            <a:ext cx="7068346" cy="6912768"/>
          </a:xfrm>
          <a:prstGeom prst="rect">
            <a:avLst/>
          </a:prstGeom>
        </p:spPr>
      </p:pic>
      <p:sp>
        <p:nvSpPr>
          <p:cNvPr id="22" name="TextBox 21"/>
          <p:cNvSpPr txBox="1"/>
          <p:nvPr/>
        </p:nvSpPr>
        <p:spPr>
          <a:xfrm>
            <a:off x="9001225" y="21953786"/>
            <a:ext cx="5055261" cy="461665"/>
          </a:xfrm>
          <a:prstGeom prst="rect">
            <a:avLst/>
          </a:prstGeom>
          <a:noFill/>
        </p:spPr>
        <p:txBody>
          <a:bodyPr wrap="square" rtlCol="0">
            <a:spAutoFit/>
          </a:bodyPr>
          <a:lstStyle/>
          <a:p>
            <a:pPr algn="ctr"/>
            <a:r>
              <a:rPr lang="en-IE" sz="2400" b="1" dirty="0" smtClean="0"/>
              <a:t>Figure 1: COSMED© K4b</a:t>
            </a:r>
            <a:r>
              <a:rPr lang="en-IE" sz="2400" b="1" baseline="30000" dirty="0" smtClean="0"/>
              <a:t>2</a:t>
            </a:r>
            <a:r>
              <a:rPr lang="en-IE" sz="2400" b="1" dirty="0" smtClean="0"/>
              <a:t> apparatus </a:t>
            </a:r>
            <a:endParaRPr lang="en-IE" sz="2400" b="1" dirty="0"/>
          </a:p>
        </p:txBody>
      </p:sp>
      <p:graphicFrame>
        <p:nvGraphicFramePr>
          <p:cNvPr id="24" name="Chart 23"/>
          <p:cNvGraphicFramePr/>
          <p:nvPr>
            <p:extLst>
              <p:ext uri="{D42A27DB-BD31-4B8C-83A1-F6EECF244321}">
                <p14:modId xmlns:p14="http://schemas.microsoft.com/office/powerpoint/2010/main" val="917035992"/>
              </p:ext>
            </p:extLst>
          </p:nvPr>
        </p:nvGraphicFramePr>
        <p:xfrm>
          <a:off x="17803534" y="14754485"/>
          <a:ext cx="13403923" cy="5616624"/>
        </p:xfrm>
        <a:graphic>
          <a:graphicData uri="http://schemas.openxmlformats.org/drawingml/2006/chart">
            <c:chart xmlns:c="http://schemas.openxmlformats.org/drawingml/2006/chart" xmlns:r="http://schemas.openxmlformats.org/officeDocument/2006/relationships" r:id="rId6"/>
          </a:graphicData>
        </a:graphic>
      </p:graphicFrame>
      <p:pic>
        <p:nvPicPr>
          <p:cNvPr id="25"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41865" y="16227331"/>
            <a:ext cx="7497246" cy="5087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TextBox 25"/>
          <p:cNvSpPr txBox="1"/>
          <p:nvPr/>
        </p:nvSpPr>
        <p:spPr>
          <a:xfrm>
            <a:off x="19776048" y="20834364"/>
            <a:ext cx="7950179" cy="461665"/>
          </a:xfrm>
          <a:prstGeom prst="rect">
            <a:avLst/>
          </a:prstGeom>
          <a:noFill/>
        </p:spPr>
        <p:txBody>
          <a:bodyPr wrap="square" rtlCol="0">
            <a:spAutoFit/>
          </a:bodyPr>
          <a:lstStyle/>
          <a:p>
            <a:pPr algn="ctr"/>
            <a:r>
              <a:rPr lang="en-IE" sz="2400" b="1" dirty="0" smtClean="0"/>
              <a:t>Figure 3: Comparison of sitting and standing activities </a:t>
            </a:r>
            <a:endParaRPr lang="en-IE" sz="2400" b="1" dirty="0"/>
          </a:p>
        </p:txBody>
      </p:sp>
      <p:sp>
        <p:nvSpPr>
          <p:cNvPr id="10" name="TextBox 9"/>
          <p:cNvSpPr txBox="1"/>
          <p:nvPr/>
        </p:nvSpPr>
        <p:spPr>
          <a:xfrm>
            <a:off x="16490057" y="22415451"/>
            <a:ext cx="14788085" cy="5355312"/>
          </a:xfrm>
          <a:prstGeom prst="rect">
            <a:avLst/>
          </a:prstGeom>
          <a:solidFill>
            <a:schemeClr val="bg1">
              <a:lumMod val="95000"/>
            </a:schemeClr>
          </a:solidFill>
        </p:spPr>
        <p:txBody>
          <a:bodyPr wrap="square" rtlCol="0">
            <a:spAutoFit/>
          </a:bodyPr>
          <a:lstStyle/>
          <a:p>
            <a:pPr algn="ctr"/>
            <a:r>
              <a:rPr lang="en-IE" sz="5400" b="1" dirty="0" smtClean="0"/>
              <a:t>Discussion </a:t>
            </a:r>
          </a:p>
          <a:p>
            <a:pPr algn="just"/>
            <a:r>
              <a:rPr lang="en-IE" sz="3200" dirty="0" smtClean="0"/>
              <a:t>The fact that some standing activities (quietly and against a wall) could be classified as sedentary in terms of METs, despite being traditionally considered as active behaviours (SBRN, 2012) warrants further investigation. Additionally, the finding that sitting behaviours involving upper limb movement could be classified as active in terms of METs is of interest. These findings may have implications for schools attempting to employ behaviours during lesson times in order to increase physical activity levels. Overall, there was no significant difference in energy cost between corresponding sitting and standing behaviours. However, the difference in the accumulation of energy expenditure  for tasks carried out in different postures could be significant over time. </a:t>
            </a:r>
            <a:endParaRPr lang="en-IE" sz="3200" dirty="0"/>
          </a:p>
        </p:txBody>
      </p:sp>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959985" y="5202433"/>
            <a:ext cx="14473337" cy="6747638"/>
          </a:xfrm>
          <a:prstGeom prst="rect">
            <a:avLst/>
          </a:prstGeom>
        </p:spPr>
      </p:pic>
    </p:spTree>
    <p:extLst>
      <p:ext uri="{BB962C8B-B14F-4D97-AF65-F5344CB8AC3E}">
        <p14:creationId xmlns:p14="http://schemas.microsoft.com/office/powerpoint/2010/main" val="21589085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17799</TotalTime>
  <Words>751</Words>
  <Application>Microsoft Office PowerPoint</Application>
  <PresentationFormat>Custom</PresentationFormat>
  <Paragraphs>41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Tahoma</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Conor Walsh</dc:creator>
  <cp:lastModifiedBy>Cuisle Forde</cp:lastModifiedBy>
  <cp:revision>98</cp:revision>
  <dcterms:created xsi:type="dcterms:W3CDTF">2015-09-29T12:08:11Z</dcterms:created>
  <dcterms:modified xsi:type="dcterms:W3CDTF">2019-11-25T20:09:09Z</dcterms:modified>
</cp:coreProperties>
</file>