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58" r:id="rId1"/>
  </p:sldMasterIdLst>
  <p:notesMasterIdLst>
    <p:notesMasterId r:id="rId23"/>
  </p:notesMasterIdLst>
  <p:sldIdLst>
    <p:sldId id="257" r:id="rId2"/>
    <p:sldId id="264" r:id="rId3"/>
    <p:sldId id="307" r:id="rId4"/>
    <p:sldId id="322" r:id="rId5"/>
    <p:sldId id="268" r:id="rId6"/>
    <p:sldId id="269" r:id="rId7"/>
    <p:sldId id="318" r:id="rId8"/>
    <p:sldId id="317" r:id="rId9"/>
    <p:sldId id="319" r:id="rId10"/>
    <p:sldId id="321" r:id="rId11"/>
    <p:sldId id="276" r:id="rId12"/>
    <p:sldId id="323" r:id="rId13"/>
    <p:sldId id="277" r:id="rId14"/>
    <p:sldId id="278" r:id="rId15"/>
    <p:sldId id="279" r:id="rId16"/>
    <p:sldId id="280" r:id="rId17"/>
    <p:sldId id="281" r:id="rId18"/>
    <p:sldId id="286" r:id="rId19"/>
    <p:sldId id="287" r:id="rId20"/>
    <p:sldId id="285" r:id="rId21"/>
    <p:sldId id="30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E6E6"/>
    <a:srgbClr val="8BC2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88415"/>
  </p:normalViewPr>
  <p:slideViewPr>
    <p:cSldViewPr snapToGrid="0" snapToObjects="1" showGuides="1">
      <p:cViewPr>
        <p:scale>
          <a:sx n="80" d="100"/>
          <a:sy n="80" d="100"/>
        </p:scale>
        <p:origin x="345" y="4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heme" Target="theme/theme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notesMaster" Target="notesMasters/notesMaster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tableStyles" Target="tableStyles.xml" 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 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 /><Relationship Id="rId2" Type="http://schemas.microsoft.com/office/2011/relationships/chartColorStyle" Target="colors1.xml" /><Relationship Id="rId1" Type="http://schemas.microsoft.com/office/2011/relationships/chartStyle" Target="style1.xml" 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Users\adamcunningham\Dropbox\Dublin_2017\sv2.p.csv" TargetMode="External" /><Relationship Id="rId2" Type="http://schemas.microsoft.com/office/2011/relationships/chartColorStyle" Target="colors2.xml" /><Relationship Id="rId1" Type="http://schemas.microsoft.com/office/2011/relationships/chartStyle" Target="style2.xml" /><Relationship Id="rId4" Type="http://schemas.openxmlformats.org/officeDocument/2006/relationships/chartUserShapes" Target="../drawings/drawing1.xml" 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/>
              <a:t>22q11.2 DS</a:t>
            </a:r>
          </a:p>
        </c:rich>
      </c:tx>
      <c:layout>
        <c:manualLayout>
          <c:xMode val="edge"/>
          <c:yMode val="edge"/>
          <c:x val="0.38156585957153399"/>
          <c:y val="0.90382384076840305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22q11.2DS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298-4555-96E8-8B7A2D2AFD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298-4555-96E8-8B7A2D2AFD42}"/>
              </c:ext>
            </c:extLst>
          </c:dPt>
          <c:dLbls>
            <c:dLbl>
              <c:idx val="0"/>
              <c:layout>
                <c:manualLayout>
                  <c:x val="-0.179115290715325"/>
                  <c:y val="-0.16234897614499799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Problems
</a:t>
                    </a:r>
                    <a:fld id="{5AC2A329-85F7-42B7-8B51-2693E1CC9520}" type="PERCENTAGE">
                      <a:rPr lang="en-US" baseline="0"/>
                      <a:pPr/>
                      <a:t>[PERCENTAGE]</a:t>
                    </a:fld>
                    <a:endParaRPr 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81361691893497"/>
                      <c:h val="0.2929357626776160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7298-4555-96E8-8B7A2D2AFD42}"/>
                </c:ext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aseline="0"/>
                      <a:t>No Problems</a:t>
                    </a:r>
                    <a:r>
                      <a:rPr lang="en-US" baseline="0" dirty="0"/>
                      <a:t>
</a:t>
                    </a:r>
                    <a:fld id="{DD771B02-95EB-4A83-895E-A1FDFDDC731A}" type="PERCENTAGE">
                      <a:rPr lang="en-US" baseline="0"/>
                      <a:pPr>
                        <a:defRPr sz="24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[PERCENTAGE]</a:t>
                    </a:fld>
                    <a:endParaRPr lang="en-US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7298-4555-96E8-8B7A2D2AFD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DCD</c:v>
                </c:pt>
                <c:pt idx="1">
                  <c:v>No DCD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81.400000000000006</c:v>
                </c:pt>
                <c:pt idx="1">
                  <c:v>18.599999999999991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298-4555-96E8-8B7A2D2AFD42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/>
              <a:t>Unaffected</a:t>
            </a:r>
            <a:r>
              <a:rPr lang="en-GB" baseline="0" dirty="0"/>
              <a:t> Siblings</a:t>
            </a:r>
            <a:endParaRPr lang="en-GB" dirty="0"/>
          </a:p>
        </c:rich>
      </c:tx>
      <c:layout>
        <c:manualLayout>
          <c:xMode val="edge"/>
          <c:yMode val="edge"/>
          <c:x val="0.40129210935162901"/>
          <c:y val="0.903823840768403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Sheet1!$B$6</c:f>
              <c:strCache>
                <c:ptCount val="1"/>
                <c:pt idx="0">
                  <c:v>Controls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190-496F-A334-ADF4AF0664D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190-496F-A334-ADF4AF0664D5}"/>
              </c:ext>
            </c:extLst>
          </c:dPt>
          <c:dLbls>
            <c:dLbl>
              <c:idx val="0"/>
              <c:layout>
                <c:manualLayout>
                  <c:x val="0.19396699542821799"/>
                  <c:y val="2.42095671634394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Problems</a:t>
                    </a:r>
                    <a:r>
                      <a:rPr lang="en-US" baseline="0" dirty="0"/>
                      <a:t>
</a:t>
                    </a:r>
                    <a:fld id="{83C4DA82-7914-4323-A923-80E46E9CEB56}" type="PERCENTAGE">
                      <a:rPr lang="en-US" baseline="0"/>
                      <a:pPr>
                        <a:defRPr sz="2400"/>
                      </a:pPr>
                      <a:t>[PERCENTAGE]</a:t>
                    </a:fld>
                    <a:endParaRPr lang="en-US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822777556327"/>
                      <c:h val="0.34406636852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190-496F-A334-ADF4AF0664D5}"/>
                </c:ext>
              </c:extLst>
            </c:dLbl>
            <c:dLbl>
              <c:idx val="1"/>
              <c:layout>
                <c:manualLayout>
                  <c:x val="2.1211021268920102E-2"/>
                  <c:y val="-0.10666697166908801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No Problems
</a:t>
                    </a:r>
                    <a:fld id="{3E96F528-425D-411E-B7D8-DE123FAFB21B}" type="PERCENTAGE">
                      <a:rPr lang="en-US" baseline="0"/>
                      <a:pPr/>
                      <a:t>[PERCENTAGE]</a:t>
                    </a:fld>
                    <a:endParaRPr 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274835452208601"/>
                      <c:h val="0.3873530746150299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190-496F-A334-ADF4AF0664D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Sheet1!$A$7:$A$8</c:f>
              <c:strCache>
                <c:ptCount val="2"/>
                <c:pt idx="0">
                  <c:v>DCD</c:v>
                </c:pt>
                <c:pt idx="1">
                  <c:v>No DCD</c:v>
                </c:pt>
              </c:strCache>
            </c:strRef>
          </c:cat>
          <c:val>
            <c:numRef>
              <c:f>Sheet1!$B$7:$B$8</c:f>
              <c:numCache>
                <c:formatCode>General</c:formatCode>
                <c:ptCount val="2"/>
                <c:pt idx="0">
                  <c:v>6.3</c:v>
                </c:pt>
                <c:pt idx="1">
                  <c:v>93.7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190-496F-A334-ADF4AF0664D5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3C9A78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8CC24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690-4D29-8B7C-B4A9D5508DDA}"/>
              </c:ext>
            </c:extLst>
          </c:dPt>
          <c:dPt>
            <c:idx val="3"/>
            <c:invertIfNegative val="0"/>
            <c:bubble3D val="0"/>
            <c:spPr>
              <a:solidFill>
                <a:srgbClr val="8CC24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690-4D29-8B7C-B4A9D5508DDA}"/>
              </c:ext>
            </c:extLst>
          </c:dPt>
          <c:dPt>
            <c:idx val="5"/>
            <c:invertIfNegative val="0"/>
            <c:bubble3D val="0"/>
            <c:spPr>
              <a:solidFill>
                <a:srgbClr val="8CC24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1690-4D29-8B7C-B4A9D5508DDA}"/>
              </c:ext>
            </c:extLst>
          </c:dPt>
          <c:errBars>
            <c:errBarType val="both"/>
            <c:errValType val="cust"/>
            <c:noEndCap val="0"/>
            <c:plus>
              <c:numRef>
                <c:f>'sv2'!$D$60:$I$60</c:f>
                <c:numCache>
                  <c:formatCode>General</c:formatCode>
                  <c:ptCount val="6"/>
                  <c:pt idx="0">
                    <c:v>0.13509352354513701</c:v>
                  </c:pt>
                  <c:pt idx="1">
                    <c:v>0.22461400318073599</c:v>
                  </c:pt>
                  <c:pt idx="2">
                    <c:v>0.1194191186379</c:v>
                  </c:pt>
                  <c:pt idx="3">
                    <c:v>0.22958056764340801</c:v>
                  </c:pt>
                  <c:pt idx="4">
                    <c:v>0.13074915310429899</c:v>
                  </c:pt>
                  <c:pt idx="5">
                    <c:v>0.22451812178772801</c:v>
                  </c:pt>
                </c:numCache>
              </c:numRef>
            </c:plus>
            <c:minus>
              <c:numRef>
                <c:f>'sv2'!$D$60:$I$60</c:f>
                <c:numCache>
                  <c:formatCode>General</c:formatCode>
                  <c:ptCount val="6"/>
                  <c:pt idx="0">
                    <c:v>0.13509352354513701</c:v>
                  </c:pt>
                  <c:pt idx="1">
                    <c:v>0.22461400318073599</c:v>
                  </c:pt>
                  <c:pt idx="2">
                    <c:v>0.1194191186379</c:v>
                  </c:pt>
                  <c:pt idx="3">
                    <c:v>0.22958056764340801</c:v>
                  </c:pt>
                  <c:pt idx="4">
                    <c:v>0.13074915310429899</c:v>
                  </c:pt>
                  <c:pt idx="5">
                    <c:v>0.22451812178772801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'sv2'!$D$58:$I$58</c:f>
              <c:strCache>
                <c:ptCount val="6"/>
                <c:pt idx="0">
                  <c:v>22q11.2DS</c:v>
                </c:pt>
                <c:pt idx="1">
                  <c:v>Control</c:v>
                </c:pt>
                <c:pt idx="2">
                  <c:v>22q11.2DS</c:v>
                </c:pt>
                <c:pt idx="3">
                  <c:v>Control</c:v>
                </c:pt>
                <c:pt idx="4">
                  <c:v>22q11.2DS</c:v>
                </c:pt>
                <c:pt idx="5">
                  <c:v>Control</c:v>
                </c:pt>
              </c:strCache>
            </c:strRef>
          </c:cat>
          <c:val>
            <c:numRef>
              <c:f>'sv2'!$D$59:$I$59</c:f>
              <c:numCache>
                <c:formatCode>General</c:formatCode>
                <c:ptCount val="6"/>
                <c:pt idx="0">
                  <c:v>-0.15714238283568399</c:v>
                </c:pt>
                <c:pt idx="1">
                  <c:v>0.36428461475544899</c:v>
                </c:pt>
                <c:pt idx="2">
                  <c:v>-0.252079630779032</c:v>
                </c:pt>
                <c:pt idx="3">
                  <c:v>0.54999192169970701</c:v>
                </c:pt>
                <c:pt idx="4">
                  <c:v>-0.19205128038629099</c:v>
                </c:pt>
                <c:pt idx="5">
                  <c:v>0.44811965423467798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690-4D29-8B7C-B4A9D5508D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"/>
        <c:axId val="957478096"/>
        <c:axId val="957484080"/>
      </c:barChart>
      <c:catAx>
        <c:axId val="9574780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low"/>
        <c:crossAx val="957484080"/>
        <c:crosses val="autoZero"/>
        <c:auto val="1"/>
        <c:lblAlgn val="ctr"/>
        <c:lblOffset val="100"/>
        <c:noMultiLvlLbl val="0"/>
      </c:catAx>
      <c:valAx>
        <c:axId val="957484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57478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0.09172</cdr:x>
      <cdr:y>0.85736</cdr:y>
    </cdr:from>
    <cdr:to>
      <cdr:x>0.28406</cdr:x>
      <cdr:y>0.93627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54049" y="3587750"/>
          <a:ext cx="1371601" cy="330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en-US" sz="1600"/>
            <a:t>Tracking</a:t>
          </a:r>
        </a:p>
      </cdr:txBody>
    </cdr:sp>
  </cdr:relSizeAnchor>
  <cdr:relSizeAnchor xmlns:cdr="http://schemas.openxmlformats.org/drawingml/2006/chartDrawing">
    <cdr:from>
      <cdr:x>0.34639</cdr:x>
      <cdr:y>0.85736</cdr:y>
    </cdr:from>
    <cdr:to>
      <cdr:x>0.53874</cdr:x>
      <cdr:y>0.93627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470150" y="3587750"/>
          <a:ext cx="1371601" cy="330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600"/>
            <a:t>Aiming</a:t>
          </a:r>
        </a:p>
      </cdr:txBody>
    </cdr:sp>
  </cdr:relSizeAnchor>
  <cdr:relSizeAnchor xmlns:cdr="http://schemas.openxmlformats.org/drawingml/2006/chartDrawing">
    <cdr:from>
      <cdr:x>0.57792</cdr:x>
      <cdr:y>0.85736</cdr:y>
    </cdr:from>
    <cdr:to>
      <cdr:x>0.77026</cdr:x>
      <cdr:y>0.93627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121150" y="3587750"/>
          <a:ext cx="1371601" cy="330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600"/>
            <a:t>Steering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D03A20-EF00-E043-861C-CF45AC1D8444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85AB5-9E5C-8649-89C8-F97C42937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134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http://</a:t>
            </a:r>
            <a:r>
              <a:rPr lang="en-US" dirty="0" err="1"/>
              <a:t>neurobiography.info</a:t>
            </a:r>
            <a:r>
              <a:rPr lang="en-US" dirty="0"/>
              <a:t>/</a:t>
            </a:r>
            <a:r>
              <a:rPr lang="en-US" dirty="0" err="1"/>
              <a:t>HandLab.php?page</a:t>
            </a:r>
            <a:r>
              <a:rPr lang="en-US" dirty="0"/>
              <a:t>=grasp_mabc2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85AB5-9E5C-8649-89C8-F97C42937AD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12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85AB5-9E5C-8649-89C8-F97C42937AD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415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85AB5-9E5C-8649-89C8-F97C42937AD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626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09129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32548"/>
            <a:ext cx="12192000" cy="435133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00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7034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504950"/>
            <a:ext cx="5181600" cy="435133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10400" y="1521069"/>
            <a:ext cx="5181600" cy="435133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105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2" y="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62" y="1586706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62" y="2410618"/>
            <a:ext cx="5157787" cy="368458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2" y="1586706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2" y="2410618"/>
            <a:ext cx="5183188" cy="368458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322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267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628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55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771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532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303-1EBC-E044-A1C6-BD9917FF06D7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4187-4B00-4A4D-A217-C0A1F1056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6559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665287"/>
            <a:ext cx="12192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28DBB-62D5-BB49-A0DC-2D7B717D2782}" type="datetimeFigureOut">
              <a:rPr lang="en-US" smtClean="0"/>
              <a:t>10/12/2017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1BEA4-447F-6642-B54B-1C2E59EC9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311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 /><Relationship Id="rId3" Type="http://schemas.openxmlformats.org/officeDocument/2006/relationships/image" Target="../media/image4.jpg" /><Relationship Id="rId7" Type="http://schemas.openxmlformats.org/officeDocument/2006/relationships/image" Target="../media/image7.emf" /><Relationship Id="rId2" Type="http://schemas.openxmlformats.org/officeDocument/2006/relationships/image" Target="../media/image3.emf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.emf" /><Relationship Id="rId5" Type="http://schemas.openxmlformats.org/officeDocument/2006/relationships/image" Target="../media/image6.jpg" /><Relationship Id="rId4" Type="http://schemas.openxmlformats.org/officeDocument/2006/relationships/image" Target="../media/image5.jp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 /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 /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 /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2.png" /><Relationship Id="rId4" Type="http://schemas.openxmlformats.org/officeDocument/2006/relationships/image" Target="../media/image7.emf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 /><Relationship Id="rId2" Type="http://schemas.openxmlformats.org/officeDocument/2006/relationships/chart" Target="../charts/chart1.xml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2.png" /><Relationship Id="rId5" Type="http://schemas.openxmlformats.org/officeDocument/2006/relationships/image" Target="../media/image7.emf" /><Relationship Id="rId4" Type="http://schemas.openxmlformats.org/officeDocument/2006/relationships/image" Target="../media/image1.emf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 /><Relationship Id="rId7" Type="http://schemas.openxmlformats.org/officeDocument/2006/relationships/image" Target="../media/image2.png" /><Relationship Id="rId2" Type="http://schemas.openxmlformats.org/officeDocument/2006/relationships/image" Target="../media/image9.tiff" /><Relationship Id="rId1" Type="http://schemas.openxmlformats.org/officeDocument/2006/relationships/slideLayout" Target="../slideLayouts/slideLayout4.xml" /><Relationship Id="rId6" Type="http://schemas.openxmlformats.org/officeDocument/2006/relationships/image" Target="../media/image7.emf" /><Relationship Id="rId5" Type="http://schemas.openxmlformats.org/officeDocument/2006/relationships/image" Target="../media/image1.emf" /><Relationship Id="rId4" Type="http://schemas.openxmlformats.org/officeDocument/2006/relationships/image" Target="../media/image11.tiff" 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 /><Relationship Id="rId3" Type="http://schemas.openxmlformats.org/officeDocument/2006/relationships/image" Target="../media/image9.tiff" /><Relationship Id="rId7" Type="http://schemas.openxmlformats.org/officeDocument/2006/relationships/image" Target="../media/image7.emf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4.xml" /><Relationship Id="rId6" Type="http://schemas.openxmlformats.org/officeDocument/2006/relationships/image" Target="../media/image1.emf" /><Relationship Id="rId5" Type="http://schemas.openxmlformats.org/officeDocument/2006/relationships/image" Target="../media/image11.tiff" /><Relationship Id="rId4" Type="http://schemas.openxmlformats.org/officeDocument/2006/relationships/image" Target="../media/image10.tiff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 /><Relationship Id="rId7" Type="http://schemas.openxmlformats.org/officeDocument/2006/relationships/image" Target="../media/image2.png" /><Relationship Id="rId2" Type="http://schemas.openxmlformats.org/officeDocument/2006/relationships/image" Target="../media/image9.tiff" /><Relationship Id="rId1" Type="http://schemas.openxmlformats.org/officeDocument/2006/relationships/slideLayout" Target="../slideLayouts/slideLayout4.xml" /><Relationship Id="rId6" Type="http://schemas.openxmlformats.org/officeDocument/2006/relationships/image" Target="../media/image7.emf" /><Relationship Id="rId5" Type="http://schemas.openxmlformats.org/officeDocument/2006/relationships/image" Target="../media/image1.emf" /><Relationship Id="rId4" Type="http://schemas.openxmlformats.org/officeDocument/2006/relationships/image" Target="../media/image11.tiff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 /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.pn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 /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4.xml" /><Relationship Id="rId5" Type="http://schemas.openxmlformats.org/officeDocument/2006/relationships/image" Target="../media/image2.png" /><Relationship Id="rId4" Type="http://schemas.openxmlformats.org/officeDocument/2006/relationships/image" Target="../media/image12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 /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.pn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2.png" /><Relationship Id="rId5" Type="http://schemas.openxmlformats.org/officeDocument/2006/relationships/image" Target="../media/image7.emf" /><Relationship Id="rId4" Type="http://schemas.openxmlformats.org/officeDocument/2006/relationships/image" Target="../media/image1.emf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 /><Relationship Id="rId2" Type="http://schemas.openxmlformats.org/officeDocument/2006/relationships/image" Target="../media/image14.jp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2.png" /><Relationship Id="rId4" Type="http://schemas.openxmlformats.org/officeDocument/2006/relationships/image" Target="../media/image7.emf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 /><Relationship Id="rId2" Type="http://schemas.openxmlformats.org/officeDocument/2006/relationships/image" Target="../media/image15.jp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2.png" /><Relationship Id="rId4" Type="http://schemas.openxmlformats.org/officeDocument/2006/relationships/image" Target="../media/image7.emf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 /><Relationship Id="rId2" Type="http://schemas.openxmlformats.org/officeDocument/2006/relationships/image" Target="../media/image16.jp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2.png" /><Relationship Id="rId4" Type="http://schemas.openxmlformats.org/officeDocument/2006/relationships/image" Target="../media/image7.emf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4.xml" /><Relationship Id="rId6" Type="http://schemas.openxmlformats.org/officeDocument/2006/relationships/image" Target="../media/image2.png" /><Relationship Id="rId5" Type="http://schemas.openxmlformats.org/officeDocument/2006/relationships/chart" Target="../charts/chart3.xml" /><Relationship Id="rId4" Type="http://schemas.openxmlformats.org/officeDocument/2006/relationships/image" Target="../media/image7.emf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 /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.png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 /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.png" 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 /><Relationship Id="rId3" Type="http://schemas.openxmlformats.org/officeDocument/2006/relationships/image" Target="../media/image17.png" /><Relationship Id="rId7" Type="http://schemas.openxmlformats.org/officeDocument/2006/relationships/image" Target="../media/image21.png" /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20.png" /><Relationship Id="rId11" Type="http://schemas.openxmlformats.org/officeDocument/2006/relationships/image" Target="../media/image24.jpg" /><Relationship Id="rId5" Type="http://schemas.openxmlformats.org/officeDocument/2006/relationships/image" Target="../media/image19.png" /><Relationship Id="rId10" Type="http://schemas.openxmlformats.org/officeDocument/2006/relationships/image" Target="../media/image23.png" /><Relationship Id="rId4" Type="http://schemas.openxmlformats.org/officeDocument/2006/relationships/image" Target="../media/image18.png" /><Relationship Id="rId9" Type="http://schemas.openxmlformats.org/officeDocument/2006/relationships/image" Target="../media/image22.png" 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Coordination and motor skills in 22q11.2 deletion syndrome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Adam Cunningham </a:t>
            </a:r>
          </a:p>
          <a:p>
            <a:r>
              <a:rPr lang="en-GB" dirty="0"/>
              <a:t>7</a:t>
            </a:r>
            <a:r>
              <a:rPr lang="en-GB" baseline="30000" dirty="0"/>
              <a:t>th</a:t>
            </a:r>
            <a:r>
              <a:rPr lang="en-GB" dirty="0"/>
              <a:t> October 2017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5A4973-ADD2-4B1C-B227-B35EE8148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0E5D97-716C-4BF7-80FC-EDE881CEA1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39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>
            <a:normAutofit/>
          </a:bodyPr>
          <a:lstStyle/>
          <a:p>
            <a:r>
              <a:rPr lang="en-US" dirty="0"/>
              <a:t>Motor Problems in </a:t>
            </a:r>
            <a:r>
              <a:rPr lang="pt-BR" dirty="0"/>
              <a:t>22q11.2 Deletion Syndrome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46" y="1425349"/>
            <a:ext cx="7886700" cy="4351338"/>
          </a:xfrm>
        </p:spPr>
        <p:txBody>
          <a:bodyPr/>
          <a:lstStyle/>
          <a:p>
            <a:r>
              <a:rPr lang="en-US" dirty="0"/>
              <a:t>Reports of children with </a:t>
            </a:r>
            <a:r>
              <a:rPr lang="pt-BR" dirty="0"/>
              <a:t>22q11.2 Deletion Syndrome (22q11.2 DS)</a:t>
            </a:r>
            <a:r>
              <a:rPr lang="en-US" dirty="0"/>
              <a:t> having problems with: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2436366" y="2709578"/>
            <a:ext cx="1829817" cy="1765131"/>
            <a:chOff x="1401643" y="2540903"/>
            <a:chExt cx="1829817" cy="1765131"/>
          </a:xfrm>
        </p:grpSpPr>
        <p:sp>
          <p:nvSpPr>
            <p:cNvPr id="7" name="Rounded Rectangle 6"/>
            <p:cNvSpPr/>
            <p:nvPr/>
          </p:nvSpPr>
          <p:spPr>
            <a:xfrm>
              <a:off x="1879381" y="2540903"/>
              <a:ext cx="876884" cy="1260743"/>
            </a:xfrm>
            <a:prstGeom prst="roundRect">
              <a:avLst/>
            </a:prstGeom>
            <a:blipFill rotWithShape="1">
              <a:blip r:embed="rId2"/>
              <a:stretch>
                <a:fillRect/>
              </a:stretch>
            </a:blip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1401643" y="3627172"/>
              <a:ext cx="1829817" cy="678862"/>
            </a:xfrm>
            <a:custGeom>
              <a:avLst/>
              <a:gdLst>
                <a:gd name="connsiteX0" fmla="*/ 0 w 1829817"/>
                <a:gd name="connsiteY0" fmla="*/ 0 h 678862"/>
                <a:gd name="connsiteX1" fmla="*/ 1829817 w 1829817"/>
                <a:gd name="connsiteY1" fmla="*/ 0 h 678862"/>
                <a:gd name="connsiteX2" fmla="*/ 1829817 w 1829817"/>
                <a:gd name="connsiteY2" fmla="*/ 678862 h 678862"/>
                <a:gd name="connsiteX3" fmla="*/ 0 w 1829817"/>
                <a:gd name="connsiteY3" fmla="*/ 678862 h 678862"/>
                <a:gd name="connsiteX4" fmla="*/ 0 w 1829817"/>
                <a:gd name="connsiteY4" fmla="*/ 0 h 678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817" h="678862">
                  <a:moveTo>
                    <a:pt x="0" y="0"/>
                  </a:moveTo>
                  <a:lnTo>
                    <a:pt x="1829817" y="0"/>
                  </a:lnTo>
                  <a:lnTo>
                    <a:pt x="1829817" y="678862"/>
                  </a:lnTo>
                  <a:lnTo>
                    <a:pt x="0" y="67886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0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Attaining</a:t>
              </a:r>
              <a:r>
                <a:rPr 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Milestones</a:t>
              </a:r>
            </a:p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400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181092" y="2709578"/>
            <a:ext cx="1829817" cy="1939606"/>
            <a:chOff x="3415791" y="2540903"/>
            <a:chExt cx="1829817" cy="1939606"/>
          </a:xfrm>
        </p:grpSpPr>
        <p:sp>
          <p:nvSpPr>
            <p:cNvPr id="9" name="Rounded Rectangle 8"/>
            <p:cNvSpPr/>
            <p:nvPr/>
          </p:nvSpPr>
          <p:spPr>
            <a:xfrm>
              <a:off x="3415791" y="2540903"/>
              <a:ext cx="1829817" cy="1260743"/>
            </a:xfrm>
            <a:prstGeom prst="roundRect">
              <a:avLst/>
            </a:prstGeom>
            <a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3415791" y="3801647"/>
              <a:ext cx="1829817" cy="678862"/>
            </a:xfrm>
            <a:custGeom>
              <a:avLst/>
              <a:gdLst>
                <a:gd name="connsiteX0" fmla="*/ 0 w 1829817"/>
                <a:gd name="connsiteY0" fmla="*/ 0 h 678862"/>
                <a:gd name="connsiteX1" fmla="*/ 1829817 w 1829817"/>
                <a:gd name="connsiteY1" fmla="*/ 0 h 678862"/>
                <a:gd name="connsiteX2" fmla="*/ 1829817 w 1829817"/>
                <a:gd name="connsiteY2" fmla="*/ 678862 h 678862"/>
                <a:gd name="connsiteX3" fmla="*/ 0 w 1829817"/>
                <a:gd name="connsiteY3" fmla="*/ 678862 h 678862"/>
                <a:gd name="connsiteX4" fmla="*/ 0 w 1829817"/>
                <a:gd name="connsiteY4" fmla="*/ 0 h 678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817" h="678862">
                  <a:moveTo>
                    <a:pt x="0" y="0"/>
                  </a:moveTo>
                  <a:lnTo>
                    <a:pt x="1829817" y="0"/>
                  </a:lnTo>
                  <a:lnTo>
                    <a:pt x="1829817" y="678862"/>
                  </a:lnTo>
                  <a:lnTo>
                    <a:pt x="0" y="67886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0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Balance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924546" y="2709578"/>
            <a:ext cx="1829817" cy="1939606"/>
            <a:chOff x="5428667" y="2540903"/>
            <a:chExt cx="1829817" cy="1939606"/>
          </a:xfrm>
        </p:grpSpPr>
        <p:sp>
          <p:nvSpPr>
            <p:cNvPr id="11" name="Rounded Rectangle 10"/>
            <p:cNvSpPr/>
            <p:nvPr/>
          </p:nvSpPr>
          <p:spPr>
            <a:xfrm>
              <a:off x="5428667" y="2540903"/>
              <a:ext cx="1829817" cy="1260743"/>
            </a:xfrm>
            <a:prstGeom prst="roundRect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4000" r="-4000"/>
              </a:stretch>
            </a:blip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5428667" y="3801647"/>
              <a:ext cx="1829817" cy="678862"/>
            </a:xfrm>
            <a:custGeom>
              <a:avLst/>
              <a:gdLst>
                <a:gd name="connsiteX0" fmla="*/ 0 w 1829817"/>
                <a:gd name="connsiteY0" fmla="*/ 0 h 678862"/>
                <a:gd name="connsiteX1" fmla="*/ 1829817 w 1829817"/>
                <a:gd name="connsiteY1" fmla="*/ 0 h 678862"/>
                <a:gd name="connsiteX2" fmla="*/ 1829817 w 1829817"/>
                <a:gd name="connsiteY2" fmla="*/ 678862 h 678862"/>
                <a:gd name="connsiteX3" fmla="*/ 0 w 1829817"/>
                <a:gd name="connsiteY3" fmla="*/ 678862 h 678862"/>
                <a:gd name="connsiteX4" fmla="*/ 0 w 1829817"/>
                <a:gd name="connsiteY4" fmla="*/ 0 h 678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817" h="678862">
                  <a:moveTo>
                    <a:pt x="0" y="0"/>
                  </a:moveTo>
                  <a:lnTo>
                    <a:pt x="1829817" y="0"/>
                  </a:lnTo>
                  <a:lnTo>
                    <a:pt x="1829817" y="678862"/>
                  </a:lnTo>
                  <a:lnTo>
                    <a:pt x="0" y="67886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0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Predicting</a:t>
              </a:r>
              <a:r>
                <a:rPr 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Motion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181093" y="4832165"/>
            <a:ext cx="1829817" cy="1939606"/>
            <a:chOff x="3415791" y="4663490"/>
            <a:chExt cx="1829817" cy="1939606"/>
          </a:xfrm>
        </p:grpSpPr>
        <p:sp>
          <p:nvSpPr>
            <p:cNvPr id="13" name="Rounded Rectangle 12"/>
            <p:cNvSpPr/>
            <p:nvPr/>
          </p:nvSpPr>
          <p:spPr>
            <a:xfrm>
              <a:off x="3415791" y="4663490"/>
              <a:ext cx="1829817" cy="1260743"/>
            </a:xfrm>
            <a:prstGeom prst="roundRect">
              <a:avLst/>
            </a:prstGeom>
            <a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000" r="-2000"/>
              </a:stretch>
            </a:blip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3415791" y="5924234"/>
              <a:ext cx="1829817" cy="678862"/>
            </a:xfrm>
            <a:custGeom>
              <a:avLst/>
              <a:gdLst>
                <a:gd name="connsiteX0" fmla="*/ 0 w 1829817"/>
                <a:gd name="connsiteY0" fmla="*/ 0 h 678862"/>
                <a:gd name="connsiteX1" fmla="*/ 1829817 w 1829817"/>
                <a:gd name="connsiteY1" fmla="*/ 0 h 678862"/>
                <a:gd name="connsiteX2" fmla="*/ 1829817 w 1829817"/>
                <a:gd name="connsiteY2" fmla="*/ 678862 h 678862"/>
                <a:gd name="connsiteX3" fmla="*/ 0 w 1829817"/>
                <a:gd name="connsiteY3" fmla="*/ 678862 h 678862"/>
                <a:gd name="connsiteX4" fmla="*/ 0 w 1829817"/>
                <a:gd name="connsiteY4" fmla="*/ 0 h 678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817" h="678862">
                  <a:moveTo>
                    <a:pt x="0" y="0"/>
                  </a:moveTo>
                  <a:lnTo>
                    <a:pt x="1829817" y="0"/>
                  </a:lnTo>
                  <a:lnTo>
                    <a:pt x="1829817" y="678862"/>
                  </a:lnTo>
                  <a:lnTo>
                    <a:pt x="0" y="67886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99568" rIns="99568" bIns="0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Fine Motor Skills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7314714" y="5432815"/>
            <a:ext cx="4966992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(Van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Aken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et al. 2010; Van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Aken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et al. 2007;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Sobin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et al. 2006)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FA1BF07-4781-4894-912D-E35BC43B54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4BFD1EC-80F5-4A0B-ABEF-04262127F0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AAD00FC-434B-4E96-8693-B2E351071B8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629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886700" cy="1325563"/>
          </a:xfrm>
        </p:spPr>
        <p:txBody>
          <a:bodyPr>
            <a:normAutofit/>
          </a:bodyPr>
          <a:lstStyle/>
          <a:p>
            <a:r>
              <a:rPr lang="en-US" dirty="0"/>
              <a:t>Questions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532547"/>
            <a:ext cx="12192000" cy="4990801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3600" dirty="0"/>
              <a:t>How common are coordination difficulties in children with the 22q11.2 deletion?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dirty="0"/>
              <a:t>Do children with coordination difficulties and the 22q11.2 deletion have other problems?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dirty="0"/>
              <a:t>Do children with 22q11.2 deletion have problems in basic motor skills like tracking objects, aiming and steering?</a:t>
            </a:r>
          </a:p>
          <a:p>
            <a:pPr marL="742950" indent="-742950">
              <a:buFont typeface="+mj-lt"/>
              <a:buAutoNum type="arabicPeriod"/>
            </a:pPr>
            <a:endParaRPr lang="en-US" sz="3600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CA08EA-9417-4A55-BBD0-A6B995C989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EB85DF-25A0-4FA1-B84D-0FCB9ABF66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098C2E-91AC-4F8D-9327-EA2C431C6B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77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886700" cy="1325563"/>
          </a:xfrm>
        </p:spPr>
        <p:txBody>
          <a:bodyPr>
            <a:normAutofit/>
          </a:bodyPr>
          <a:lstStyle/>
          <a:p>
            <a:r>
              <a:rPr lang="en-US" dirty="0"/>
              <a:t>Questions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532547"/>
            <a:ext cx="12192000" cy="4990801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3600" dirty="0"/>
              <a:t>How common are coordination difficulties in children with the 22q11.2 deletion?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dirty="0">
                <a:solidFill>
                  <a:schemeClr val="bg1">
                    <a:lumMod val="65000"/>
                  </a:schemeClr>
                </a:solidFill>
              </a:rPr>
              <a:t>Do children with coordination difficulties and the 22q11.2 deletion have other problems?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dirty="0">
                <a:solidFill>
                  <a:schemeClr val="bg1">
                    <a:lumMod val="65000"/>
                  </a:schemeClr>
                </a:solidFill>
              </a:rPr>
              <a:t>Do children with 22q11.2 deletion have problems in basic motor skills like tracking objects, aiming and steering?</a:t>
            </a:r>
          </a:p>
          <a:p>
            <a:pPr marL="742950" indent="-742950">
              <a:buFont typeface="+mj-lt"/>
              <a:buAutoNum type="arabicPeriod"/>
            </a:pPr>
            <a:endParaRPr lang="en-US" sz="3600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CA08EA-9417-4A55-BBD0-A6B995C989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EB85DF-25A0-4FA1-B84D-0FCB9ABF66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6AA09E-2D6A-4A45-B014-D268F733DFB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820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94738"/>
          </a:xfrm>
        </p:spPr>
        <p:txBody>
          <a:bodyPr>
            <a:noAutofit/>
          </a:bodyPr>
          <a:lstStyle/>
          <a:p>
            <a:r>
              <a:rPr lang="en-US" dirty="0"/>
              <a:t>How common are coordination difficulties?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1380" y="994739"/>
            <a:ext cx="9753580" cy="1692360"/>
          </a:xfrm>
        </p:spPr>
        <p:txBody>
          <a:bodyPr>
            <a:normAutofit fontScale="32500" lnSpcReduction="20000"/>
          </a:bodyPr>
          <a:lstStyle/>
          <a:p>
            <a:pPr marL="0" indent="0" algn="ctr">
              <a:buNone/>
            </a:pPr>
            <a:r>
              <a:rPr lang="en-US" sz="8600" dirty="0"/>
              <a:t>We screened for coordination difficulties using a </a:t>
            </a:r>
            <a:r>
              <a:rPr lang="en-US" sz="8600" b="1" dirty="0"/>
              <a:t>questionnaire</a:t>
            </a:r>
          </a:p>
          <a:p>
            <a:pPr marL="0" indent="0" algn="ctr">
              <a:buNone/>
            </a:pPr>
            <a:endParaRPr lang="en-US" sz="8600" dirty="0"/>
          </a:p>
          <a:p>
            <a:pPr marL="0" indent="0" algn="ctr">
              <a:buNone/>
            </a:pPr>
            <a:r>
              <a:rPr lang="en-US" sz="8600" dirty="0"/>
              <a:t>Parents were asked to rate statements about their child, as compared to other children of the same age: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669" y="2859786"/>
            <a:ext cx="9038665" cy="247100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182732" y="6320156"/>
            <a:ext cx="2009268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(Wilson et al. 2009)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E94F56-EC64-4BEB-854B-0658D2E371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1996B1-E23E-4849-8765-ACF57D116B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4C31BB-B2FC-4DC1-B626-CB693BB5A1F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132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common are coordination difficulties?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0266" y="5381040"/>
            <a:ext cx="8622431" cy="136992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dirty="0"/>
              <a:t>81% of children with 22q11.2DS likely have coordination difficulties </a:t>
            </a:r>
          </a:p>
          <a:p>
            <a:pPr marL="0" indent="0" algn="ctr">
              <a:buNone/>
            </a:pPr>
            <a:r>
              <a:rPr lang="en-US" dirty="0"/>
              <a:t>(70 children with 22q11.2DS and </a:t>
            </a:r>
          </a:p>
          <a:p>
            <a:pPr marL="0" indent="0" algn="ctr">
              <a:buNone/>
            </a:pPr>
            <a:r>
              <a:rPr lang="en-US" dirty="0"/>
              <a:t>32 unaffected siblings)</a:t>
            </a:r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3206558123"/>
              </p:ext>
            </p:extLst>
          </p:nvPr>
        </p:nvGraphicFramePr>
        <p:xfrm>
          <a:off x="619808" y="1325563"/>
          <a:ext cx="6386473" cy="3934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743498883"/>
              </p:ext>
            </p:extLst>
          </p:nvPr>
        </p:nvGraphicFramePr>
        <p:xfrm>
          <a:off x="6331764" y="1325562"/>
          <a:ext cx="5388708" cy="3934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80FA29EF-D02C-410D-9927-CF8CD6E428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1DD1FE-444D-4FC0-8549-E448DDAC54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F79C28C-3D31-4D0D-B557-EC2E4D2EDB2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93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Coordination assessment</a:t>
            </a:r>
            <a:br>
              <a:rPr lang="en-US" dirty="0"/>
            </a:br>
            <a:r>
              <a:rPr lang="en-US" dirty="0"/>
              <a:t>(Movement ABC-2)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504950"/>
            <a:ext cx="6086168" cy="4351338"/>
          </a:xfrm>
        </p:spPr>
        <p:txBody>
          <a:bodyPr>
            <a:normAutofit/>
          </a:bodyPr>
          <a:lstStyle/>
          <a:p>
            <a:r>
              <a:rPr lang="en-US" sz="4000" dirty="0"/>
              <a:t>Assessed 9 children with 22q11.2 deletion syndrome who had screened positive for coordination difficulties </a:t>
            </a:r>
          </a:p>
          <a:p>
            <a:r>
              <a:rPr lang="en-US" sz="4000" dirty="0"/>
              <a:t>In collaboration with occupational therapists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6338" y="87313"/>
            <a:ext cx="3048000" cy="2476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1970" y="2651126"/>
            <a:ext cx="3206537" cy="2654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7621" y="3429000"/>
            <a:ext cx="1245434" cy="31862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F0847D-539F-4531-BEC5-4F9957F418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D9B108F-70DE-452E-81EC-D374683F40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69FB84E-361E-4326-A5E7-E9E2BED2431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611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Coordination assessment</a:t>
            </a:r>
            <a:br>
              <a:rPr lang="en-US" dirty="0"/>
            </a:br>
            <a:r>
              <a:rPr lang="en-US" dirty="0"/>
              <a:t>(Movement ABC-2)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1" y="1504949"/>
            <a:ext cx="6007511" cy="5110285"/>
          </a:xfrm>
        </p:spPr>
        <p:txBody>
          <a:bodyPr>
            <a:noAutofit/>
          </a:bodyPr>
          <a:lstStyle/>
          <a:p>
            <a:r>
              <a:rPr lang="en-US" sz="3600" dirty="0"/>
              <a:t>We used the Movement- ABC</a:t>
            </a:r>
          </a:p>
          <a:p>
            <a:r>
              <a:rPr lang="en-US" sz="3600" dirty="0"/>
              <a:t>Gives an overall score and scores for 3 subdomains:</a:t>
            </a:r>
          </a:p>
          <a:p>
            <a:pPr lvl="1"/>
            <a:r>
              <a:rPr lang="en-US" sz="3600" dirty="0"/>
              <a:t>Balance</a:t>
            </a:r>
          </a:p>
          <a:p>
            <a:pPr lvl="1"/>
            <a:r>
              <a:rPr lang="en-US" sz="3600" dirty="0"/>
              <a:t>Aiming/catching</a:t>
            </a:r>
          </a:p>
          <a:p>
            <a:pPr lvl="1"/>
            <a:r>
              <a:rPr lang="en-US" sz="3600" dirty="0"/>
              <a:t>Manual dexterity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6338" y="87313"/>
            <a:ext cx="3048000" cy="2476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1970" y="2651126"/>
            <a:ext cx="3206537" cy="26543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7621" y="3429000"/>
            <a:ext cx="1245434" cy="31862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03EBB9-7833-42FB-B6AA-D1D8BB2B18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328C0-D2C7-40BB-8993-20C387F15C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205067-520B-44CB-8863-60B63828099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759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Coordination assessment</a:t>
            </a:r>
            <a:br>
              <a:rPr lang="en-US" dirty="0"/>
            </a:br>
            <a:r>
              <a:rPr lang="en-US" dirty="0"/>
              <a:t>(Movement ABC-2)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1" y="1504949"/>
            <a:ext cx="5996539" cy="4324563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600" dirty="0"/>
              <a:t>8 children had overall scores below the 5</a:t>
            </a:r>
            <a:r>
              <a:rPr lang="en-US" sz="3600" baseline="30000" dirty="0"/>
              <a:t>th</a:t>
            </a:r>
            <a:r>
              <a:rPr lang="en-US" sz="3600" dirty="0"/>
              <a:t> percentile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6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600" dirty="0"/>
              <a:t>3 below the 5</a:t>
            </a:r>
            <a:r>
              <a:rPr lang="en-US" sz="3600" baseline="30000" dirty="0"/>
              <a:t>th</a:t>
            </a:r>
            <a:r>
              <a:rPr lang="en-US" sz="3600" dirty="0"/>
              <a:t> in aiming and catching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600" dirty="0"/>
              <a:t>4 below 5</a:t>
            </a:r>
            <a:r>
              <a:rPr lang="en-US" sz="3600" baseline="30000" dirty="0"/>
              <a:t>th</a:t>
            </a:r>
            <a:r>
              <a:rPr lang="en-US" sz="3600" dirty="0"/>
              <a:t> in manual dexterity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600" dirty="0"/>
              <a:t>5 below 5</a:t>
            </a:r>
            <a:r>
              <a:rPr lang="en-US" sz="3600" baseline="30000" dirty="0"/>
              <a:t>th</a:t>
            </a:r>
            <a:r>
              <a:rPr lang="en-US" sz="3600" dirty="0"/>
              <a:t> in balance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6338" y="87313"/>
            <a:ext cx="3048000" cy="2476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1970" y="2651126"/>
            <a:ext cx="3206537" cy="2654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7621" y="3429000"/>
            <a:ext cx="1245434" cy="31862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C5B7AD-38AA-4471-AC84-74C3D199BA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6521624-CC9A-4977-A638-4B0E7046BD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E7021F-C672-4432-8EA8-3A909B809B8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884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886700" cy="1325563"/>
          </a:xfrm>
        </p:spPr>
        <p:txBody>
          <a:bodyPr>
            <a:normAutofit/>
          </a:bodyPr>
          <a:lstStyle/>
          <a:p>
            <a:r>
              <a:rPr lang="en-US" dirty="0"/>
              <a:t>Questions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532547"/>
            <a:ext cx="12192000" cy="4990801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3600" dirty="0">
                <a:solidFill>
                  <a:schemeClr val="bg1">
                    <a:lumMod val="65000"/>
                  </a:schemeClr>
                </a:solidFill>
              </a:rPr>
              <a:t>How common are coordination difficulties in children with the 22q11.2 deletion?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dirty="0"/>
              <a:t>Do children with coordination difficulties and the 22q11.2 deletion have other problems?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dirty="0">
                <a:solidFill>
                  <a:schemeClr val="bg1">
                    <a:lumMod val="65000"/>
                  </a:schemeClr>
                </a:solidFill>
              </a:rPr>
              <a:t>Do children with 22q11.2 deletion have problems in basic motor skills like tracking objects, aiming and steering?</a:t>
            </a:r>
          </a:p>
          <a:p>
            <a:pPr marL="742950" indent="-742950">
              <a:buFont typeface="+mj-lt"/>
              <a:buAutoNum type="arabicPeriod"/>
            </a:pPr>
            <a:endParaRPr lang="en-US" sz="3600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CA08EA-9417-4A55-BBD0-A6B995C989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EB85DF-25A0-4FA1-B84D-0FCB9ABF66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77BB91-D0BF-4226-9363-E74B6A3893D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0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 Problems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-1" y="1504950"/>
            <a:ext cx="6014301" cy="4351338"/>
          </a:xfrm>
        </p:spPr>
        <p:txBody>
          <a:bodyPr>
            <a:normAutofit/>
          </a:bodyPr>
          <a:lstStyle/>
          <a:p>
            <a:r>
              <a:rPr lang="en-US" sz="3600" dirty="0"/>
              <a:t>Of children with 22q &amp; coordination difficulties: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/>
            <a:r>
              <a:rPr lang="en-GB" sz="3200" b="1" dirty="0"/>
              <a:t>69.8% </a:t>
            </a:r>
            <a:r>
              <a:rPr lang="en-GB" sz="3200" dirty="0"/>
              <a:t>also had </a:t>
            </a:r>
            <a:r>
              <a:rPr lang="en-GB" sz="3200" b="1" dirty="0"/>
              <a:t>at least one </a:t>
            </a:r>
            <a:r>
              <a:rPr lang="en-GB" sz="3200" dirty="0"/>
              <a:t>of ADHD, ASD or Anxiety</a:t>
            </a:r>
          </a:p>
          <a:p>
            <a:pPr lvl="1"/>
            <a:r>
              <a:rPr lang="en-GB" sz="3200" b="1" dirty="0"/>
              <a:t>30.2% </a:t>
            </a:r>
            <a:r>
              <a:rPr lang="en-GB" sz="3200" dirty="0"/>
              <a:t>had </a:t>
            </a:r>
            <a:r>
              <a:rPr lang="en-GB" sz="3200" b="1" dirty="0"/>
              <a:t>at least two </a:t>
            </a:r>
          </a:p>
          <a:p>
            <a:pPr lvl="1"/>
            <a:r>
              <a:rPr lang="en-GB" sz="3200" b="1" dirty="0"/>
              <a:t>11.3%</a:t>
            </a:r>
            <a:r>
              <a:rPr lang="en-GB" sz="3200" dirty="0"/>
              <a:t> had </a:t>
            </a:r>
            <a:r>
              <a:rPr lang="en-GB" sz="3200" b="1" dirty="0"/>
              <a:t>all three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1600C30-0E57-401B-9E14-506C30DBFB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59FEB3-FD9E-47B7-B56F-721E67EA16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4" name="Picture 3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59070CB-4CB4-400E-90DC-B06DE402A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4300" y="884255"/>
            <a:ext cx="6020199" cy="46621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D56E31-AD79-4307-B202-C16FB7C682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396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886700" cy="1325563"/>
          </a:xfrm>
        </p:spPr>
        <p:txBody>
          <a:bodyPr>
            <a:normAutofit/>
          </a:bodyPr>
          <a:lstStyle/>
          <a:p>
            <a:r>
              <a:rPr lang="en-US" dirty="0"/>
              <a:t>Questions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532547"/>
            <a:ext cx="12192000" cy="4990801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3600" dirty="0">
                <a:solidFill>
                  <a:schemeClr val="bg1">
                    <a:lumMod val="65000"/>
                  </a:schemeClr>
                </a:solidFill>
              </a:rPr>
              <a:t>How common are coordination difficulties in children with the 22q11.2 deletion?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dirty="0">
                <a:solidFill>
                  <a:schemeClr val="bg1">
                    <a:lumMod val="65000"/>
                  </a:schemeClr>
                </a:solidFill>
              </a:rPr>
              <a:t>Do children with coordination difficulties and the 22q11.2 deletion have other problems?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dirty="0">
                <a:solidFill>
                  <a:schemeClr val="tx1"/>
                </a:solidFill>
              </a:rPr>
              <a:t>Do children with 22q11.2 deletion have problems in basic motor skills like tracking objects, aiming and steering?</a:t>
            </a:r>
          </a:p>
          <a:p>
            <a:pPr marL="742950" indent="-742950">
              <a:buFont typeface="+mj-lt"/>
              <a:buAutoNum type="arabicPeriod"/>
            </a:pPr>
            <a:endParaRPr lang="en-US" sz="3600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CA08EA-9417-4A55-BBD0-A6B995C989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EB85DF-25A0-4FA1-B84D-0FCB9ABF66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ADE582-910A-49B5-87A3-DC91E8B6C22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440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Basic motor skills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966" y="1023817"/>
            <a:ext cx="5984311" cy="5532437"/>
          </a:xfrm>
        </p:spPr>
        <p:txBody>
          <a:bodyPr>
            <a:normAutofit/>
          </a:bodyPr>
          <a:lstStyle/>
          <a:p>
            <a:r>
              <a:rPr lang="en-US" sz="3600" dirty="0"/>
              <a:t>Measures performance </a:t>
            </a:r>
          </a:p>
          <a:p>
            <a:pPr lvl="1"/>
            <a:r>
              <a:rPr lang="en-US" sz="3200" dirty="0"/>
              <a:t>Accuracy, speed, jerkiness etc.</a:t>
            </a:r>
          </a:p>
          <a:p>
            <a:r>
              <a:rPr lang="en-US" sz="3600" dirty="0"/>
              <a:t>Sensorimotor data collected for:</a:t>
            </a:r>
          </a:p>
          <a:p>
            <a:pPr lvl="1"/>
            <a:r>
              <a:rPr lang="en-US" sz="3200" dirty="0"/>
              <a:t>51 children with 22q11.2 Deletion Syndrome </a:t>
            </a:r>
          </a:p>
          <a:p>
            <a:pPr lvl="1"/>
            <a:r>
              <a:rPr lang="en-US" sz="3200" dirty="0"/>
              <a:t>22 unaffected siblings</a:t>
            </a:r>
          </a:p>
        </p:txBody>
      </p:sp>
      <p:sp>
        <p:nvSpPr>
          <p:cNvPr id="7" name="Rectangle 6"/>
          <p:cNvSpPr/>
          <p:nvPr/>
        </p:nvSpPr>
        <p:spPr>
          <a:xfrm>
            <a:off x="4970074" y="6203244"/>
            <a:ext cx="36763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(Culmer, Levesley, Mon-Williams </a:t>
            </a:r>
          </a:p>
          <a:p>
            <a:pPr lvl="1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&amp; Williams, 2009)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718" y="1060450"/>
            <a:ext cx="4279900" cy="47371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EDA38B-8DDD-48E2-ABDC-515AF2629F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E86FAA9-D839-4B5F-B0CB-FDEB11F6C0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A70E4A-349F-4671-A9E5-554E56CD6E3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7235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23658" y="6044033"/>
            <a:ext cx="25143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Figure from (Flatters et al. 2014)</a:t>
            </a:r>
          </a:p>
          <a:p>
            <a:r>
              <a:rPr lang="en-US" dirty="0"/>
              <a:t> </a:t>
            </a:r>
          </a:p>
        </p:txBody>
      </p:sp>
      <p:pic>
        <p:nvPicPr>
          <p:cNvPr id="9" name="Picture 8" descr="Track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78" y="997200"/>
            <a:ext cx="10843444" cy="48636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-75964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>
                <a:solidFill>
                  <a:schemeClr val="tx2"/>
                </a:solidFill>
              </a:rPr>
              <a:t>CKAT - Tracking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54975" y="5928257"/>
            <a:ext cx="3952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Relies on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predicting target movement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E3B488-F5DF-411A-A2E5-8AEF3475D2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4E4AD1-D7DB-47E6-BA1D-C3E82E5831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30AD93-90C7-4B9A-B10E-E45E93C69F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276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im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44" y="825494"/>
            <a:ext cx="10879113" cy="4863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384278" y="5848489"/>
            <a:ext cx="25143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Figure from (Flatters et al. 2014)</a:t>
            </a:r>
          </a:p>
          <a:p>
            <a:endParaRPr lang="en-GB" dirty="0"/>
          </a:p>
          <a:p>
            <a:r>
              <a:rPr lang="en-US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0" y="-7256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>
                <a:solidFill>
                  <a:schemeClr val="tx2"/>
                </a:solidFill>
              </a:rPr>
              <a:t>CKAT - Aiming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58490" y="5689094"/>
            <a:ext cx="4856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Relies on accurate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feed forward mechanisms of control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and fast implementation of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online corrections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2627F7-6492-47C1-8C54-1854B52292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BAFCA0-1723-416E-B29B-C66B4D79D4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5B4B970-5D91-4AFE-9CEA-2FC0245766D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7566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/>
              <a:t>CKAT - Tracing/Steering</a:t>
            </a:r>
          </a:p>
        </p:txBody>
      </p:sp>
      <p:pic>
        <p:nvPicPr>
          <p:cNvPr id="5" name="Picture 4" descr="Tracing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44" y="843748"/>
            <a:ext cx="10879113" cy="4863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370820" y="6030513"/>
            <a:ext cx="2514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Figure from (Flatters et al. 2014)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32537" y="6030513"/>
            <a:ext cx="447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Relies on accurate 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force control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F0530D-D137-4A07-AF74-DE161C3BE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A92B66-8241-4287-85FC-8300F2857D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30DD917-B613-4F01-A154-0A9F835D271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507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Sensorimotor Performance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1174407"/>
            <a:ext cx="5181600" cy="5038823"/>
          </a:xfrm>
        </p:spPr>
        <p:txBody>
          <a:bodyPr>
            <a:normAutofit/>
          </a:bodyPr>
          <a:lstStyle/>
          <a:p>
            <a:r>
              <a:rPr lang="en-US" dirty="0"/>
              <a:t>Children with 22q11.2 DS </a:t>
            </a:r>
            <a:r>
              <a:rPr lang="en-US" b="1" dirty="0"/>
              <a:t>had lower scores </a:t>
            </a:r>
            <a:r>
              <a:rPr lang="en-US" dirty="0"/>
              <a:t>on all sensorimotor tasks: </a:t>
            </a:r>
          </a:p>
          <a:p>
            <a:endParaRPr lang="en-US" dirty="0"/>
          </a:p>
          <a:p>
            <a:r>
              <a:rPr lang="en-US" dirty="0"/>
              <a:t>Increased tracking error</a:t>
            </a:r>
          </a:p>
          <a:p>
            <a:r>
              <a:rPr lang="en-US" dirty="0"/>
              <a:t>Less smooth aimed movements</a:t>
            </a:r>
          </a:p>
          <a:p>
            <a:r>
              <a:rPr lang="en-US" dirty="0"/>
              <a:t>Increased steering error</a:t>
            </a:r>
          </a:p>
          <a:p>
            <a:endParaRPr lang="en-US" dirty="0"/>
          </a:p>
          <a:p>
            <a:r>
              <a:rPr lang="en-US" dirty="0"/>
              <a:t>Older children performed better </a:t>
            </a:r>
          </a:p>
        </p:txBody>
      </p:sp>
      <p:sp>
        <p:nvSpPr>
          <p:cNvPr id="9" name="Content Placeholder 6"/>
          <p:cNvSpPr>
            <a:spLocks noGrp="1"/>
          </p:cNvSpPr>
          <p:nvPr>
            <p:ph sz="half" idx="1"/>
          </p:nvPr>
        </p:nvSpPr>
        <p:spPr>
          <a:xfrm>
            <a:off x="5257800" y="5696066"/>
            <a:ext cx="5107757" cy="78960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/>
              <a:t>(⬆ values indicate better performance)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FC6DFD-92D8-4D59-9FBA-0A910AE75B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1A05694-01D8-4413-81E2-F2F534A0E4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2784579"/>
              </p:ext>
            </p:extLst>
          </p:nvPr>
        </p:nvGraphicFramePr>
        <p:xfrm>
          <a:off x="5060950" y="1190154"/>
          <a:ext cx="7131050" cy="4184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1D560754-F19A-4995-9F62-58DAE7CB6F4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6118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Coordination difficulties are common and likely undertreated in 22q11.2DS</a:t>
            </a:r>
          </a:p>
          <a:p>
            <a:endParaRPr lang="en-US" sz="3600" dirty="0"/>
          </a:p>
          <a:p>
            <a:r>
              <a:rPr lang="en-US" sz="3600" dirty="0"/>
              <a:t>Coordination difficulties may be a marker of other vulnerability</a:t>
            </a:r>
          </a:p>
          <a:p>
            <a:endParaRPr lang="en-US" sz="3600" dirty="0"/>
          </a:p>
          <a:p>
            <a:r>
              <a:rPr lang="en-US" sz="3600" dirty="0"/>
              <a:t>Basic motor skills are impaired</a:t>
            </a:r>
          </a:p>
          <a:p>
            <a:endParaRPr lang="en-US" sz="36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F63236-02D9-4DA5-BFD2-61C0EF6BC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DBCA46-DF91-4A04-AC0D-B05B47A144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40F301-0BEB-4F98-A8AA-B382773C58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1769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Limitations/Future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en-US" sz="3600" dirty="0"/>
          </a:p>
          <a:p>
            <a:r>
              <a:rPr lang="en-US" sz="3600" dirty="0"/>
              <a:t>Confounding sources of coordination difficulty, (e.g. neurological, hypo/hypertonic, eye movements)</a:t>
            </a:r>
          </a:p>
          <a:p>
            <a:endParaRPr lang="en-US" sz="3600" dirty="0"/>
          </a:p>
          <a:p>
            <a:r>
              <a:rPr lang="en-US" sz="3600" dirty="0"/>
              <a:t>Can intervention, such as with occupational therapists, help?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5A087A-EB68-4EBC-8790-FB083393F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0" y="6090871"/>
            <a:ext cx="3073400" cy="774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AABF68-BAB2-46B9-8C57-76DE3E7A11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66002"/>
            <a:ext cx="823933" cy="791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5A862A-38DE-4742-9599-7EDB0038404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866"/>
          <a:stretch/>
        </p:blipFill>
        <p:spPr>
          <a:xfrm>
            <a:off x="0" y="5829513"/>
            <a:ext cx="1638533" cy="102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0483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Acknowledgements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9704" y="1456616"/>
            <a:ext cx="5024423" cy="49940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dirty="0"/>
              <a:t>Thanks to:</a:t>
            </a:r>
            <a:endParaRPr lang="en-GB" sz="1800" dirty="0"/>
          </a:p>
          <a:p>
            <a:pPr marL="0" indent="0">
              <a:buNone/>
            </a:pPr>
            <a:r>
              <a:rPr lang="en-GB" sz="1800" dirty="0" err="1"/>
              <a:t>Prof.</a:t>
            </a:r>
            <a:r>
              <a:rPr lang="en-GB" sz="1800" dirty="0"/>
              <a:t> Marianne van den Bree  </a:t>
            </a:r>
          </a:p>
          <a:p>
            <a:pPr marL="0" indent="0">
              <a:buNone/>
            </a:pPr>
            <a:r>
              <a:rPr lang="en-GB" sz="1800" dirty="0"/>
              <a:t>Prof. David Linden</a:t>
            </a:r>
          </a:p>
          <a:p>
            <a:pPr marL="0" indent="0">
              <a:buNone/>
            </a:pPr>
            <a:r>
              <a:rPr lang="en-GB" sz="1800" dirty="0"/>
              <a:t>Prof. Sir Mike Owen</a:t>
            </a:r>
          </a:p>
          <a:p>
            <a:pPr marL="0" indent="0">
              <a:buNone/>
            </a:pPr>
            <a:r>
              <a:rPr lang="en-GB" sz="1800" dirty="0"/>
              <a:t>	Sue Delport</a:t>
            </a:r>
          </a:p>
          <a:p>
            <a:pPr marL="0" indent="0">
              <a:buNone/>
            </a:pPr>
            <a:r>
              <a:rPr lang="en-GB" sz="1800" dirty="0"/>
              <a:t>	Wendy Cumines</a:t>
            </a:r>
          </a:p>
          <a:p>
            <a:pPr marL="0" indent="0">
              <a:buNone/>
            </a:pPr>
            <a:r>
              <a:rPr lang="en-GB" sz="1800" dirty="0"/>
              <a:t>	</a:t>
            </a:r>
            <a:r>
              <a:rPr lang="en-GB" sz="1800" dirty="0" err="1"/>
              <a:t>Prof.</a:t>
            </a:r>
            <a:r>
              <a:rPr lang="en-GB" sz="1800" dirty="0"/>
              <a:t> Monica </a:t>
            </a:r>
            <a:r>
              <a:rPr lang="en-GB" sz="1800" dirty="0" err="1"/>
              <a:t>Busse</a:t>
            </a:r>
            <a:r>
              <a:rPr lang="en-GB" sz="1800" dirty="0"/>
              <a:t>-Morris</a:t>
            </a:r>
          </a:p>
          <a:p>
            <a:pPr marL="0" indent="0">
              <a:buNone/>
            </a:pPr>
            <a:r>
              <a:rPr lang="en-GB" sz="1800" dirty="0"/>
              <a:t>	Katy </a:t>
            </a:r>
            <a:r>
              <a:rPr lang="en-GB" sz="1800" dirty="0" err="1"/>
              <a:t>Hamana</a:t>
            </a:r>
            <a:endParaRPr lang="en-GB" sz="1800" dirty="0"/>
          </a:p>
          <a:p>
            <a:pPr marL="0" indent="0">
              <a:buNone/>
            </a:pPr>
            <a:r>
              <a:rPr lang="en-GB" sz="1800" dirty="0"/>
              <a:t>	The ECHO/IMAGINE teams</a:t>
            </a:r>
          </a:p>
          <a:p>
            <a:pPr marL="0" indent="0">
              <a:buNone/>
            </a:pPr>
            <a:r>
              <a:rPr lang="en-GB" sz="1800" dirty="0" err="1"/>
              <a:t>PAClab</a:t>
            </a:r>
            <a:r>
              <a:rPr lang="en-GB" sz="1800" dirty="0"/>
              <a:t> – Leeds University</a:t>
            </a:r>
          </a:p>
          <a:p>
            <a:pPr marL="0" indent="0">
              <a:buNone/>
            </a:pPr>
            <a:r>
              <a:rPr lang="en-GB" sz="1800" dirty="0"/>
              <a:t>	</a:t>
            </a:r>
            <a:r>
              <a:rPr lang="en-GB" sz="1800" dirty="0" err="1"/>
              <a:t>Prof.</a:t>
            </a:r>
            <a:r>
              <a:rPr lang="en-GB" sz="1800" dirty="0"/>
              <a:t> Mark Mon-Williams</a:t>
            </a:r>
          </a:p>
          <a:p>
            <a:pPr marL="0" indent="0">
              <a:buNone/>
            </a:pPr>
            <a:r>
              <a:rPr lang="en-GB" sz="1800" dirty="0"/>
              <a:t>	</a:t>
            </a:r>
            <a:r>
              <a:rPr lang="en-GB" sz="1800" dirty="0" err="1"/>
              <a:t>Dr.</a:t>
            </a:r>
            <a:r>
              <a:rPr lang="en-GB" sz="1800" dirty="0"/>
              <a:t> Liam Hill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800" dirty="0"/>
          </a:p>
          <a:p>
            <a:endParaRPr lang="en-GB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7923" y="1269870"/>
            <a:ext cx="3073400" cy="774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2643" y="2550542"/>
            <a:ext cx="1887081" cy="1651196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269251" y="5780602"/>
            <a:ext cx="3782073" cy="670084"/>
            <a:chOff x="4769791" y="4387923"/>
            <a:chExt cx="4374209" cy="93980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69791" y="4387923"/>
              <a:ext cx="850900" cy="93980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42000" y="4730823"/>
              <a:ext cx="3302000" cy="596900"/>
            </a:xfrm>
            <a:prstGeom prst="rect">
              <a:avLst/>
            </a:prstGeom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4165" y="3719597"/>
            <a:ext cx="2337158" cy="9642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/>
          <a:srcRect l="58909"/>
          <a:stretch/>
        </p:blipFill>
        <p:spPr>
          <a:xfrm>
            <a:off x="10036327" y="2423738"/>
            <a:ext cx="1743009" cy="1117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8"/>
          <a:srcRect b="10866"/>
          <a:stretch/>
        </p:blipFill>
        <p:spPr>
          <a:xfrm>
            <a:off x="7081366" y="1269870"/>
            <a:ext cx="1638533" cy="10284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8952" y="5079272"/>
            <a:ext cx="4184931" cy="55679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0"/>
          <a:srcRect l="12048" t="10479" r="12397" b="12529"/>
          <a:stretch/>
        </p:blipFill>
        <p:spPr>
          <a:xfrm>
            <a:off x="6279061" y="5735606"/>
            <a:ext cx="1814105" cy="105164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556" y="4597131"/>
            <a:ext cx="2934087" cy="38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5562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32548"/>
            <a:ext cx="12192000" cy="5213026"/>
          </a:xfrm>
        </p:spPr>
        <p:txBody>
          <a:bodyPr>
            <a:normAutofit fontScale="40000" lnSpcReduction="20000"/>
          </a:bodyPr>
          <a:lstStyle/>
          <a:p>
            <a:r>
              <a:rPr lang="en-GB" dirty="0"/>
              <a:t>Van </a:t>
            </a:r>
            <a:r>
              <a:rPr lang="en-GB" dirty="0" err="1"/>
              <a:t>Aken</a:t>
            </a:r>
            <a:r>
              <a:rPr lang="en-GB" dirty="0"/>
              <a:t>, K. et al., 2007. Motor development in school-aged children with 22q11 deletion (</a:t>
            </a:r>
            <a:r>
              <a:rPr lang="en-GB" dirty="0" err="1"/>
              <a:t>velocardiofacial</a:t>
            </a:r>
            <a:r>
              <a:rPr lang="en-GB" dirty="0"/>
              <a:t>/</a:t>
            </a:r>
            <a:r>
              <a:rPr lang="en-GB" dirty="0" err="1"/>
              <a:t>DiGeorge</a:t>
            </a:r>
            <a:r>
              <a:rPr lang="en-GB" dirty="0"/>
              <a:t> syndrome). </a:t>
            </a:r>
            <a:r>
              <a:rPr lang="en-GB" i="1" dirty="0"/>
              <a:t>Developmental Medicine and Child Neurology</a:t>
            </a:r>
            <a:r>
              <a:rPr lang="en-GB" dirty="0"/>
              <a:t>, 49(3), pp.210–213.</a:t>
            </a:r>
          </a:p>
          <a:p>
            <a:r>
              <a:rPr lang="en-GB" dirty="0"/>
              <a:t>Van </a:t>
            </a:r>
            <a:r>
              <a:rPr lang="en-GB" dirty="0" err="1"/>
              <a:t>Aken</a:t>
            </a:r>
            <a:r>
              <a:rPr lang="en-GB" dirty="0"/>
              <a:t>, K. et al., 2010. Prospective control abilities during </a:t>
            </a:r>
            <a:r>
              <a:rPr lang="en-GB" dirty="0" err="1"/>
              <a:t>visuo</a:t>
            </a:r>
            <a:r>
              <a:rPr lang="en-GB" dirty="0"/>
              <a:t>-manual tracking in children with 22q11.2 Deletion syndrome compared to age- and IQ-matched controls. </a:t>
            </a:r>
            <a:r>
              <a:rPr lang="en-GB" i="1" dirty="0"/>
              <a:t>Research in Developmental Disabilities</a:t>
            </a:r>
            <a:r>
              <a:rPr lang="en-GB" dirty="0"/>
              <a:t>, 31(3), pp.634–641. Available at: http://www.ncbi.nlm.nih.gov/pubmed/20181458 [Accessed October 27, 2014].</a:t>
            </a:r>
          </a:p>
          <a:p>
            <a:r>
              <a:rPr lang="en-GB" dirty="0" err="1"/>
              <a:t>Angkustsiri</a:t>
            </a:r>
            <a:r>
              <a:rPr lang="en-GB" dirty="0"/>
              <a:t>, K. et al., 2014. Social impairments in chromosome 22q11.2 deletion syndrome (22q11.2DS): autism spectrum disorder or a different endophenotype? </a:t>
            </a:r>
            <a:r>
              <a:rPr lang="en-GB" i="1" dirty="0"/>
              <a:t>Journal of autism and developmental disorders</a:t>
            </a:r>
            <a:r>
              <a:rPr lang="en-GB" dirty="0"/>
              <a:t>, 44(4), pp.739–46. Available at: http://www.pubmedcentral.nih.gov/articlerender.fcgi?artid=4327991&amp;tool=pmcentrez&amp;rendertype=abstract [Accessed October 29, 2015].</a:t>
            </a:r>
          </a:p>
          <a:p>
            <a:r>
              <a:rPr lang="en-GB" dirty="0"/>
              <a:t>Brown, T. &amp; </a:t>
            </a:r>
            <a:r>
              <a:rPr lang="en-GB" dirty="0" err="1"/>
              <a:t>Lalor</a:t>
            </a:r>
            <a:r>
              <a:rPr lang="en-GB" dirty="0"/>
              <a:t>, A., 2009. The Movement Assessment Battery for Children—Second Edition (MABC-2): A Review and Critique. </a:t>
            </a:r>
            <a:r>
              <a:rPr lang="en-GB" i="1" dirty="0"/>
              <a:t>Physical &amp; Occupational Therapy In </a:t>
            </a:r>
            <a:r>
              <a:rPr lang="en-GB" i="1" dirty="0" err="1"/>
              <a:t>Pediatrics</a:t>
            </a:r>
            <a:r>
              <a:rPr lang="en-GB" dirty="0"/>
              <a:t>, 29(1), pp.86–103. Available at: http://www.ncbi.nlm.nih.gov/pubmed/19197761 [Accessed December 14, 2016].</a:t>
            </a:r>
          </a:p>
          <a:p>
            <a:r>
              <a:rPr lang="en-GB" dirty="0"/>
              <a:t>Burnside, R.D., 2015. 22q11.21 Deletion Syndromes: A Review of Proximal, Central, and Distal Deletions and Their Associated Features. </a:t>
            </a:r>
            <a:r>
              <a:rPr lang="en-GB" i="1" dirty="0"/>
              <a:t>Cytogenetic and genome research</a:t>
            </a:r>
            <a:r>
              <a:rPr lang="en-GB" dirty="0"/>
              <a:t>, 27709. Available at: http://www.karger.com/Article/FullText/438708 [Accessed August 19, 2015].</a:t>
            </a:r>
          </a:p>
          <a:p>
            <a:r>
              <a:rPr lang="en-GB" dirty="0" err="1"/>
              <a:t>Culmer</a:t>
            </a:r>
            <a:r>
              <a:rPr lang="en-GB" dirty="0"/>
              <a:t>, P.R. et al., 2009. A new tool for assessing human movement: the Kinematic Assessment Tool. </a:t>
            </a:r>
            <a:r>
              <a:rPr lang="en-GB" i="1" dirty="0"/>
              <a:t>Journal of neuroscience methods</a:t>
            </a:r>
            <a:r>
              <a:rPr lang="en-GB" dirty="0"/>
              <a:t>, 184(1), pp.184–92. Available at: http://www.sciencedirect.com/science/article/pii/S016502700900404X [Accessed July 21, 2014].</a:t>
            </a:r>
          </a:p>
          <a:p>
            <a:r>
              <a:rPr lang="en-GB" dirty="0"/>
              <a:t>Flatters, I. et al., 2014. Manual control age and sex differences in 4 to 11 year old children. </a:t>
            </a:r>
            <a:r>
              <a:rPr lang="en-GB" i="1" dirty="0" err="1"/>
              <a:t>PloS</a:t>
            </a:r>
            <a:r>
              <a:rPr lang="en-GB" i="1" dirty="0"/>
              <a:t> one</a:t>
            </a:r>
            <a:r>
              <a:rPr lang="en-GB" dirty="0"/>
              <a:t>, 9(2), p.e88692. Available at: http://www.pubmedcentral.nih.gov/articlerender.fcgi?artid=3921207&amp;tool=pmcentrez&amp;rendertype=abstract [Accessed July 21, 2014].</a:t>
            </a:r>
          </a:p>
          <a:p>
            <a:r>
              <a:rPr lang="en-GB" dirty="0"/>
              <a:t>Monks, S. et al., 2014. Further evidence for high rates of schizophrenia in 22q11.2 deletion syndrome. </a:t>
            </a:r>
            <a:r>
              <a:rPr lang="en-GB" i="1" dirty="0" err="1"/>
              <a:t>Schizophr</a:t>
            </a:r>
            <a:r>
              <a:rPr lang="en-GB" i="1" dirty="0"/>
              <a:t> Res</a:t>
            </a:r>
            <a:r>
              <a:rPr lang="en-GB" dirty="0"/>
              <a:t>, 153(1–3), pp.231–236. Available at: http://dx.doi.org/10.1016/j.schres.2014.01.020.</a:t>
            </a:r>
          </a:p>
          <a:p>
            <a:r>
              <a:rPr lang="en-GB" dirty="0"/>
              <a:t>Niarchou, M. et al., 2014. Psychopathology and cognition in children with 22q11.2 deletion syndrome. </a:t>
            </a:r>
            <a:r>
              <a:rPr lang="en-GB" i="1" dirty="0"/>
              <a:t>Br J Psychiatry</a:t>
            </a:r>
            <a:r>
              <a:rPr lang="en-GB" dirty="0"/>
              <a:t>, 204(1), pp.46–54.</a:t>
            </a:r>
          </a:p>
          <a:p>
            <a:r>
              <a:rPr lang="en-GB" dirty="0"/>
              <a:t>Richards, C. et al., 2015. Prevalence of autism spectrum disorder phenomenology in genetic disorders: a systematic review and meta-analysis. </a:t>
            </a:r>
            <a:r>
              <a:rPr lang="en-GB" i="1" dirty="0"/>
              <a:t>The lancet. Psychiatry</a:t>
            </a:r>
            <a:r>
              <a:rPr lang="en-GB" dirty="0"/>
              <a:t>, 2(10), pp.909–16. Available at: http://www.ncbi.nlm.nih.gov/pubmed/26341300 [Accessed September 8, 2015].</a:t>
            </a:r>
          </a:p>
          <a:p>
            <a:r>
              <a:rPr lang="en-GB" dirty="0"/>
              <a:t>Schneider, M. et al., 2014. Psychiatric Disorders From Childhood to Adulthood in 22q11.2 Deletion Syndrome: Results From the International Consortium on Brain and </a:t>
            </a:r>
            <a:r>
              <a:rPr lang="en-GB" dirty="0" err="1"/>
              <a:t>Behavior</a:t>
            </a:r>
            <a:r>
              <a:rPr lang="en-GB" dirty="0"/>
              <a:t> in 22q11.2 Deletion Syndrome. </a:t>
            </a:r>
            <a:r>
              <a:rPr lang="en-GB" i="1" dirty="0"/>
              <a:t>Am J Psychiatry</a:t>
            </a:r>
            <a:r>
              <a:rPr lang="en-GB" dirty="0"/>
              <a:t>. Available at: http://dx.doi.org/10.1176/appi.ajp.2013.13070864.</a:t>
            </a:r>
          </a:p>
          <a:p>
            <a:r>
              <a:rPr lang="en-GB" dirty="0" err="1"/>
              <a:t>Sobin</a:t>
            </a:r>
            <a:r>
              <a:rPr lang="en-GB" dirty="0"/>
              <a:t>, C. et al., 2006. Neuromotor deficits in children with the 22q11 deletion syndrome. </a:t>
            </a:r>
            <a:r>
              <a:rPr lang="en-GB" i="1" dirty="0"/>
              <a:t>Movement disorders : official journal of the Movement Disorder Society</a:t>
            </a:r>
            <a:r>
              <a:rPr lang="en-GB" dirty="0"/>
              <a:t>, 21(12), pp.2082–9. Available at: http://www.pubmedcentral.nih.gov/articlerender.fcgi?artid=2753869&amp;tool=pmcentrez&amp;rendertype=abstract [Accessed August 21, 2014].</a:t>
            </a:r>
          </a:p>
          <a:p>
            <a:r>
              <a:rPr lang="en-GB" dirty="0"/>
              <a:t>Wilson, B.N. et al., 2009. Psychometric properties of the revised Developmental Coordination Disorder Questionnaire. </a:t>
            </a:r>
            <a:r>
              <a:rPr lang="en-GB" i="1" dirty="0"/>
              <a:t>Physical &amp; occupational therapy in </a:t>
            </a:r>
            <a:r>
              <a:rPr lang="en-GB" i="1" dirty="0" err="1"/>
              <a:t>pediatrics</a:t>
            </a:r>
            <a:r>
              <a:rPr lang="en-GB" dirty="0"/>
              <a:t>, 29(2), pp.182–202. Available at: http://www.tandfonline.com/doi/abs/10.1080/01942630902784761?journalCode=ipop20 [Accessed July 12, 2014].</a:t>
            </a:r>
          </a:p>
          <a:p>
            <a:r>
              <a:rPr lang="en-GB" dirty="0"/>
              <a:t>Cunningham et al. 2017 Developmental coordination disorder, psychopathology and IQ in 22q11.2 deletion syndrome. Br J Psychiatry (In Press).</a:t>
            </a:r>
          </a:p>
        </p:txBody>
      </p:sp>
    </p:spTree>
    <p:extLst>
      <p:ext uri="{BB962C8B-B14F-4D97-AF65-F5344CB8AC3E}">
        <p14:creationId xmlns:p14="http://schemas.microsoft.com/office/powerpoint/2010/main" val="26641087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right_greens_blue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1855</TotalTime>
  <Words>1133</Words>
  <Application>Microsoft Office PowerPoint</Application>
  <PresentationFormat>Widescreen</PresentationFormat>
  <Paragraphs>144</Paragraphs>
  <Slides>21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Coordination and motor skills in 22q11.2 deletion syndrome</vt:lpstr>
      <vt:lpstr>Motor Problems in 22q11.2 Deletion Syndrome</vt:lpstr>
      <vt:lpstr>Questions</vt:lpstr>
      <vt:lpstr>Questions</vt:lpstr>
      <vt:lpstr>How common are coordination difficulties?</vt:lpstr>
      <vt:lpstr>How common are coordination difficulties?</vt:lpstr>
      <vt:lpstr>Coordination assessment (Movement ABC-2)</vt:lpstr>
      <vt:lpstr>Coordination assessment (Movement ABC-2)</vt:lpstr>
      <vt:lpstr>Coordination assessment (Movement ABC-2)</vt:lpstr>
      <vt:lpstr>Questions</vt:lpstr>
      <vt:lpstr>Additional Problems</vt:lpstr>
      <vt:lpstr>Questions</vt:lpstr>
      <vt:lpstr>Basic motor skills </vt:lpstr>
      <vt:lpstr>PowerPoint Presentation</vt:lpstr>
      <vt:lpstr>PowerPoint Presentation</vt:lpstr>
      <vt:lpstr>CKAT - Tracing/Steering</vt:lpstr>
      <vt:lpstr>Sensorimotor Performance</vt:lpstr>
      <vt:lpstr>Conclusions</vt:lpstr>
      <vt:lpstr>Limitations/Future Work</vt:lpstr>
      <vt:lpstr>Acknowledgements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Motor coordination, cognition and psychopathology in 22q11.2 Deletion Syndrome.</dc:title>
  <dc:creator>Adam Cunningham</dc:creator>
  <cp:lastModifiedBy>Adam Cunningham</cp:lastModifiedBy>
  <cp:revision>112</cp:revision>
  <dcterms:created xsi:type="dcterms:W3CDTF">2017-03-08T10:25:51Z</dcterms:created>
  <dcterms:modified xsi:type="dcterms:W3CDTF">2017-10-12T10:33:00Z</dcterms:modified>
</cp:coreProperties>
</file>