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slideLayouts/slideLayout1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  <p:sldMasterId id="2147483659" r:id="rId2"/>
    <p:sldMasterId id="2147483664" r:id="rId3"/>
  </p:sldMasterIdLst>
  <p:notesMasterIdLst>
    <p:notesMasterId r:id="rId18"/>
  </p:notesMasterIdLst>
  <p:handoutMasterIdLst>
    <p:handoutMasterId r:id="rId19"/>
  </p:handoutMasterIdLst>
  <p:sldIdLst>
    <p:sldId id="307" r:id="rId4"/>
    <p:sldId id="314" r:id="rId5"/>
    <p:sldId id="294" r:id="rId6"/>
    <p:sldId id="305" r:id="rId7"/>
    <p:sldId id="312" r:id="rId8"/>
    <p:sldId id="313" r:id="rId9"/>
    <p:sldId id="310" r:id="rId10"/>
    <p:sldId id="311" r:id="rId11"/>
    <p:sldId id="281" r:id="rId12"/>
    <p:sldId id="283" r:id="rId13"/>
    <p:sldId id="315" r:id="rId14"/>
    <p:sldId id="296" r:id="rId15"/>
    <p:sldId id="297" r:id="rId16"/>
    <p:sldId id="299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Fiona" initials="F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16" d="100"/>
          <a:sy n="116" d="100"/>
        </p:scale>
        <p:origin x="-66" y="288"/>
      </p:cViewPr>
      <p:guideLst>
        <p:guide orient="horz" pos="676"/>
        <p:guide pos="566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2-11-26T10:57:52.354" idx="1">
    <p:pos x="5335" y="1809"/>
    <p:text>Review approach</p:tex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350545-E260-4F41-A803-5BF85CFE96EA}" type="datetimeFigureOut">
              <a:rPr lang="en-US" smtClean="0"/>
              <a:t>7/22/2015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BD68D1-0A4A-364F-B3D1-97755523CC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04691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FCAFC9-2F5E-7849-9A3C-3E3602566C83}" type="datetimeFigureOut">
              <a:rPr lang="en-US" smtClean="0"/>
              <a:t>7/22/2015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359D8E-2A04-7648-BB99-EC53D25710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173273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256494" y="2494609"/>
            <a:ext cx="5661618" cy="1234730"/>
          </a:xfrm>
        </p:spPr>
        <p:txBody>
          <a:bodyPr anchor="b">
            <a:normAutofit/>
          </a:bodyPr>
          <a:lstStyle>
            <a:lvl1pPr marL="0" indent="0">
              <a:buNone/>
              <a:defRPr sz="3600" b="1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 smtClean="0"/>
              <a:t>Add the title of your presentation here</a:t>
            </a:r>
            <a:endParaRPr lang="en-US" dirty="0"/>
          </a:p>
        </p:txBody>
      </p:sp>
      <p:sp>
        <p:nvSpPr>
          <p:cNvPr id="11" name="Subtitle 1"/>
          <p:cNvSpPr txBox="1">
            <a:spLocks/>
          </p:cNvSpPr>
          <p:nvPr userDrawn="1"/>
        </p:nvSpPr>
        <p:spPr>
          <a:xfrm>
            <a:off x="3389891" y="4862023"/>
            <a:ext cx="1050635" cy="1602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 smtClean="0">
                <a:solidFill>
                  <a:srgbClr val="FFFFFF"/>
                </a:solidFill>
                <a:latin typeface="Helvetica Neue"/>
                <a:cs typeface="Helvetica Neue"/>
              </a:rPr>
              <a:t>Powered by</a:t>
            </a:r>
            <a:endParaRPr lang="en-US" sz="800" dirty="0">
              <a:solidFill>
                <a:srgbClr val="FFFFFF"/>
              </a:solidFill>
              <a:latin typeface="Helvetica Neue"/>
              <a:cs typeface="Helvetica Neue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234247" y="4890626"/>
            <a:ext cx="1238059" cy="156843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>
          <a:xfrm>
            <a:off x="258728" y="3729038"/>
            <a:ext cx="2938463" cy="385762"/>
          </a:xfrm>
        </p:spPr>
        <p:txBody>
          <a:bodyPr>
            <a:normAutofit/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2112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B2FF8-1553-476A-97B1-F5E493EB8343}" type="datetimeFigureOut">
              <a:rPr lang="en-IE" smtClean="0"/>
              <a:pPr/>
              <a:t>22/07/2015</a:t>
            </a:fld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FFAB8-8516-4007-BFF7-DDD39E5DBF25}" type="slidenum">
              <a:rPr lang="en-IE" smtClean="0"/>
              <a:pPr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239311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Response Summar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593F9-7B30-274B-BFFF-492683631E49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211403" y="3639393"/>
            <a:ext cx="4576388" cy="350837"/>
          </a:xfrm>
        </p:spPr>
        <p:txBody>
          <a:bodyPr/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</a:t>
            </a:r>
            <a:endParaRPr lang="en-US" dirty="0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204788" y="2334751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7" hasCustomPrompt="1"/>
          </p:nvPr>
        </p:nvSpPr>
        <p:spPr>
          <a:xfrm>
            <a:off x="204788" y="3032255"/>
            <a:ext cx="3859212" cy="280987"/>
          </a:xfrm>
        </p:spPr>
        <p:txBody>
          <a:bodyPr/>
          <a:lstStyle>
            <a:lvl2pPr marL="4763" indent="0">
              <a:buNone/>
              <a:defRPr sz="160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defRPr>
            </a:lvl2pPr>
          </a:lstStyle>
          <a:p>
            <a:pPr lvl="1"/>
            <a:r>
              <a:rPr lang="en-US" dirty="0" smtClean="0"/>
              <a:t>Total Responses</a:t>
            </a:r>
            <a:endParaRPr lang="en-US" dirty="0"/>
          </a:p>
        </p:txBody>
      </p:sp>
      <p:sp>
        <p:nvSpPr>
          <p:cNvPr id="7" name="Text Placeholder 12"/>
          <p:cNvSpPr>
            <a:spLocks noGrp="1"/>
          </p:cNvSpPr>
          <p:nvPr>
            <p:ph type="body" sz="quarter" idx="18"/>
          </p:nvPr>
        </p:nvSpPr>
        <p:spPr>
          <a:xfrm>
            <a:off x="211403" y="4047840"/>
            <a:ext cx="4576388" cy="350837"/>
          </a:xfrm>
        </p:spPr>
        <p:txBody>
          <a:bodyPr/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2019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136" y="333381"/>
            <a:ext cx="8229600" cy="39127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430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44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115888" y="723900"/>
            <a:ext cx="3887787" cy="261938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51742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ty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731729107"/>
              </p:ext>
            </p:extLst>
          </p:nvPr>
        </p:nvGraphicFramePr>
        <p:xfrm>
          <a:off x="204787" y="1052400"/>
          <a:ext cx="5953649" cy="2184875"/>
        </p:xfrm>
        <a:graphic>
          <a:graphicData uri="http://schemas.openxmlformats.org/drawingml/2006/table">
            <a:tbl>
              <a:tblPr firstRow="1" lastRow="1" bandRow="1">
                <a:tableStyleId>{1FECB4D8-DB02-4DC6-A0A2-4F2EBAE1DC90}</a:tableStyleId>
              </a:tblPr>
              <a:tblGrid>
                <a:gridCol w="4802370"/>
                <a:gridCol w="716414"/>
                <a:gridCol w="434865"/>
              </a:tblGrid>
              <a:tr h="312125">
                <a:tc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Answer Choices</a:t>
                      </a:r>
                      <a:endParaRPr lang="en-US" sz="1100" dirty="0">
                        <a:solidFill>
                          <a:schemeClr val="bg1"/>
                        </a:solidFill>
                        <a:latin typeface="Arial"/>
                        <a:cs typeface="Arial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US" sz="1100" dirty="0" smtClean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Responses</a:t>
                      </a:r>
                      <a:endParaRPr lang="en-US" sz="1100" dirty="0">
                        <a:solidFill>
                          <a:schemeClr val="bg1"/>
                        </a:solidFill>
                        <a:latin typeface="Arial"/>
                        <a:cs typeface="Arial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chemeClr val="bg1"/>
                        </a:solidFill>
                        <a:latin typeface="Arial"/>
                        <a:cs typeface="Arial"/>
                      </a:endParaRP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</a:tr>
              <a:tr h="312125">
                <a:tc>
                  <a:txBody>
                    <a:bodyPr/>
                    <a:lstStyle/>
                    <a:p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Less than one year</a:t>
                      </a:r>
                      <a:endParaRPr lang="en-US" sz="105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10.00%</a:t>
                      </a:r>
                      <a:endParaRPr lang="en-US" sz="105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10</a:t>
                      </a:r>
                      <a:endParaRPr lang="en-US" sz="105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12125">
                <a:tc>
                  <a:txBody>
                    <a:bodyPr/>
                    <a:lstStyle/>
                    <a:p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1 to 3 years</a:t>
                      </a:r>
                      <a:endParaRPr lang="en-US" sz="105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10.00%</a:t>
                      </a:r>
                      <a:endParaRPr lang="en-US" sz="105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10</a:t>
                      </a:r>
                      <a:endParaRPr lang="en-US" sz="105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12125">
                <a:tc>
                  <a:txBody>
                    <a:bodyPr/>
                    <a:lstStyle/>
                    <a:p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3 to 5 years</a:t>
                      </a:r>
                      <a:endParaRPr lang="en-US" sz="105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25.00%</a:t>
                      </a:r>
                      <a:endParaRPr lang="en-US" sz="105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25</a:t>
                      </a:r>
                      <a:endParaRPr lang="en-US" sz="105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12125">
                <a:tc>
                  <a:txBody>
                    <a:bodyPr/>
                    <a:lstStyle/>
                    <a:p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5 to 7 years</a:t>
                      </a:r>
                      <a:endParaRPr lang="en-US" sz="105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15.00%</a:t>
                      </a:r>
                      <a:endParaRPr lang="en-US" sz="105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15</a:t>
                      </a:r>
                      <a:endParaRPr lang="en-US" sz="105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12125">
                <a:tc>
                  <a:txBody>
                    <a:bodyPr/>
                    <a:lstStyle/>
                    <a:p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More than seven</a:t>
                      </a:r>
                      <a:r>
                        <a:rPr lang="en-US" sz="1050" baseline="0" dirty="0" smtClean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years</a:t>
                      </a:r>
                      <a:endParaRPr lang="en-US" sz="105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40.00%</a:t>
                      </a:r>
                      <a:endParaRPr lang="en-US" sz="105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40</a:t>
                      </a:r>
                      <a:endParaRPr lang="en-US" sz="105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12125">
                <a:tc>
                  <a:txBody>
                    <a:bodyPr/>
                    <a:lstStyle/>
                    <a:p>
                      <a:r>
                        <a:rPr lang="en-US" sz="1050" dirty="0" smtClean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Total</a:t>
                      </a:r>
                      <a:endParaRPr lang="en-US" sz="1050" dirty="0">
                        <a:solidFill>
                          <a:srgbClr val="FFFFFF"/>
                        </a:solidFill>
                        <a:latin typeface="Arial"/>
                        <a:cs typeface="Arial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666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 dirty="0">
                        <a:solidFill>
                          <a:srgbClr val="FFFFFF"/>
                        </a:solidFill>
                        <a:latin typeface="Arial"/>
                        <a:cs typeface="Arial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666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dirty="0" smtClean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100</a:t>
                      </a:r>
                      <a:endParaRPr lang="en-US" sz="1050" dirty="0">
                        <a:solidFill>
                          <a:srgbClr val="FFFFFF"/>
                        </a:solidFill>
                        <a:latin typeface="Arial"/>
                        <a:cs typeface="Arial"/>
                      </a:endParaRP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6666"/>
                    </a:solidFill>
                  </a:tcPr>
                </a:tc>
              </a:tr>
            </a:tbl>
          </a:graphicData>
        </a:graphic>
      </p:graphicFrame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115888" y="723900"/>
            <a:ext cx="4478337" cy="261938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6444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4BB2FF8-1553-476A-97B1-F5E493EB8343}" type="datetimeFigureOut">
              <a:rPr lang="en-IE" smtClean="0"/>
              <a:pPr/>
              <a:t>22/07/2015</a:t>
            </a:fld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FFAB8-8516-4007-BFF7-DDD39E5DBF25}" type="slidenum">
              <a:rPr lang="en-IE" smtClean="0"/>
              <a:pPr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863950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4BB2FF8-1553-476A-97B1-F5E493EB8343}" type="datetimeFigureOut">
              <a:rPr lang="en-IE" smtClean="0"/>
              <a:pPr/>
              <a:t>22/07/2015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FFAB8-8516-4007-BFF7-DDD39E5DBF25}" type="slidenum">
              <a:rPr lang="en-IE" smtClean="0"/>
              <a:pPr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620852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sponse Summar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593F9-7B30-274B-BFFF-492683631E49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211403" y="3639393"/>
            <a:ext cx="4576388" cy="350837"/>
          </a:xfrm>
        </p:spPr>
        <p:txBody>
          <a:bodyPr/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</a:t>
            </a:r>
            <a:endParaRPr lang="en-US" dirty="0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204788" y="2334751"/>
            <a:ext cx="8229600" cy="85725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7" hasCustomPrompt="1"/>
          </p:nvPr>
        </p:nvSpPr>
        <p:spPr>
          <a:xfrm>
            <a:off x="204788" y="3032255"/>
            <a:ext cx="3859212" cy="280987"/>
          </a:xfrm>
        </p:spPr>
        <p:txBody>
          <a:bodyPr/>
          <a:lstStyle>
            <a:lvl2pPr marL="4763" indent="0">
              <a:buNone/>
              <a:defRPr sz="160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defRPr>
            </a:lvl2pPr>
          </a:lstStyle>
          <a:p>
            <a:pPr lvl="1"/>
            <a:r>
              <a:rPr lang="en-US" dirty="0" smtClean="0"/>
              <a:t>Total Responses</a:t>
            </a:r>
            <a:endParaRPr lang="en-US" dirty="0"/>
          </a:p>
        </p:txBody>
      </p:sp>
      <p:sp>
        <p:nvSpPr>
          <p:cNvPr id="7" name="Text Placeholder 12"/>
          <p:cNvSpPr>
            <a:spLocks noGrp="1"/>
          </p:cNvSpPr>
          <p:nvPr>
            <p:ph type="body" sz="quarter" idx="18"/>
          </p:nvPr>
        </p:nvSpPr>
        <p:spPr>
          <a:xfrm>
            <a:off x="211403" y="4047840"/>
            <a:ext cx="4576388" cy="350837"/>
          </a:xfrm>
        </p:spPr>
        <p:txBody>
          <a:bodyPr/>
          <a:lstStyle>
            <a:lvl1pPr>
              <a:defRPr b="0"/>
            </a:lvl1pPr>
          </a:lstStyle>
          <a:p>
            <a:pPr lvl="0"/>
            <a:r>
              <a:rPr lang="en-US" dirty="0" smtClean="0"/>
              <a:t>Click to edit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483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emf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9.xml"/><Relationship Id="rId4" Type="http://schemas.openxmlformats.org/officeDocument/2006/relationships/slideLayout" Target="../slideLayouts/slideLayout8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4788" y="1200151"/>
            <a:ext cx="8482012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4788" y="4691162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fld id="{537D1D7B-70B5-9D4F-A9E5-525C1090DAAC}" type="datetime4">
              <a:rPr lang="en-US" smtClean="0"/>
              <a:t>July 22, 2015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4828084"/>
            <a:ext cx="38410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CCCCCC"/>
                </a:solidFill>
                <a:latin typeface="Arial"/>
                <a:cs typeface="Arial"/>
              </a:defRPr>
            </a:lvl1pPr>
          </a:lstStyle>
          <a:p>
            <a:fld id="{7FE0505B-37A8-D24C-BEF3-C2D216B51C7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8116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7" r:id="rId3"/>
    <p:sldLayoutId id="2147483678" r:id="rId4"/>
  </p:sldLayoutIdLst>
  <p:hf hdr="0" ftr="0"/>
  <p:txStyles>
    <p:titleStyle>
      <a:lvl1pPr algn="l" defTabSz="457200" rtl="0" eaLnBrk="1" latinLnBrk="0" hangingPunct="1">
        <a:spcBef>
          <a:spcPct val="0"/>
        </a:spcBef>
        <a:buNone/>
        <a:defRPr sz="1800" b="1" kern="1200" baseline="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 typeface="Arial"/>
        <a:buNone/>
        <a:defRPr sz="1000" b="0" kern="1200">
          <a:solidFill>
            <a:schemeClr val="tx1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5136" y="333381"/>
            <a:ext cx="8229600" cy="39127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136" y="736649"/>
            <a:ext cx="5332506" cy="2491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67076" y="4815076"/>
            <a:ext cx="626035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2"/>
                </a:solidFill>
                <a:latin typeface="Arial"/>
                <a:cs typeface="Arial"/>
              </a:defRPr>
            </a:lvl1pPr>
          </a:lstStyle>
          <a:p>
            <a:fld id="{A88B48FB-E956-2048-9E74-C69E7CAA26C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0" y="4815076"/>
            <a:ext cx="9144000" cy="0"/>
          </a:xfrm>
          <a:prstGeom prst="line">
            <a:avLst/>
          </a:prstGeom>
          <a:ln w="12700" cmpd="sng">
            <a:solidFill>
              <a:srgbClr val="CCCCC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Subtitle 1"/>
          <p:cNvSpPr txBox="1">
            <a:spLocks/>
          </p:cNvSpPr>
          <p:nvPr/>
        </p:nvSpPr>
        <p:spPr>
          <a:xfrm>
            <a:off x="-56474" y="4864453"/>
            <a:ext cx="1050635" cy="1602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 smtClean="0">
                <a:latin typeface="Helvetica Neue"/>
                <a:cs typeface="Helvetica Neue"/>
              </a:rPr>
              <a:t>Powered by</a:t>
            </a:r>
            <a:endParaRPr lang="en-US" sz="800" dirty="0">
              <a:latin typeface="Helvetica Neue"/>
              <a:cs typeface="Helvetica Neue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204788" y="729178"/>
            <a:ext cx="8780462" cy="0"/>
          </a:xfrm>
          <a:prstGeom prst="line">
            <a:avLst/>
          </a:prstGeom>
          <a:ln w="6350" cmpd="sng">
            <a:solidFill>
              <a:srgbClr val="CCCCC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776477" y="4906329"/>
            <a:ext cx="1060918" cy="134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875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75" r:id="rId4"/>
    <p:sldLayoutId id="2147483676" r:id="rId5"/>
  </p:sldLayoutIdLst>
  <p:txStyles>
    <p:titleStyle>
      <a:lvl1pPr algn="l" defTabSz="457200" rtl="0" eaLnBrk="1" latinLnBrk="0" hangingPunct="1">
        <a:spcBef>
          <a:spcPct val="0"/>
        </a:spcBef>
        <a:buNone/>
        <a:defRPr sz="200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 typeface="Arial"/>
        <a:buNone/>
        <a:defRPr sz="1000" kern="1200">
          <a:solidFill>
            <a:schemeClr val="tx1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498" y="2009589"/>
            <a:ext cx="8229600" cy="533140"/>
          </a:xfrm>
          <a:prstGeom prst="rect">
            <a:avLst/>
          </a:prstGeom>
        </p:spPr>
        <p:txBody>
          <a:bodyPr vert="horz" lIns="0" tIns="45720" rIns="91440" bIns="45720" rtlCol="0">
            <a:no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29705" y="4819820"/>
            <a:ext cx="663015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2"/>
                </a:solidFill>
                <a:latin typeface="Arial"/>
                <a:cs typeface="Arial"/>
              </a:defRPr>
            </a:lvl1pPr>
          </a:lstStyle>
          <a:p>
            <a:fld id="{37B593F9-7B30-274B-BFFF-492683631E4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0" y="4815076"/>
            <a:ext cx="9144000" cy="0"/>
          </a:xfrm>
          <a:prstGeom prst="line">
            <a:avLst/>
          </a:prstGeom>
          <a:ln w="12700" cmpd="sng">
            <a:solidFill>
              <a:srgbClr val="CCCCC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Subtitle 1"/>
          <p:cNvSpPr txBox="1">
            <a:spLocks/>
          </p:cNvSpPr>
          <p:nvPr/>
        </p:nvSpPr>
        <p:spPr>
          <a:xfrm>
            <a:off x="-56474" y="4864453"/>
            <a:ext cx="1050635" cy="1602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 smtClean="0">
                <a:latin typeface="Helvetica Neue"/>
                <a:cs typeface="Helvetica Neue"/>
              </a:rPr>
              <a:t>Powered by</a:t>
            </a:r>
            <a:endParaRPr lang="en-US" sz="800" dirty="0">
              <a:latin typeface="Helvetica Neue"/>
              <a:cs typeface="Helvetica Neue"/>
            </a:endParaRPr>
          </a:p>
        </p:txBody>
      </p:sp>
      <p:sp>
        <p:nvSpPr>
          <p:cNvPr id="12" name="Title Placeholder 11"/>
          <p:cNvSpPr>
            <a:spLocks noGrp="1"/>
          </p:cNvSpPr>
          <p:nvPr>
            <p:ph type="title"/>
          </p:nvPr>
        </p:nvSpPr>
        <p:spPr>
          <a:xfrm>
            <a:off x="204788" y="807371"/>
            <a:ext cx="8229600" cy="857250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76477" y="4906329"/>
            <a:ext cx="1060918" cy="134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960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l" defTabSz="457200" rtl="0" eaLnBrk="1" latinLnBrk="0" hangingPunct="1">
        <a:spcBef>
          <a:spcPct val="0"/>
        </a:spcBef>
        <a:buNone/>
        <a:defRPr sz="360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 typeface="Arial"/>
        <a:buNone/>
        <a:defRPr sz="1600" b="1" kern="1200">
          <a:solidFill>
            <a:schemeClr val="bg1">
              <a:lumMod val="50000"/>
            </a:schemeClr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IE" sz="2000" dirty="0" smtClean="0">
                <a:latin typeface="Cambria" pitchFamily="18" charset="0"/>
              </a:rPr>
              <a:t>The Development of Spirituality Interest Group in the Republic of Ireland- an Innovative Response to an Emerging Hiatus</a:t>
            </a:r>
            <a:r>
              <a:rPr lang="en-IE" sz="2000" dirty="0" smtClean="0"/>
              <a:t/>
            </a:r>
            <a:br>
              <a:rPr lang="en-IE" sz="2000" dirty="0" smtClean="0"/>
            </a:br>
            <a:r>
              <a:rPr lang="en-IE" dirty="0"/>
              <a:t/>
            </a:r>
            <a:br>
              <a:rPr lang="en-IE" dirty="0"/>
            </a:br>
            <a:endParaRPr lang="en-IE" sz="2000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IE" sz="1600" dirty="0">
                <a:latin typeface="Cambria" pitchFamily="18" charset="0"/>
              </a:rPr>
              <a:t>Dr. Fiona Timmins, Associate Professor, School of Nursing and Midwifery, Trinity College, Dublin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FFAB8-8516-4007-BFF7-DDD39E5DBF25}" type="slidenum">
              <a:rPr lang="en-IE" smtClean="0"/>
              <a:pPr/>
              <a:t>1</a:t>
            </a:fld>
            <a:endParaRPr lang="en-IE"/>
          </a:p>
        </p:txBody>
      </p:sp>
      <p:pic>
        <p:nvPicPr>
          <p:cNvPr id="8" name="Picture 2" descr="C:\Users\timminsf\AppData\Local\Temp\DSC_3053_smal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200151"/>
            <a:ext cx="4038600" cy="3487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2177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 smtClean="0"/>
              <a:t>Co-authors </a:t>
            </a:r>
            <a:endParaRPr lang="en-IE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>
            <a:normAutofit fontScale="55000" lnSpcReduction="20000"/>
          </a:bodyPr>
          <a:lstStyle/>
          <a:p>
            <a:endParaRPr lang="en-IE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593F9-7B30-274B-BFFF-492683631E49}" type="slidenum">
              <a:rPr lang="en-US" smtClean="0"/>
              <a:t>2</a:t>
            </a:fld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/>
        <p:txBody>
          <a:bodyPr>
            <a:normAutofit fontScale="55000" lnSpcReduction="20000"/>
          </a:bodyPr>
          <a:lstStyle/>
          <a:p>
            <a:pPr>
              <a:spcAft>
                <a:spcPts val="0"/>
              </a:spcAft>
            </a:pPr>
            <a:r>
              <a:rPr lang="en-GB" b="1" dirty="0">
                <a:ea typeface="Times New Roman"/>
              </a:rPr>
              <a:t> </a:t>
            </a:r>
            <a:endParaRPr lang="en-IE" dirty="0">
              <a:latin typeface="Times New Roman"/>
              <a:ea typeface="Times New Roman"/>
            </a:endParaRPr>
          </a:p>
          <a:p>
            <a:r>
              <a:rPr lang="en-GB" dirty="0"/>
              <a:t>Ms. Jacqueline </a:t>
            </a:r>
            <a:r>
              <a:rPr lang="en-GB" dirty="0" smtClean="0"/>
              <a:t>Whelan</a:t>
            </a:r>
            <a:r>
              <a:rPr lang="en-GB" dirty="0">
                <a:ea typeface="Times New Roman"/>
              </a:rPr>
              <a:t> </a:t>
            </a:r>
            <a:endParaRPr lang="en-IE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endParaRPr lang="en-GB" dirty="0" smtClean="0"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en-GB" dirty="0" smtClean="0">
                <a:ea typeface="Times New Roman"/>
              </a:rPr>
              <a:t>Ms</a:t>
            </a:r>
            <a:r>
              <a:rPr lang="en-GB" dirty="0">
                <a:ea typeface="Times New Roman"/>
              </a:rPr>
              <a:t>. Maryanne </a:t>
            </a:r>
            <a:r>
              <a:rPr lang="en-GB" dirty="0" smtClean="0">
                <a:ea typeface="Times New Roman"/>
              </a:rPr>
              <a:t>Murphy</a:t>
            </a:r>
            <a:endParaRPr lang="en-IE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en-GB" dirty="0">
                <a:ea typeface="Times New Roman"/>
              </a:rPr>
              <a:t> </a:t>
            </a:r>
            <a:endParaRPr lang="en-IE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en-GB" dirty="0" smtClean="0">
                <a:ea typeface="Times New Roman"/>
              </a:rPr>
              <a:t>Ms. </a:t>
            </a:r>
            <a:r>
              <a:rPr lang="en-GB" dirty="0">
                <a:ea typeface="Times New Roman"/>
              </a:rPr>
              <a:t>Carole </a:t>
            </a:r>
            <a:r>
              <a:rPr lang="en-GB" dirty="0" smtClean="0">
                <a:ea typeface="Times New Roman"/>
              </a:rPr>
              <a:t>King</a:t>
            </a:r>
            <a:endParaRPr lang="en-IE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en-GB" dirty="0">
                <a:ea typeface="Times New Roman"/>
              </a:rPr>
              <a:t> </a:t>
            </a:r>
            <a:endParaRPr lang="en-IE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en-GB" dirty="0">
                <a:ea typeface="Times New Roman"/>
              </a:rPr>
              <a:t>and</a:t>
            </a:r>
            <a:endParaRPr lang="en-IE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en-GB" dirty="0">
                <a:ea typeface="Times New Roman"/>
              </a:rPr>
              <a:t> </a:t>
            </a:r>
            <a:endParaRPr lang="en-IE" dirty="0"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en-GB" dirty="0">
                <a:ea typeface="Times New Roman"/>
              </a:rPr>
              <a:t>Dr.  Vivienne </a:t>
            </a:r>
            <a:r>
              <a:rPr lang="en-GB" dirty="0" smtClean="0">
                <a:ea typeface="Times New Roman"/>
              </a:rPr>
              <a:t>Brady</a:t>
            </a:r>
          </a:p>
          <a:p>
            <a:pPr>
              <a:spcAft>
                <a:spcPts val="0"/>
              </a:spcAft>
            </a:pPr>
            <a:endParaRPr lang="en-GB" dirty="0"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en-GB" i="1" dirty="0" smtClean="0">
                <a:ea typeface="Times New Roman"/>
              </a:rPr>
              <a:t>Assistant Professors</a:t>
            </a:r>
            <a:r>
              <a:rPr lang="en-GB" dirty="0" smtClean="0">
                <a:ea typeface="Times New Roman"/>
              </a:rPr>
              <a:t>, School of Nursing and Midwifery, Trinity College Dublin. </a:t>
            </a:r>
            <a:endParaRPr lang="en-IE" dirty="0" smtClean="0">
              <a:ea typeface="Times New Roman"/>
            </a:endParaRPr>
          </a:p>
        </p:txBody>
      </p:sp>
      <p:pic>
        <p:nvPicPr>
          <p:cNvPr id="12291" name="Picture 3" descr="C:\Users\timminsf\AppData\Local\Temp\Fiona Timmins S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53429"/>
            <a:ext cx="4314134" cy="4541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125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73642" y="205979"/>
            <a:ext cx="6413157" cy="857250"/>
          </a:xfrm>
        </p:spPr>
        <p:txBody>
          <a:bodyPr>
            <a:normAutofit/>
          </a:bodyPr>
          <a:lstStyle/>
          <a:p>
            <a:r>
              <a:rPr lang="en-IE" dirty="0">
                <a:latin typeface="Agency FB" pitchFamily="34" charset="0"/>
              </a:rPr>
              <a:t>Spirituality Interest</a:t>
            </a:r>
            <a:br>
              <a:rPr lang="en-IE" dirty="0">
                <a:latin typeface="Agency FB" pitchFamily="34" charset="0"/>
              </a:rPr>
            </a:br>
            <a:r>
              <a:rPr lang="en-IE" dirty="0">
                <a:latin typeface="Agency FB" pitchFamily="34" charset="0"/>
              </a:rPr>
              <a:t>Group at Trinity College </a:t>
            </a:r>
            <a:r>
              <a:rPr lang="en-IE" dirty="0" smtClean="0">
                <a:latin typeface="Agency FB" pitchFamily="34" charset="0"/>
              </a:rPr>
              <a:t>Dublin formed 2013 </a:t>
            </a:r>
            <a:endParaRPr lang="en-IE" dirty="0">
              <a:latin typeface="Agency FB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22638"/>
            <a:ext cx="4244280" cy="3336323"/>
          </a:xfrm>
        </p:spPr>
        <p:txBody>
          <a:bodyPr>
            <a:normAutofit fontScale="62500" lnSpcReduction="20000"/>
          </a:bodyPr>
          <a:lstStyle/>
          <a:p>
            <a:r>
              <a:rPr lang="en-IE" sz="2900" b="1" dirty="0" smtClean="0">
                <a:latin typeface="Cambria" pitchFamily="18" charset="0"/>
              </a:rPr>
              <a:t>Agreed* terms </a:t>
            </a:r>
            <a:r>
              <a:rPr lang="en-IE" sz="2900" b="1" dirty="0">
                <a:latin typeface="Cambria" pitchFamily="18" charset="0"/>
              </a:rPr>
              <a:t>of reference are as follows:</a:t>
            </a:r>
          </a:p>
          <a:p>
            <a:r>
              <a:rPr lang="en-IE" sz="2900" dirty="0">
                <a:latin typeface="Cambria" pitchFamily="18" charset="0"/>
              </a:rPr>
              <a:t>To raise awareness about providing spiritual care in the healthcare context.</a:t>
            </a:r>
          </a:p>
          <a:p>
            <a:r>
              <a:rPr lang="en-IE" sz="2900" dirty="0">
                <a:latin typeface="Cambria" pitchFamily="18" charset="0"/>
              </a:rPr>
              <a:t>To develop, conduct and disseminate research in the area of spirituality and spiritual care related to health and well being.</a:t>
            </a:r>
          </a:p>
          <a:p>
            <a:r>
              <a:rPr lang="en-IE" sz="2900" dirty="0" smtClean="0">
                <a:latin typeface="Cambria" pitchFamily="18" charset="0"/>
              </a:rPr>
              <a:t>To </a:t>
            </a:r>
            <a:r>
              <a:rPr lang="en-IE" sz="2900" dirty="0">
                <a:latin typeface="Cambria" pitchFamily="18" charset="0"/>
              </a:rPr>
              <a:t>host discussions about the topic in order hear about the work and</a:t>
            </a:r>
          </a:p>
          <a:p>
            <a:r>
              <a:rPr lang="en-IE" sz="2900" dirty="0">
                <a:latin typeface="Cambria" pitchFamily="18" charset="0"/>
              </a:rPr>
              <a:t>ideas of others in the field, and contribute to this debate.</a:t>
            </a:r>
          </a:p>
          <a:p>
            <a:r>
              <a:rPr lang="en-IE" sz="1900" dirty="0" smtClean="0">
                <a:latin typeface="Cambria" pitchFamily="18" charset="0"/>
              </a:rPr>
              <a:t>* Survey 2014 n=17</a:t>
            </a:r>
            <a:endParaRPr lang="en-IE" sz="1900" dirty="0">
              <a:latin typeface="Cambria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57200" y="1167594"/>
            <a:ext cx="4038600" cy="332202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IE" sz="1800" b="1" dirty="0" smtClean="0">
                <a:latin typeface="Cambria" pitchFamily="18" charset="0"/>
              </a:rPr>
              <a:t>The </a:t>
            </a:r>
            <a:r>
              <a:rPr lang="en-IE" sz="1800" b="1" dirty="0">
                <a:latin typeface="Cambria" pitchFamily="18" charset="0"/>
              </a:rPr>
              <a:t>group aims</a:t>
            </a:r>
            <a:r>
              <a:rPr lang="en-IE" sz="1800" b="1" dirty="0" smtClean="0">
                <a:latin typeface="Cambria" pitchFamily="18" charset="0"/>
              </a:rPr>
              <a:t>:</a:t>
            </a:r>
            <a:endParaRPr lang="en-IE" sz="1800" b="1" dirty="0">
              <a:latin typeface="Cambria" pitchFamily="18" charset="0"/>
            </a:endParaRPr>
          </a:p>
          <a:p>
            <a:r>
              <a:rPr lang="en-IE" sz="1800" dirty="0">
                <a:latin typeface="Cambria" pitchFamily="18" charset="0"/>
              </a:rPr>
              <a:t>To provide a platform to develop a greater awareness of the need </a:t>
            </a:r>
            <a:r>
              <a:rPr lang="en-IE" sz="1800" dirty="0" smtClean="0">
                <a:latin typeface="Cambria" pitchFamily="18" charset="0"/>
              </a:rPr>
              <a:t>to provide </a:t>
            </a:r>
            <a:r>
              <a:rPr lang="en-IE" sz="1800" dirty="0">
                <a:latin typeface="Cambria" pitchFamily="18" charset="0"/>
              </a:rPr>
              <a:t>spiritual </a:t>
            </a:r>
            <a:r>
              <a:rPr lang="en-IE" sz="1800" dirty="0" smtClean="0">
                <a:latin typeface="Cambria" pitchFamily="18" charset="0"/>
              </a:rPr>
              <a:t>care.</a:t>
            </a:r>
            <a:endParaRPr lang="en-IE" sz="1800" dirty="0">
              <a:latin typeface="Cambria" pitchFamily="18" charset="0"/>
            </a:endParaRPr>
          </a:p>
          <a:p>
            <a:r>
              <a:rPr lang="en-IE" sz="1800" dirty="0">
                <a:latin typeface="Cambria" pitchFamily="18" charset="0"/>
              </a:rPr>
              <a:t>To provide a platform to develop a deeper understanding of the </a:t>
            </a:r>
            <a:r>
              <a:rPr lang="en-IE" sz="1800" dirty="0" smtClean="0">
                <a:latin typeface="Cambria" pitchFamily="18" charset="0"/>
              </a:rPr>
              <a:t>concept of </a:t>
            </a:r>
            <a:r>
              <a:rPr lang="en-IE" sz="1800" dirty="0">
                <a:latin typeface="Cambria" pitchFamily="18" charset="0"/>
              </a:rPr>
              <a:t>spiritual </a:t>
            </a:r>
            <a:r>
              <a:rPr lang="en-IE" sz="1800" dirty="0" smtClean="0">
                <a:latin typeface="Cambria" pitchFamily="18" charset="0"/>
              </a:rPr>
              <a:t>care.</a:t>
            </a:r>
            <a:endParaRPr lang="en-IE" sz="1800" dirty="0">
              <a:latin typeface="Cambria" pitchFamily="18" charset="0"/>
            </a:endParaRPr>
          </a:p>
          <a:p>
            <a:r>
              <a:rPr lang="en-IE" sz="1800" dirty="0">
                <a:latin typeface="Cambria" pitchFamily="18" charset="0"/>
              </a:rPr>
              <a:t>To provide a space to promote, debate and discuss the role </a:t>
            </a:r>
            <a:r>
              <a:rPr lang="en-IE" sz="1800" dirty="0" smtClean="0">
                <a:latin typeface="Cambria" pitchFamily="18" charset="0"/>
              </a:rPr>
              <a:t>of spirituality </a:t>
            </a:r>
            <a:r>
              <a:rPr lang="en-IE" sz="1800" dirty="0">
                <a:latin typeface="Cambria" pitchFamily="18" charset="0"/>
              </a:rPr>
              <a:t>in health </a:t>
            </a:r>
            <a:r>
              <a:rPr lang="en-IE" sz="1800" dirty="0" smtClean="0">
                <a:latin typeface="Cambria" pitchFamily="18" charset="0"/>
              </a:rPr>
              <a:t>care</a:t>
            </a:r>
            <a:endParaRPr lang="en-IE" sz="1800" dirty="0">
              <a:latin typeface="Cambria" pitchFamily="18" charset="0"/>
            </a:endParaRPr>
          </a:p>
        </p:txBody>
      </p:sp>
      <p:pic>
        <p:nvPicPr>
          <p:cNvPr id="9" name="Picture 6" descr="https://encrypted-tbn2.gstatic.com/images?q=tbn:ANd9GcT9YcnTcCAku_wggf-vTqjQ5MXux31u7zpQfdDNi9VegwEQeS59B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41481"/>
            <a:ext cx="1355828" cy="1026113"/>
          </a:xfrm>
          <a:prstGeom prst="rect">
            <a:avLst/>
          </a:prstGeom>
          <a:noFill/>
        </p:spPr>
      </p:pic>
      <p:pic>
        <p:nvPicPr>
          <p:cNvPr id="2151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191930"/>
            <a:ext cx="9036496" cy="951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4419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 smtClean="0"/>
              <a:t>Achievements so far</a:t>
            </a:r>
            <a:endParaRPr lang="en-IE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7510" y="593194"/>
            <a:ext cx="3479820" cy="4550306"/>
          </a:xfrm>
        </p:spPr>
        <p:txBody>
          <a:bodyPr>
            <a:normAutofit fontScale="77500" lnSpcReduction="20000"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IE" sz="1800" dirty="0" smtClean="0">
                <a:latin typeface="Cambria" pitchFamily="18" charset="0"/>
              </a:rPr>
              <a:t>Interdisciplinary </a:t>
            </a:r>
            <a:r>
              <a:rPr lang="en-IE" sz="1800" dirty="0">
                <a:latin typeface="Cambria" pitchFamily="18" charset="0"/>
              </a:rPr>
              <a:t>&amp; International </a:t>
            </a:r>
          </a:p>
          <a:p>
            <a:endParaRPr lang="en-IE" sz="1800" dirty="0">
              <a:latin typeface="Cambria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IE" sz="1800" dirty="0" smtClean="0">
                <a:latin typeface="Cambria" pitchFamily="18" charset="0"/>
              </a:rPr>
              <a:t>Within End </a:t>
            </a:r>
            <a:r>
              <a:rPr lang="en-IE" sz="1800" dirty="0">
                <a:latin typeface="Cambria" pitchFamily="18" charset="0"/>
              </a:rPr>
              <a:t>of Life and Palliative Care in Malignancy and </a:t>
            </a:r>
            <a:r>
              <a:rPr lang="en-IE" sz="1800" dirty="0" smtClean="0">
                <a:latin typeface="Cambria" pitchFamily="18" charset="0"/>
              </a:rPr>
              <a:t>Non-Malignancy</a:t>
            </a:r>
            <a:r>
              <a:rPr lang="en-IE" sz="1800" dirty="0">
                <a:latin typeface="Cambria" pitchFamily="18" charset="0"/>
              </a:rPr>
              <a:t> </a:t>
            </a:r>
            <a:r>
              <a:rPr lang="en-IE" sz="1800" dirty="0" smtClean="0">
                <a:latin typeface="Cambria" pitchFamily="18" charset="0"/>
              </a:rPr>
              <a:t>research theme at SONM</a:t>
            </a:r>
          </a:p>
          <a:p>
            <a:endParaRPr lang="en-IE" sz="1800" dirty="0">
              <a:latin typeface="Cambria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IE" sz="1800" dirty="0" smtClean="0">
                <a:latin typeface="Cambria" pitchFamily="18" charset="0"/>
              </a:rPr>
              <a:t>Membership grown from 17 in 2013 to 36 in 2015.</a:t>
            </a:r>
          </a:p>
          <a:p>
            <a:endParaRPr lang="en-IE" sz="1800" dirty="0" smtClean="0">
              <a:latin typeface="Cambria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IE" sz="1800" dirty="0" smtClean="0">
                <a:latin typeface="Cambria" pitchFamily="18" charset="0"/>
              </a:rPr>
              <a:t>From 82% SONM staff to 44% in 2015.</a:t>
            </a:r>
          </a:p>
          <a:p>
            <a:pPr marL="285750" indent="-285750">
              <a:buFont typeface="Arial" pitchFamily="34" charset="0"/>
              <a:buChar char="•"/>
            </a:pPr>
            <a:endParaRPr lang="en-IE" sz="1800" dirty="0" smtClean="0">
              <a:latin typeface="Cambria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IE" sz="1800" dirty="0" smtClean="0">
                <a:latin typeface="Cambria" pitchFamily="18" charset="0"/>
              </a:rPr>
              <a:t>Hosted 8 meetings, Two visiting professors visits,  15 presentations, 6 public lectures and the first spirituality in healthcare conference</a:t>
            </a:r>
            <a:r>
              <a:rPr lang="en-IE" sz="1800" dirty="0">
                <a:latin typeface="Cambria" pitchFamily="18" charset="0"/>
              </a:rPr>
              <a:t> </a:t>
            </a:r>
            <a:r>
              <a:rPr lang="en-IE" sz="1800" dirty="0" smtClean="0">
                <a:latin typeface="Cambria" pitchFamily="18" charset="0"/>
              </a:rPr>
              <a:t>in Ireland. </a:t>
            </a:r>
          </a:p>
          <a:p>
            <a:endParaRPr lang="en-IE" sz="1800" dirty="0" smtClean="0">
              <a:latin typeface="Cambria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IE" sz="1800" dirty="0" smtClean="0">
                <a:latin typeface="Cambria" pitchFamily="18" charset="0"/>
              </a:rPr>
              <a:t>Membership Centre </a:t>
            </a:r>
            <a:r>
              <a:rPr lang="en-IE" sz="1800" dirty="0">
                <a:latin typeface="Cambria" pitchFamily="18" charset="0"/>
              </a:rPr>
              <a:t>for Spirituality Studies </a:t>
            </a:r>
            <a:r>
              <a:rPr lang="en-IE" sz="1800" dirty="0" smtClean="0">
                <a:latin typeface="Cambria" pitchFamily="18" charset="0"/>
              </a:rPr>
              <a:t> </a:t>
            </a:r>
            <a:r>
              <a:rPr lang="en-IE" sz="1800" dirty="0">
                <a:latin typeface="Cambria" pitchFamily="18" charset="0"/>
              </a:rPr>
              <a:t>University of Hull, UK</a:t>
            </a:r>
            <a:r>
              <a:rPr lang="en-IE" sz="1800" dirty="0" smtClean="0">
                <a:latin typeface="Cambria" pitchFamily="18" charset="0"/>
              </a:rPr>
              <a:t>.</a:t>
            </a:r>
          </a:p>
          <a:p>
            <a:endParaRPr lang="en-IE" sz="1800" dirty="0">
              <a:latin typeface="Cambria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IE" sz="1800" dirty="0" smtClean="0">
                <a:latin typeface="Cambria" pitchFamily="18" charset="0"/>
              </a:rPr>
              <a:t>Membership  </a:t>
            </a:r>
            <a:r>
              <a:rPr lang="en-IE" sz="1800" dirty="0">
                <a:latin typeface="Cambria" pitchFamily="18" charset="0"/>
              </a:rPr>
              <a:t>British Association for the Study of Spirituality, UK</a:t>
            </a:r>
            <a:endParaRPr lang="en-IE" sz="1800" dirty="0" smtClean="0">
              <a:latin typeface="Cambria" pitchFamily="18" charset="0"/>
            </a:endParaRPr>
          </a:p>
          <a:p>
            <a:endParaRPr lang="en-IE" sz="1800" dirty="0">
              <a:latin typeface="Cambria" pitchFamily="18" charset="0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0F582-58D4-4FDA-BE54-9AC996DC8221}" type="datetime1">
              <a:rPr lang="en-IE" smtClean="0"/>
              <a:t>22/07/2015</a:t>
            </a:fld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FFAB8-8516-4007-BFF7-DDD39E5DBF25}" type="slidenum">
              <a:rPr lang="en-IE" smtClean="0"/>
              <a:pPr/>
              <a:t>4</a:t>
            </a:fld>
            <a:endParaRPr lang="en-IE"/>
          </a:p>
        </p:txBody>
      </p:sp>
      <p:pic>
        <p:nvPicPr>
          <p:cNvPr id="7" name="Content Placeholder 6" descr="6779965570.png"/>
          <p:cNvPicPr>
            <a:picLocks noGrp="1" noChangeAspect="1"/>
          </p:cNvPicPr>
          <p:nvPr>
            <p:ph sz="half" idx="2"/>
          </p:nvPr>
        </p:nvPicPr>
        <p:blipFill rotWithShape="1">
          <a:blip r:embed="rId2"/>
          <a:srcRect t="67344" r="70661"/>
          <a:stretch/>
        </p:blipFill>
        <p:spPr>
          <a:xfrm>
            <a:off x="4765589" y="815546"/>
            <a:ext cx="2212999" cy="1156955"/>
          </a:xfrm>
          <a:prstGeom prst="rect">
            <a:avLst/>
          </a:prstGeom>
        </p:spPr>
      </p:pic>
      <p:sp>
        <p:nvSpPr>
          <p:cNvPr id="8" name="AutoShape 2" descr="data:image/jpeg;base64,/9j/4AAQSkZJRgABAQAAAQABAAD/2wCEAAkGBxQSEhQUEhIUFBQVFhQVFRUVFBQUFRYYFhQXFxUVFRQYHCggGB0lHBUUITEhJSkrLi4uFx8zODMsNygtLisBCgoKDg0OGhAQGiwlHyQsLCwsLDQsLCwsLCwsLCwsLCw0LCwsLCwsLCwsLywsLCwsLCwsLCwsLCwsLCwsLCwsLP/AABEIAOgA2QMBIgACEQEDEQH/xAAcAAEAAQUBAQAAAAAAAAAAAAAAAQMEBQYHAgj/xAA+EAACAQIEAwUEBwcDBQAAAAAAAQIDEQQSITEFBkETUWFxgQciMpEUI0JSobHBYnKCktHh8DNToggVQ3PS/8QAGQEBAAMBAQAAAAAAAAAAAAAAAAEDBAIF/8QAIhEBAQADAAICAgMBAAAAAAAAAAECAxEhMRJBBGETUXEU/9oADAMBAAIRAxEAPwDuIAAAAAAAAAAAGKxnMWGpyyyrQzd2ZX8vMHGVPFSqo7tI07jnNrtbDr+KX6I1nF46vWj9ZVlbey0X4eRVltxjRh+Nnk6NV4/QjvUX+aFOPM+Gvbto3f8ARv8AJHI8ZSa2W5Rp0e9I4/nWf8l/t3HC46nUV4TTLk4Vh8bVw0lKlJq3S+j80b5y9z3Gdo10oO3xJ6N328CzHZKpz0ZYt5B5hJNXR6LFIAAAAAAAAAAAAAAAAAAAAAAGN5g4h2FGUvtP3Y+bA1rnbmVwTp0GuqnK1/RNdTQ+D8LTn2j1e93395lsRRzvXXr89S7pwS0Me3Z549P8fRydqMhCp36FyontQM/WySRj3hL9ClPBW6GWUT1NhLWq2H02LGVK3Q2TE007mOxFGx1LxzljKr8G5tr4WNku1p3u4v4kuuV/odM4DxuljKSq0ZXWzW0ovqpLocVraMuOW+LywWJjVj/pTajWj010z+hq17PqvO36PuO6A8UqilFSi7ppNPwZ7NDEAAAAAAAAAAAAAAAAAAAalznWUpwp9Esz9dEbac/4xUUq9R23dl5LQ4zvIt04/LORj4w1K1OB5hEuqcDzr5r2vUTGme1SPcUemd8cWqDpnmaKs5FCUiOJ7VCcCxxNG5kJy0LPETVhxPWvY2lqWLRksc7mPkjqKs511H2Y8Qz4Z0pNt0ZZVffI9Y/LVehuJyT2cY3s8Yo9KsJRfnH3l+T+Z1s24XseVtx5lQAHasAAAAAAAAAAAAAAABbYzFwgvelGLe12lc0LGJZpNd7183uXPO9R/SqcGs0Zwtbqnd6otKtPJG2rTWnz2M+efbcW/Vp+GOOffZSiXMS2oMuLambjb1cQRM4lpicbGHUweL5mmnaMX520O5FdvGxzp+JZy8TH4bi05q7t5FzDE3WqObHUqqo5i2xFPQ9vHqKt3MwPFOPWXu2HOly484umY+sWkeNOTd7XK8quZXJ+Njj5y+ma5Jk1jaNu9/K2p2k4Bw/GTpVIzp2zr4bq+r0tY73QbyxzK0rK67nbU1avTz9889VAAWqAAAAAAAAAAAAAAAAGp844X62jVe0VNfhp+ZgqeM7SMkk9Otu83DmqmnR/iS+aaNO4Z7kKlKVs2sk/vJdTLsnM3qaL8tHn6e8OrJFw1daPUoxZWXjcp7xfzrWeLU6t7U05Tutd1FN7u2y8zWMTCoq6pyqSlpNylaSinF2S2tr08zov0jI3aNvRW/qWGJoOo7qnC+99fmd4Zye4r26sr6vGCw9GVJuKWa1tVe5t+Fw3u672LHA8PlB5pNX8F/UyWdpM5td443jSeZcRKEmle9jTq2LlmjfL7zSSb7723fgbhzHrU9LfMxGEwUM31tPMujT1R3rsk8qNuOVvIoPaGaK9/aUb2T7pJ7eaLvD0pLcyM4wccsYu22ur8hUtZJJq3Xr6kZZT6TjrvPLxwvDOeIowX2qtNf8ALU74cb9n9HtMfTv9hSn8k7fmjsho1emP8j3IAAtZwAAAAAAAAAAAAAAAFjxunmoT8En8nc07EUU7SS95Jq/g+hvzV9zX6/LTz3hVyw6xy3fkpX2KdmFvmNX4+3HGWZVq9EvaL0LSOja7nYqxrJGV6KrUpXLWpFR6lHH8YjBatGv4TEVMXV0eWnF3b7/Ac66+XPba8LVjJb7dT1N7+Rj6ajRTzv3d9E3bwdi9WKg4PXyHDvlqHF6f1jvsyjQpK+6Lrj1eCktVs7mErNPWLs+jEjjKzrZI0bLYxeKlqyhw/jTtknutBiK92PjymWUsbb7LsPfFTl92k/m5RX6P5HUzSPZjwlwpSxEn/qpKC7oxbu35v8jdzbrnMXlb73MAB2qAAAAAAAAAAAAAAAAAABznHxy1ake6cl+JjOJ1HGEmt0jMc1Ry4qdvtKMvmv7GMeu5gznMq9jXe4ytKo4WVaa7eUktJO2yT6G5cOo06cVGmrL/ADr1PPYrtE+lrPTdFjj+WLVI1qEpRSkpTpqTUZLqlba51L1FjPVIO22j9TW+IRm21FySfcX2HpQlFXq1aMs0U1OWyfRdH5lTEcOqqKlTrwle9s0el7LVMU7J7rUMVg5p3k2yhUuZvjOEqwa7TERSfcktc1mkariac51csJyyLeWmr8DqKrf6VatDNqnaa2f6MuaDeVN7s9UsNZrcrRouc4wiryk1GKXVt2RB6dp9n6tgKHlJ/OcjYS04Tg1Ro06S2hCMfktWXZrniPOyvbaAAlAAAAAAAAAAAAAAAAAU69TLFsqGP4lU1UfV/oTBy9YipUqYh1W3KNerHXpGLtFeVrFanK6MvxjhuSrUmvhnJSfm4r87fgYicbMw7MeZWPW1WXCWK1F3Zk8PLSxioT1uZGntdHGLvvhR4lGNvej62MBiKcX1jbxWxsleakrfmYfE4SLudLMLeMBj8PTeqUb97s36Fph6aWpmK2Bit/Rf1MfWjv3InqvKVa16yitDdPZXwB1KjxVRe7TdqV/tTfxSXktPN+Bokaeeainu7K53nlSrSeGpxorLGCUcvVNb38b3LteP2w78/HGYABeyAAAAAAAAAAAAAAAAAKGNxlOjB1Ks404RV5SnJRil4tnMeafbPRpXjgqfby27SbcKa8la8/w8wOk8U4nSw9N1K01GKaXi23ZRit22+iLGc7tvrv8AqvyR818x83YnHVY1a9TWFnCMfdhBp3TjHv8AHc+guX+JLE4ejWi178IPylZXX80WvU6xF7iKEZJqXwtZH5PWEvS5p+IwkqbcKnRuKl0fn3O2vibpdelnf917+sWWXE8Ipxln1TSjU8vsVV4rvOdmqZz9rtO667+mk1JuD12LrDY1LQscU50ZdjiNekKmykul/Gxa1cPJfC7r/NjDZcbyvQllnYzFbFRfmWFTEX/ua/jsXVh8UW/w/HYsXxmT7yfjXf8APjGw4qWl7mCxNe7sinLE1Kuiul1KtDD5fMnnFeWz5elnxD3Ib6tx185I3/k7jcqU1KXcu1X3ovRVF4rZmgcWjmyR75K/p/exneX6rdl9pJyj+0tqtP8AzwLtVZt0js3C+Y8LiG40q8JSi7Sg3lnF9zhKzMqfOXP3Am4/SqF80Uu0y3vKFvdqadVs/IxHAfaXxDC2UcQ6sPuV71Vbwk3mXzLmSx9SA4twT27JtLF4XKtPfozzW77wkvyZ0LgvP/D8VZU8XTUn9ipLs5+VpWv6BDZwRGSaundd6JAAAAAAAIbNC5w9qWFwd4UWsRWV1aL+ri/25/ovwA3urVjFOUpKMUrttpJLvbexzLm72w0KF6eDj281vUelJeXWfpp4nKOaud8Xj3atU9y91Sh7tNd2nX1ua02BmOYuZ8TjpZsTWlPW8Y/DCP7sFovzMNIBBKIs6d7HuaVTk8HVfu1G5UbvaTXvU79M1rrxXicxaJjJppp2ad01vdbNMmUfV2brfxv0fj4dzRUjLTa9k9O+PWPmjnvs354WLiqFd2xEVo9u2S+0v211XU3lTaf+adz8iz2hZcZ4NGtDJJZlb3e9w6Wf3o7r+5oVVSwtTs6jU4fYmmm2ul10fgZH2k8yzg1hqEsminOSupRzXXZqS2T3v4o1rkKN60qdTLKE170Z63a2s9776oq265n7Xadtw/xs9PLJXVpL5/gY7G8LpfEopeR64lgJYablRlendXjmzODevm1puW08e5rcx5Y3G8rdM8cp2LSVNdEQqZc0oX3LbilfJBkJ9MQ12ldpbRjlf8bt+aRl+F1Y0lKdSShltUjJ7ZndSj6uL+ZcckcDc6UqzavUk7eCTil+NypzNhVNdnFf6bbb0tLNJ7W7tTXrw5GHZn21ax58wV3D6xr/ANeiUvjg7vVJ6o0HmfhtOnPtMO82Hm/d3+rf3JLp3rwMFjHapPwk/wAGbBwKuq1OpRl9qEmvOKvFr1R37VNfbJPCZKZyhneB83Y3BtfR8TUgl9hvPB+DhK6sdV5Y9uMXlhjqDj0dWjrHzlTbuvS5w25KYH2Xwji1HFU1Vw9WNSD6xd/Rro/Bl6fH3LnMeIwNXtcNVcJdVvCa7px2kj6Z9nvOEOJ4ZVUstWDyVqf3Zd6fWLWqJQ2gAAfNHOntIxWPvBN0aH+1CTvJdM895eWxpdwyAkIAAABAQGSAJo1pQlGUJOMotSjKLs007ppndvZ/zpHHU+zqNRxME3KP30v/ACQXyzR9Tg7KmDxU6U41KcnCcHeMouzTXcTLwdf5twOfFSb3sut/das/lo/IweEwbjUWa8WpWzLTV9fk0/Qq4HnKOMnCU0qdeKimrrLUtfO4d109jdJcBvGT8IyT6pPWMvR/gWez0oYLCzgp5nfM1Gd3pqkoz1T6fmYTi/C/o846XjNO1tk1vH8n6m+YWissM6T0yyv1Xj5P8GTjeFqcVGaTs8r9fhn+hxs1/KLNez4ZefTn9JotFw14vEQopvL8VRrfKt0vF7F5zNhHhZ6/DK+RvwdnF+KNh5OwUaGHderpKrZ67qP2Y+vd4mXDXblytm3ZJh4+1XitJ4WlGFFRjTm/eWjSWZXjFW0Wt7+ZrPGMRGjSnN6JQrRfmruJmMdxCWIeZpxjlqRjHucXe78Tn/tJ4jlj2K+2878v8Zs9R57ns3e7e71fm9y54TiuyrQm9oyTfl1LYmxWK+NlB1JunfI5Scb72burlEmwSIAlIWJAg2j2d80y4djKdXN9VNqnXjrZ05SV5W74738+81gWA+1k77Eml+yPmBYzhtJt3qUfqal97wSs/WLizdCUPjK4ueWwEpuLkACbi5AuBIIFwJIYuAPNjoHJftHnh3Clir1KMVkzWvOMXpZ/eS08dOpoBDJl4PpvhuMp14RqUpxnG+W6aa/Zb807MyMVfZXsmrPdx6x81ufMnBeO18JJyoVHG/xLeMv3o9Tq/LXtVo1Wo4pdhNqznq6bklpK+8fG53Muo42jmnhMcW6dKTtacKqlb4oRaVVLxcbepiuOYt1bxStCKzQj405Wf5IzeN4qpUlKnKMlVSs4tO103OzXTRfMw3ZXkn0U1f8Adqr/AOh9uvPFuko5pN2ipRqX6KM45W/mcW5l4h9IxE5/ZVoR/dhon67m/wDtJ4+qUPodKX1lnCs10gpXjG/e/wAjlzOcr9IeVE9WJBwIsCQBAJAEEEkMDq3/AE98Z7PGVsM5e7Xp54r9unvbxyt/yn0EfHvKHF/omPw2Ie1OpFy6e67xl/xkz60/7xQ/3YfzIlD49QIbCCUkkAAAAAAAAAAGQAIYuSyALrAcUrUJKVGrKDWuj09YvRmyL2g4vsXT+rTccvaKNppXuvC67zULEqVh3gV6rk25Nyk3dtu7b6tsppEJa3Z7sBAZIIEEEsgAQySAIIkSeWBEi7+n1P8Acn/M/wCpZJk3JF1Nko81SabA9AAAAAABAAAAAAAIJIAXIAABggAAAIIPTPJAM8no8sAeWSQBTiLi2pAF5U2POHYBIqgAAAAIYAAAAAAABAAAgACAAAAABnkAgQQwAIIYAFN9SAAP/9k="/>
          <p:cNvSpPr>
            <a:spLocks noChangeAspect="1" noChangeArrowheads="1"/>
          </p:cNvSpPr>
          <p:nvPr/>
        </p:nvSpPr>
        <p:spPr bwMode="auto">
          <a:xfrm>
            <a:off x="155575" y="-1417638"/>
            <a:ext cx="2762250" cy="2952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E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6241" y="593194"/>
            <a:ext cx="1654164" cy="1768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AutoShape 5" descr="Image result for barb pesu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E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7371" y="2295798"/>
            <a:ext cx="2883034" cy="191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429" y="1972501"/>
            <a:ext cx="2025159" cy="1751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778" y="3548662"/>
            <a:ext cx="1565340" cy="15653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 descr="http://nursing-midwifery.tcd.ie/news/assets/img/FionaTimmons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22" t="7424" b="52931"/>
          <a:stretch/>
        </p:blipFill>
        <p:spPr bwMode="auto">
          <a:xfrm>
            <a:off x="6134464" y="3548662"/>
            <a:ext cx="2561713" cy="1522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 descr="6780005330.png"/>
          <p:cNvPicPr>
            <a:picLocks noChangeAspect="1"/>
          </p:cNvPicPr>
          <p:nvPr/>
        </p:nvPicPr>
        <p:blipFill rotWithShape="1">
          <a:blip r:embed="rId8"/>
          <a:srcRect t="12609" r="81691"/>
          <a:stretch/>
        </p:blipFill>
        <p:spPr>
          <a:xfrm>
            <a:off x="0" y="998883"/>
            <a:ext cx="1207510" cy="2873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32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Achievements so far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63229"/>
            <a:ext cx="4038600" cy="4184273"/>
          </a:xfrm>
        </p:spPr>
        <p:txBody>
          <a:bodyPr>
            <a:normAutofit/>
          </a:bodyPr>
          <a:lstStyle/>
          <a:p>
            <a:r>
              <a:rPr lang="en-IE" sz="1400" dirty="0">
                <a:solidFill>
                  <a:srgbClr val="FF0000"/>
                </a:solidFill>
                <a:latin typeface="Cambria" pitchFamily="18" charset="0"/>
              </a:rPr>
              <a:t>4 hour educational Package for nurses and other health care workers </a:t>
            </a:r>
            <a:r>
              <a:rPr lang="en-IE" sz="1400" dirty="0">
                <a:solidFill>
                  <a:srgbClr val="333333"/>
                </a:solidFill>
                <a:latin typeface="Cambria" pitchFamily="18" charset="0"/>
              </a:rPr>
              <a:t>developed and tested (Timmins et al 2014</a:t>
            </a:r>
            <a:r>
              <a:rPr lang="en-IE" sz="1400" dirty="0" smtClean="0">
                <a:solidFill>
                  <a:srgbClr val="333333"/>
                </a:solidFill>
                <a:latin typeface="Cambria" pitchFamily="18" charset="0"/>
              </a:rPr>
              <a:t>).</a:t>
            </a:r>
            <a:r>
              <a:rPr lang="en-IE" sz="1400" dirty="0">
                <a:solidFill>
                  <a:srgbClr val="FF0000"/>
                </a:solidFill>
                <a:latin typeface="Cambria" pitchFamily="18" charset="0"/>
              </a:rPr>
              <a:t> </a:t>
            </a:r>
            <a:endParaRPr lang="en-IE" sz="1400" dirty="0" smtClean="0">
              <a:solidFill>
                <a:srgbClr val="FF0000"/>
              </a:solidFill>
              <a:latin typeface="Cambria" pitchFamily="18" charset="0"/>
            </a:endParaRPr>
          </a:p>
          <a:p>
            <a:r>
              <a:rPr lang="en-IE" sz="1400" dirty="0" smtClean="0">
                <a:solidFill>
                  <a:srgbClr val="FF0000"/>
                </a:solidFill>
                <a:latin typeface="Cambria" pitchFamily="18" charset="0"/>
              </a:rPr>
              <a:t>Audit</a:t>
            </a:r>
            <a:r>
              <a:rPr lang="en-IE" sz="1400" dirty="0" smtClean="0">
                <a:solidFill>
                  <a:srgbClr val="333333"/>
                </a:solidFill>
                <a:latin typeface="Cambria" pitchFamily="18" charset="0"/>
              </a:rPr>
              <a:t> </a:t>
            </a:r>
            <a:r>
              <a:rPr lang="en-IE" sz="1400" dirty="0">
                <a:solidFill>
                  <a:srgbClr val="333333"/>
                </a:solidFill>
                <a:latin typeface="Cambria" pitchFamily="18" charset="0"/>
              </a:rPr>
              <a:t>of nursing textbooks 2013.</a:t>
            </a:r>
          </a:p>
          <a:p>
            <a:pPr lvl="0"/>
            <a:r>
              <a:rPr lang="en-IE" sz="1400" dirty="0" smtClean="0">
                <a:solidFill>
                  <a:srgbClr val="333333"/>
                </a:solidFill>
                <a:latin typeface="Cambria" pitchFamily="18" charset="0"/>
              </a:rPr>
              <a:t>Future </a:t>
            </a:r>
            <a:r>
              <a:rPr lang="en-IE" sz="1400" i="1" dirty="0">
                <a:solidFill>
                  <a:srgbClr val="333333"/>
                </a:solidFill>
                <a:latin typeface="Cambria" pitchFamily="18" charset="0"/>
              </a:rPr>
              <a:t>web based provision </a:t>
            </a:r>
            <a:r>
              <a:rPr lang="en-IE" sz="1400" dirty="0">
                <a:solidFill>
                  <a:srgbClr val="333333"/>
                </a:solidFill>
                <a:latin typeface="Cambria" pitchFamily="18" charset="0"/>
              </a:rPr>
              <a:t>a possibility. </a:t>
            </a:r>
          </a:p>
          <a:p>
            <a:pPr lvl="0"/>
            <a:r>
              <a:rPr lang="en-GB" sz="1400" dirty="0">
                <a:latin typeface="Cambria" pitchFamily="18" charset="0"/>
              </a:rPr>
              <a:t>A Systematic Review (SR) of the Experience of Spirituality from the Perspective of People Living with Dementia </a:t>
            </a:r>
            <a:endParaRPr lang="en-GB" sz="1400" dirty="0" smtClean="0">
              <a:latin typeface="Cambria" pitchFamily="18" charset="0"/>
            </a:endParaRPr>
          </a:p>
          <a:p>
            <a:pPr lvl="0"/>
            <a:endParaRPr lang="en-IE" sz="1100" i="1" dirty="0">
              <a:solidFill>
                <a:srgbClr val="333333"/>
              </a:solidFill>
            </a:endParaRPr>
          </a:p>
          <a:p>
            <a:endParaRPr lang="en-IE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en-IE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D0255-2067-49A5-948A-300149541417}" type="datetime1">
              <a:rPr lang="en-IE" smtClean="0"/>
              <a:t>22/07/2015</a:t>
            </a:fld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FFAB8-8516-4007-BFF7-DDD39E5DBF25}" type="slidenum">
              <a:rPr lang="en-IE" smtClean="0"/>
              <a:pPr/>
              <a:t>5</a:t>
            </a:fld>
            <a:endParaRPr lang="en-IE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27" t="23536" r="22756" b="40991"/>
          <a:stretch/>
        </p:blipFill>
        <p:spPr bwMode="auto">
          <a:xfrm>
            <a:off x="4495800" y="741953"/>
            <a:ext cx="4575103" cy="1445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02" t="32770" r="24340" b="32128"/>
          <a:stretch/>
        </p:blipFill>
        <p:spPr bwMode="auto">
          <a:xfrm>
            <a:off x="4564283" y="2769763"/>
            <a:ext cx="4438136" cy="12738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4939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Achievements so far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3060" y="730595"/>
            <a:ext cx="4038600" cy="3394472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IE" sz="1300" dirty="0">
                <a:solidFill>
                  <a:srgbClr val="333333"/>
                </a:solidFill>
                <a:latin typeface="Cambria" pitchFamily="18" charset="0"/>
              </a:rPr>
              <a:t>Funding application (2012 &amp; 2014): </a:t>
            </a:r>
          </a:p>
          <a:p>
            <a:pPr marL="228600" lvl="0" indent="-228600">
              <a:buFont typeface="Wingdings" pitchFamily="2" charset="2"/>
              <a:buChar char="ü"/>
            </a:pPr>
            <a:r>
              <a:rPr lang="en-IE" sz="1300" i="1" dirty="0">
                <a:solidFill>
                  <a:srgbClr val="333333"/>
                </a:solidFill>
                <a:latin typeface="Cambria" pitchFamily="18" charset="0"/>
              </a:rPr>
              <a:t>	The establishment of a European Spirituality Nursing and Midwifery Research Network to aid the scientific exploration and advancement of spirituality and spiritual care </a:t>
            </a:r>
            <a:r>
              <a:rPr lang="en-IE" sz="1300" b="1" i="1" dirty="0">
                <a:solidFill>
                  <a:srgbClr val="333333"/>
                </a:solidFill>
                <a:latin typeface="Cambria" pitchFamily="18" charset="0"/>
              </a:rPr>
              <a:t>European Committee of Science and Technology (COST)</a:t>
            </a:r>
          </a:p>
          <a:p>
            <a:pPr lvl="0"/>
            <a:r>
              <a:rPr lang="en-IE" sz="1300" dirty="0">
                <a:solidFill>
                  <a:srgbClr val="333333"/>
                </a:solidFill>
                <a:latin typeface="Cambria" pitchFamily="18" charset="0"/>
              </a:rPr>
              <a:t>Funding application (2014): </a:t>
            </a:r>
          </a:p>
          <a:p>
            <a:pPr marL="171450" lvl="0" indent="-171450">
              <a:buFont typeface="Wingdings" pitchFamily="2" charset="2"/>
              <a:buChar char="ü"/>
            </a:pPr>
            <a:r>
              <a:rPr lang="en-IE" sz="1300" b="1" i="1" dirty="0">
                <a:solidFill>
                  <a:srgbClr val="333333"/>
                </a:solidFill>
                <a:latin typeface="Cambria" pitchFamily="18" charset="0"/>
              </a:rPr>
              <a:t>	</a:t>
            </a:r>
            <a:r>
              <a:rPr lang="en-IE" sz="1300" i="1" dirty="0">
                <a:solidFill>
                  <a:srgbClr val="333333"/>
                </a:solidFill>
                <a:latin typeface="Cambria" pitchFamily="18" charset="0"/>
              </a:rPr>
              <a:t>Wellcome Trust small grants </a:t>
            </a:r>
          </a:p>
          <a:p>
            <a:pPr lvl="0"/>
            <a:r>
              <a:rPr lang="en-IE" sz="1300" dirty="0">
                <a:solidFill>
                  <a:srgbClr val="333333"/>
                </a:solidFill>
                <a:latin typeface="Cambria" pitchFamily="18" charset="0"/>
              </a:rPr>
              <a:t>Funding application (2014): </a:t>
            </a:r>
          </a:p>
          <a:p>
            <a:pPr marL="171450" lvl="0" indent="-171450">
              <a:buFont typeface="Wingdings" pitchFamily="2" charset="2"/>
              <a:buChar char="ü"/>
            </a:pPr>
            <a:r>
              <a:rPr lang="en-IE" sz="1300" i="1" dirty="0">
                <a:solidFill>
                  <a:srgbClr val="333333"/>
                </a:solidFill>
                <a:latin typeface="Cambria" pitchFamily="18" charset="0"/>
              </a:rPr>
              <a:t>HRB and Wellcome Trust Post Doctoral Fellowship Support</a:t>
            </a:r>
          </a:p>
          <a:p>
            <a:pPr lvl="0"/>
            <a:r>
              <a:rPr lang="en-IE" sz="1300" dirty="0">
                <a:solidFill>
                  <a:srgbClr val="333333"/>
                </a:solidFill>
                <a:latin typeface="Cambria" pitchFamily="18" charset="0"/>
              </a:rPr>
              <a:t>Funding application (2014): </a:t>
            </a:r>
          </a:p>
          <a:p>
            <a:pPr marL="171450" lvl="0" indent="-171450">
              <a:buFont typeface="Wingdings" pitchFamily="2" charset="2"/>
              <a:buChar char="ü"/>
            </a:pPr>
            <a:r>
              <a:rPr lang="en-IE" sz="1300" i="1" dirty="0">
                <a:solidFill>
                  <a:srgbClr val="333333"/>
                </a:solidFill>
                <a:latin typeface="Cambria" pitchFamily="18" charset="0"/>
              </a:rPr>
              <a:t>Marie Curie Post Doctoral Fellowship Support</a:t>
            </a:r>
            <a:endParaRPr lang="en-IE" sz="1300" dirty="0">
              <a:solidFill>
                <a:srgbClr val="333333"/>
              </a:solidFill>
              <a:latin typeface="Cambria" pitchFamily="18" charset="0"/>
            </a:endParaRPr>
          </a:p>
          <a:p>
            <a:pPr lvl="0"/>
            <a:r>
              <a:rPr lang="en-IE" sz="1300" dirty="0">
                <a:solidFill>
                  <a:srgbClr val="333333"/>
                </a:solidFill>
                <a:latin typeface="Cambria" pitchFamily="18" charset="0"/>
              </a:rPr>
              <a:t>Member of </a:t>
            </a:r>
            <a:r>
              <a:rPr lang="en-IE" sz="1300" dirty="0">
                <a:solidFill>
                  <a:srgbClr val="FF0000"/>
                </a:solidFill>
                <a:latin typeface="Cambria" pitchFamily="18" charset="0"/>
              </a:rPr>
              <a:t>Centre for Spirituality Studies </a:t>
            </a:r>
            <a:r>
              <a:rPr lang="en-IE" sz="1300" dirty="0">
                <a:solidFill>
                  <a:srgbClr val="333333"/>
                </a:solidFill>
                <a:latin typeface="Cambria" pitchFamily="18" charset="0"/>
              </a:rPr>
              <a:t>/ University of Hull, UK.</a:t>
            </a:r>
          </a:p>
          <a:p>
            <a:pPr lvl="0"/>
            <a:r>
              <a:rPr lang="en-IE" sz="1300" dirty="0">
                <a:solidFill>
                  <a:srgbClr val="333333"/>
                </a:solidFill>
                <a:latin typeface="Cambria" pitchFamily="18" charset="0"/>
              </a:rPr>
              <a:t>Member </a:t>
            </a:r>
            <a:r>
              <a:rPr lang="en-IE" sz="1300" dirty="0">
                <a:solidFill>
                  <a:srgbClr val="FF0000"/>
                </a:solidFill>
                <a:latin typeface="Cambria" pitchFamily="18" charset="0"/>
              </a:rPr>
              <a:t>of British Association for the Study </a:t>
            </a:r>
            <a:r>
              <a:rPr lang="en-IE" sz="1300" dirty="0">
                <a:solidFill>
                  <a:srgbClr val="333333"/>
                </a:solidFill>
                <a:latin typeface="Cambria" pitchFamily="18" charset="0"/>
              </a:rPr>
              <a:t>of Spirituality, UK. </a:t>
            </a:r>
            <a:endParaRPr lang="en-IE" sz="1300" dirty="0" smtClean="0">
              <a:solidFill>
                <a:srgbClr val="333333"/>
              </a:solidFill>
              <a:latin typeface="Cambria" pitchFamily="18" charset="0"/>
            </a:endParaRPr>
          </a:p>
          <a:p>
            <a:pPr lvl="0"/>
            <a:r>
              <a:rPr lang="en-IE" sz="1300" dirty="0" smtClean="0">
                <a:solidFill>
                  <a:srgbClr val="333333"/>
                </a:solidFill>
                <a:latin typeface="Cambria" pitchFamily="18" charset="0"/>
              </a:rPr>
              <a:t>Membership HSE Multifaith Council.</a:t>
            </a:r>
            <a:endParaRPr lang="en-IE" sz="1300" dirty="0">
              <a:solidFill>
                <a:srgbClr val="333333"/>
              </a:solidFill>
              <a:latin typeface="Cambria" pitchFamily="18" charset="0"/>
            </a:endParaRPr>
          </a:p>
          <a:p>
            <a:endParaRPr lang="en-IE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8D962-CE6C-4B9B-9EFE-716C26653158}" type="datetime1">
              <a:rPr lang="en-IE" smtClean="0"/>
              <a:t>22/07/2015</a:t>
            </a:fld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FFAB8-8516-4007-BFF7-DDD39E5DBF25}" type="slidenum">
              <a:rPr lang="en-IE" smtClean="0"/>
              <a:pPr/>
              <a:t>6</a:t>
            </a:fld>
            <a:endParaRPr lang="en-IE"/>
          </a:p>
        </p:txBody>
      </p:sp>
      <p:pic>
        <p:nvPicPr>
          <p:cNvPr id="7" name="Picture 5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54" t="18667" r="9715" b="14865"/>
          <a:stretch/>
        </p:blipFill>
        <p:spPr bwMode="auto">
          <a:xfrm>
            <a:off x="4730578" y="730595"/>
            <a:ext cx="4038600" cy="1902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957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6338"/>
            <a:ext cx="8229600" cy="857250"/>
          </a:xfrm>
        </p:spPr>
        <p:txBody>
          <a:bodyPr>
            <a:normAutofit/>
          </a:bodyPr>
          <a:lstStyle/>
          <a:p>
            <a:r>
              <a:rPr lang="en-IE" dirty="0" smtClean="0"/>
              <a:t>Spirituality is:</a:t>
            </a:r>
            <a:endParaRPr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IE" dirty="0"/>
          </a:p>
        </p:txBody>
      </p:sp>
      <p:pic>
        <p:nvPicPr>
          <p:cNvPr id="4" name="Picture 3" descr="6780061080.png"/>
          <p:cNvPicPr>
            <a:picLocks noChangeAspect="1"/>
          </p:cNvPicPr>
          <p:nvPr/>
        </p:nvPicPr>
        <p:blipFill rotWithShape="1">
          <a:blip r:embed="rId2"/>
          <a:srcRect t="13290" r="71145" b="15487"/>
          <a:stretch/>
        </p:blipFill>
        <p:spPr>
          <a:xfrm>
            <a:off x="992241" y="1496714"/>
            <a:ext cx="2566505" cy="2839910"/>
          </a:xfrm>
          <a:prstGeom prst="rect">
            <a:avLst/>
          </a:prstGeom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0087" y="1200151"/>
            <a:ext cx="4176713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0233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E" dirty="0"/>
              <a:t>S</a:t>
            </a:r>
            <a:r>
              <a:rPr dirty="0" err="1" smtClean="0"/>
              <a:t>pirituality</a:t>
            </a:r>
            <a:r>
              <a:rPr lang="en-IE" dirty="0" smtClean="0"/>
              <a:t> </a:t>
            </a:r>
            <a:r>
              <a:rPr dirty="0" smtClean="0"/>
              <a:t> </a:t>
            </a:r>
            <a:r>
              <a:rPr dirty="0"/>
              <a:t>(Weathers et al 2013):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IE" dirty="0"/>
          </a:p>
        </p:txBody>
      </p:sp>
      <p:pic>
        <p:nvPicPr>
          <p:cNvPr id="4" name="Picture 3" descr="6780082400.png"/>
          <p:cNvPicPr>
            <a:picLocks noChangeAspect="1"/>
          </p:cNvPicPr>
          <p:nvPr/>
        </p:nvPicPr>
        <p:blipFill rotWithShape="1">
          <a:blip r:embed="rId2"/>
          <a:srcRect t="8282" r="70711"/>
          <a:stretch/>
        </p:blipFill>
        <p:spPr>
          <a:xfrm>
            <a:off x="1326294" y="1258298"/>
            <a:ext cx="1968842" cy="3649362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815546" y="1762897"/>
            <a:ext cx="2973859" cy="1320082"/>
          </a:xfrm>
          <a:prstGeom prst="ellipse">
            <a:avLst/>
          </a:prstGeom>
          <a:noFill/>
          <a:ln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pic>
        <p:nvPicPr>
          <p:cNvPr id="7" name="Picture 2" descr="https://encrypted-tbn2.gstatic.com/images?q=tbn:ANd9GcQK7n7i-dVS4jdn37l0DBM6pivNsHWaO3JPRN8OMZ_Q21nR_uTc0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53232" y="930875"/>
            <a:ext cx="3690551" cy="396488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4711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 smtClean="0"/>
              <a:t>Spiritual </a:t>
            </a:r>
            <a:r>
              <a:rPr dirty="0"/>
              <a:t>distress is defined as: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E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72280"/>
            <a:ext cx="9103949" cy="110386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val 7"/>
          <p:cNvSpPr/>
          <p:nvPr/>
        </p:nvSpPr>
        <p:spPr>
          <a:xfrm>
            <a:off x="7965989" y="2018270"/>
            <a:ext cx="939114" cy="543698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 smtClean="0"/>
              <a:t>Please </a:t>
            </a:r>
            <a:r>
              <a:rPr dirty="0"/>
              <a:t>indicate whether or not  you agree that these related activities are relevant to the provision of spiritual care in health care settings.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Answered: 17    Skipped: 0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679" y="2092582"/>
            <a:ext cx="7751104" cy="1375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val 6"/>
          <p:cNvSpPr/>
          <p:nvPr/>
        </p:nvSpPr>
        <p:spPr>
          <a:xfrm>
            <a:off x="6820930" y="1853514"/>
            <a:ext cx="1869989" cy="2026508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 smtClean="0"/>
              <a:t>Outline </a:t>
            </a:r>
            <a:r>
              <a:rPr dirty="0"/>
              <a:t>the extent to which you agree that the Group needs to do the following:</a:t>
            </a:r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365" y="1120346"/>
            <a:ext cx="8325554" cy="2444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Oval 11"/>
          <p:cNvSpPr/>
          <p:nvPr/>
        </p:nvSpPr>
        <p:spPr>
          <a:xfrm>
            <a:off x="7043351" y="955590"/>
            <a:ext cx="1647568" cy="2924432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11" name="5-Point Star 10"/>
          <p:cNvSpPr/>
          <p:nvPr/>
        </p:nvSpPr>
        <p:spPr>
          <a:xfrm>
            <a:off x="3323968" y="2998572"/>
            <a:ext cx="131805" cy="181233"/>
          </a:xfrm>
          <a:prstGeom prst="star5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16" name="5-Point Star 15"/>
          <p:cNvSpPr/>
          <p:nvPr/>
        </p:nvSpPr>
        <p:spPr>
          <a:xfrm>
            <a:off x="2829697" y="3146853"/>
            <a:ext cx="131805" cy="181233"/>
          </a:xfrm>
          <a:prstGeom prst="star5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17" name="5-Point Star 16"/>
          <p:cNvSpPr/>
          <p:nvPr/>
        </p:nvSpPr>
        <p:spPr>
          <a:xfrm>
            <a:off x="3369275" y="2809100"/>
            <a:ext cx="131805" cy="181233"/>
          </a:xfrm>
          <a:prstGeom prst="star5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18" name="5-Point Star 17"/>
          <p:cNvSpPr/>
          <p:nvPr/>
        </p:nvSpPr>
        <p:spPr>
          <a:xfrm>
            <a:off x="2158312" y="2252025"/>
            <a:ext cx="131805" cy="181233"/>
          </a:xfrm>
          <a:prstGeom prst="star5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19" name="5-Point Star 18"/>
          <p:cNvSpPr/>
          <p:nvPr/>
        </p:nvSpPr>
        <p:spPr>
          <a:xfrm>
            <a:off x="2516658" y="2055339"/>
            <a:ext cx="131805" cy="181233"/>
          </a:xfrm>
          <a:prstGeom prst="star5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10" name="5-Point Star 9"/>
          <p:cNvSpPr/>
          <p:nvPr/>
        </p:nvSpPr>
        <p:spPr>
          <a:xfrm>
            <a:off x="3739977" y="1548712"/>
            <a:ext cx="131805" cy="181233"/>
          </a:xfrm>
          <a:prstGeom prst="star5">
            <a:avLst/>
          </a:prstGeom>
          <a:gradFill>
            <a:gsLst>
              <a:gs pos="57000">
                <a:srgbClr val="FF0000"/>
              </a:gs>
              <a:gs pos="100000">
                <a:schemeClr val="accent1">
                  <a:tint val="50000"/>
                  <a:shade val="100000"/>
                  <a:satMod val="350000"/>
                </a:schemeClr>
              </a:gs>
            </a:gsLst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  <p:sp>
        <p:nvSpPr>
          <p:cNvPr id="13" name="5-Point Star 12"/>
          <p:cNvSpPr/>
          <p:nvPr/>
        </p:nvSpPr>
        <p:spPr>
          <a:xfrm>
            <a:off x="4201293" y="1746419"/>
            <a:ext cx="131805" cy="181233"/>
          </a:xfrm>
          <a:prstGeom prst="star5">
            <a:avLst/>
          </a:prstGeom>
          <a:gradFill>
            <a:gsLst>
              <a:gs pos="57000">
                <a:srgbClr val="FF0000"/>
              </a:gs>
              <a:gs pos="100000">
                <a:schemeClr val="accent1">
                  <a:tint val="50000"/>
                  <a:shade val="100000"/>
                  <a:satMod val="350000"/>
                </a:schemeClr>
              </a:gs>
            </a:gsLst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165304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576649"/>
          </a:xfrm>
        </p:spPr>
        <p:txBody>
          <a:bodyPr/>
          <a:lstStyle/>
          <a:p>
            <a:r>
              <a:rPr lang="en-IE" dirty="0" smtClean="0"/>
              <a:t>Our vision for integrated Spiritual Care</a:t>
            </a:r>
            <a:endParaRPr lang="en-IE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659027"/>
            <a:ext cx="4038600" cy="4234981"/>
          </a:xfrm>
        </p:spPr>
        <p:txBody>
          <a:bodyPr>
            <a:normAutofit fontScale="62500" lnSpcReduction="20000"/>
          </a:bodyPr>
          <a:lstStyle/>
          <a:p>
            <a:r>
              <a:rPr lang="en-IE" dirty="0" smtClean="0"/>
              <a:t>“Health </a:t>
            </a:r>
            <a:r>
              <a:rPr lang="en-IE" dirty="0"/>
              <a:t>care </a:t>
            </a:r>
            <a:r>
              <a:rPr lang="en-IE" dirty="0" smtClean="0"/>
              <a:t>professionals must </a:t>
            </a:r>
            <a:r>
              <a:rPr lang="en-IE" dirty="0"/>
              <a:t>be guided by the individual patient with </a:t>
            </a:r>
            <a:r>
              <a:rPr lang="en-IE" dirty="0" smtClean="0"/>
              <a:t>his/her </a:t>
            </a:r>
            <a:r>
              <a:rPr lang="en-IE" dirty="0" smtClean="0">
                <a:solidFill>
                  <a:srgbClr val="FF0000"/>
                </a:solidFill>
              </a:rPr>
              <a:t>individual </a:t>
            </a:r>
            <a:r>
              <a:rPr lang="en-IE" dirty="0">
                <a:solidFill>
                  <a:srgbClr val="FF0000"/>
                </a:solidFill>
              </a:rPr>
              <a:t>spiritual needs </a:t>
            </a:r>
            <a:r>
              <a:rPr lang="en-IE" dirty="0"/>
              <a:t>whether directly or </a:t>
            </a:r>
            <a:r>
              <a:rPr lang="en-IE" dirty="0" smtClean="0"/>
              <a:t>indirectly expressed</a:t>
            </a:r>
            <a:r>
              <a:rPr lang="en-IE" dirty="0"/>
              <a:t>. </a:t>
            </a:r>
            <a:r>
              <a:rPr lang="en-IE" dirty="0" smtClean="0"/>
              <a:t>” (Mc Sherry 2006).</a:t>
            </a:r>
          </a:p>
          <a:p>
            <a:r>
              <a:rPr lang="en-IE" dirty="0" smtClean="0"/>
              <a:t>“The </a:t>
            </a:r>
            <a:r>
              <a:rPr lang="en-IE" dirty="0"/>
              <a:t>concept of a </a:t>
            </a:r>
            <a:r>
              <a:rPr lang="en-IE" dirty="0">
                <a:solidFill>
                  <a:srgbClr val="FF0000"/>
                </a:solidFill>
              </a:rPr>
              <a:t>shared </a:t>
            </a:r>
            <a:r>
              <a:rPr lang="en-IE" dirty="0" smtClean="0">
                <a:solidFill>
                  <a:srgbClr val="FF0000"/>
                </a:solidFill>
              </a:rPr>
              <a:t> responsibility </a:t>
            </a:r>
            <a:r>
              <a:rPr lang="en-IE" dirty="0"/>
              <a:t>underpins the </a:t>
            </a:r>
            <a:r>
              <a:rPr lang="en-IE" dirty="0" smtClean="0"/>
              <a:t>idea of </a:t>
            </a:r>
            <a:r>
              <a:rPr lang="en-IE" dirty="0"/>
              <a:t>inter-and-intra professional collaboration. Without </a:t>
            </a:r>
            <a:r>
              <a:rPr lang="en-IE" dirty="0" smtClean="0"/>
              <a:t>collaboration spiritual </a:t>
            </a:r>
            <a:r>
              <a:rPr lang="en-IE" dirty="0"/>
              <a:t>care provision will be only </a:t>
            </a:r>
            <a:r>
              <a:rPr lang="en-IE" dirty="0" smtClean="0"/>
              <a:t>partially effective</a:t>
            </a:r>
            <a:r>
              <a:rPr lang="en-IE" dirty="0"/>
              <a:t>. </a:t>
            </a:r>
            <a:r>
              <a:rPr lang="en-IE" dirty="0" smtClean="0"/>
              <a:t>..spiritual </a:t>
            </a:r>
            <a:r>
              <a:rPr lang="en-IE" dirty="0"/>
              <a:t>care is </a:t>
            </a:r>
            <a:r>
              <a:rPr lang="en-IE" dirty="0" smtClean="0"/>
              <a:t>very much </a:t>
            </a:r>
            <a:r>
              <a:rPr lang="en-IE" dirty="0"/>
              <a:t>dependent upon a synergy between all health </a:t>
            </a:r>
            <a:r>
              <a:rPr lang="en-IE" dirty="0" smtClean="0"/>
              <a:t>care professionals</a:t>
            </a:r>
            <a:r>
              <a:rPr lang="en-IE" dirty="0"/>
              <a:t>, patients and their significant </a:t>
            </a:r>
            <a:r>
              <a:rPr lang="en-IE" dirty="0" smtClean="0"/>
              <a:t>others “(Mc </a:t>
            </a:r>
            <a:r>
              <a:rPr lang="en-IE" dirty="0"/>
              <a:t>Sherry 2006</a:t>
            </a:r>
            <a:r>
              <a:rPr lang="en-IE" dirty="0" smtClean="0"/>
              <a:t>).</a:t>
            </a:r>
            <a:endParaRPr lang="en-IE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endParaRPr lang="en-IE"/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7548" y="1113588"/>
            <a:ext cx="4176713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793041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E" dirty="0" smtClean="0"/>
              <a:t>SIG looking forward</a:t>
            </a:r>
            <a:endParaRPr lang="en-IE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en-IE" dirty="0"/>
              <a:t>Improve practitioners knowledge and awareness in practice.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IE" dirty="0"/>
              <a:t>Link research endeavours nationally (Spiritual Academic Centre).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IE" dirty="0"/>
              <a:t>Focused research agenda.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IE" dirty="0"/>
              <a:t>Contribute to national policy in an active way.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IE" dirty="0" smtClean="0"/>
              <a:t>Explore and support stand alone research theme in the SONM.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endParaRPr lang="en-IE" dirty="0"/>
          </a:p>
        </p:txBody>
      </p:sp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221600"/>
            <a:ext cx="3888432" cy="3348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912331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E" dirty="0" smtClean="0"/>
              <a:t>References</a:t>
            </a:r>
            <a:endParaRPr lang="en-I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89552"/>
            <a:ext cx="8229600" cy="3996444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en-IE" sz="2000" dirty="0" smtClean="0"/>
          </a:p>
          <a:p>
            <a:r>
              <a:rPr lang="en-IE" sz="2000" dirty="0"/>
              <a:t>Caldeira, S., </a:t>
            </a:r>
            <a:r>
              <a:rPr lang="en-IE" sz="2000" dirty="0" err="1"/>
              <a:t>Carvalho</a:t>
            </a:r>
            <a:r>
              <a:rPr lang="en-IE" sz="2000" dirty="0"/>
              <a:t>, E., Vieira, Z. (2013). Spiritual distress – proposing a new definition and defining characteristics. International Journal of Nursing Knowledge, 24(2), 77-84</a:t>
            </a:r>
            <a:r>
              <a:rPr lang="en-IE" sz="2000" dirty="0" smtClean="0"/>
              <a:t>.</a:t>
            </a:r>
          </a:p>
          <a:p>
            <a:endParaRPr lang="en-IE" sz="2000" dirty="0"/>
          </a:p>
          <a:p>
            <a:r>
              <a:rPr lang="en-IE" sz="2000" dirty="0" smtClean="0"/>
              <a:t>McSherry</a:t>
            </a:r>
            <a:r>
              <a:rPr lang="en-IE" sz="2000" dirty="0"/>
              <a:t>, W.  (2006) The principal components model: a model for advancing </a:t>
            </a:r>
            <a:r>
              <a:rPr lang="en-IE" sz="2000" dirty="0" smtClean="0"/>
              <a:t>spirituality </a:t>
            </a:r>
            <a:r>
              <a:rPr lang="en-IE" sz="2000" dirty="0"/>
              <a:t>and spiritual care within nursing and health care practice </a:t>
            </a:r>
            <a:r>
              <a:rPr lang="en-IE" sz="2000" i="1" dirty="0"/>
              <a:t>Journal of Clinical Nursing </a:t>
            </a:r>
            <a:r>
              <a:rPr lang="en-IE" sz="2000" dirty="0"/>
              <a:t>15, (7) 905-917</a:t>
            </a:r>
            <a:r>
              <a:rPr lang="en-IE" sz="2000" dirty="0" smtClean="0"/>
              <a:t>.</a:t>
            </a:r>
          </a:p>
          <a:p>
            <a:endParaRPr lang="en-IE" sz="2000" dirty="0" smtClean="0"/>
          </a:p>
          <a:p>
            <a:r>
              <a:rPr lang="en-IE" sz="2000" dirty="0"/>
              <a:t>Weathers, E., McCarthy, G., Coffey, A. (2015). Concept analysis of spirituality: an evolutionary approach. Nursing Forum, Retrieved from [http://www.ncbi.nlm.nih.gov/pubmed/25644366]. 20 February 2015.</a:t>
            </a:r>
          </a:p>
        </p:txBody>
      </p:sp>
    </p:spTree>
    <p:extLst>
      <p:ext uri="{BB962C8B-B14F-4D97-AF65-F5344CB8AC3E}">
        <p14:creationId xmlns:p14="http://schemas.microsoft.com/office/powerpoint/2010/main" val="3072023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M-template-20140529">
  <a:themeElements>
    <a:clrScheme name="Custom 1">
      <a:dk1>
        <a:srgbClr val="333333"/>
      </a:dk1>
      <a:lt1>
        <a:sysClr val="window" lastClr="FFFFFF"/>
      </a:lt1>
      <a:dk2>
        <a:srgbClr val="666666"/>
      </a:dk2>
      <a:lt2>
        <a:srgbClr val="EEECE1"/>
      </a:lt2>
      <a:accent1>
        <a:srgbClr val="8BAB42"/>
      </a:accent1>
      <a:accent2>
        <a:srgbClr val="CCCCCC"/>
      </a:accent2>
      <a:accent3>
        <a:srgbClr val="60574C"/>
      </a:accent3>
      <a:accent4>
        <a:srgbClr val="31859C"/>
      </a:accent4>
      <a:accent5>
        <a:srgbClr val="A8BC33"/>
      </a:accent5>
      <a:accent6>
        <a:srgbClr val="FFFFFF"/>
      </a:accent6>
      <a:hlink>
        <a:srgbClr val="31859C"/>
      </a:hlink>
      <a:folHlink>
        <a:srgbClr val="31859C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Data slides">
  <a:themeElements>
    <a:clrScheme name="Custom 1">
      <a:dk1>
        <a:srgbClr val="333333"/>
      </a:dk1>
      <a:lt1>
        <a:sysClr val="window" lastClr="FFFFFF"/>
      </a:lt1>
      <a:dk2>
        <a:srgbClr val="666666"/>
      </a:dk2>
      <a:lt2>
        <a:srgbClr val="EEECE1"/>
      </a:lt2>
      <a:accent1>
        <a:srgbClr val="8BAB42"/>
      </a:accent1>
      <a:accent2>
        <a:srgbClr val="CCCCCC"/>
      </a:accent2>
      <a:accent3>
        <a:srgbClr val="60574C"/>
      </a:accent3>
      <a:accent4>
        <a:srgbClr val="31859C"/>
      </a:accent4>
      <a:accent5>
        <a:srgbClr val="A8BC33"/>
      </a:accent5>
      <a:accent6>
        <a:srgbClr val="FFFFFF"/>
      </a:accent6>
      <a:hlink>
        <a:srgbClr val="31859C"/>
      </a:hlink>
      <a:folHlink>
        <a:srgbClr val="31859C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Response Summary">
  <a:themeElements>
    <a:clrScheme name="Custom 1">
      <a:dk1>
        <a:srgbClr val="333333"/>
      </a:dk1>
      <a:lt1>
        <a:sysClr val="window" lastClr="FFFFFF"/>
      </a:lt1>
      <a:dk2>
        <a:srgbClr val="666666"/>
      </a:dk2>
      <a:lt2>
        <a:srgbClr val="EEECE1"/>
      </a:lt2>
      <a:accent1>
        <a:srgbClr val="8BAB42"/>
      </a:accent1>
      <a:accent2>
        <a:srgbClr val="CCCCCC"/>
      </a:accent2>
      <a:accent3>
        <a:srgbClr val="60574C"/>
      </a:accent3>
      <a:accent4>
        <a:srgbClr val="31859C"/>
      </a:accent4>
      <a:accent5>
        <a:srgbClr val="A8BC33"/>
      </a:accent5>
      <a:accent6>
        <a:srgbClr val="FFFFFF"/>
      </a:accent6>
      <a:hlink>
        <a:srgbClr val="31859C"/>
      </a:hlink>
      <a:folHlink>
        <a:srgbClr val="31859C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SM-template-20140529.potx</Template>
  <TotalTime>3089</TotalTime>
  <Words>633</Words>
  <Application>Microsoft Office PowerPoint</Application>
  <PresentationFormat>On-screen Show (16:9)</PresentationFormat>
  <Paragraphs>87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SM-template-20140529</vt:lpstr>
      <vt:lpstr>Data slides</vt:lpstr>
      <vt:lpstr>Response Summary</vt:lpstr>
      <vt:lpstr>The Development of Spirituality Interest Group in the Republic of Ireland- an Innovative Response to an Emerging Hiatus  </vt:lpstr>
      <vt:lpstr>Co-authors </vt:lpstr>
      <vt:lpstr>Spirituality Interest Group at Trinity College Dublin formed 2013 </vt:lpstr>
      <vt:lpstr>Achievements so far</vt:lpstr>
      <vt:lpstr>Achievements so far</vt:lpstr>
      <vt:lpstr>Achievements so far</vt:lpstr>
      <vt:lpstr>Spirituality is:</vt:lpstr>
      <vt:lpstr>Spirituality  (Weathers et al 2013):</vt:lpstr>
      <vt:lpstr>Spiritual distress is defined as:</vt:lpstr>
      <vt:lpstr>Please indicate whether or not  you agree that these related activities are relevant to the provision of spiritual care in health care settings.</vt:lpstr>
      <vt:lpstr>Outline the extent to which you agree that the Group needs to do the following:</vt:lpstr>
      <vt:lpstr>Our vision for integrated Spiritual Care</vt:lpstr>
      <vt:lpstr>SIG looking forward</vt:lpstr>
      <vt:lpstr>References</vt:lpstr>
    </vt:vector>
  </TitlesOfParts>
  <Company>SurveyMonkey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Melissa Clarke</dc:creator>
  <cp:lastModifiedBy>Administrator</cp:lastModifiedBy>
  <cp:revision>78</cp:revision>
  <dcterms:created xsi:type="dcterms:W3CDTF">2014-01-30T23:18:11Z</dcterms:created>
  <dcterms:modified xsi:type="dcterms:W3CDTF">2015-07-22T10:42:47Z</dcterms:modified>
</cp:coreProperties>
</file>