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2" r:id="rId2"/>
  </p:sldIdLst>
  <p:sldSz cx="30784800" cy="43815000"/>
  <p:notesSz cx="6946900" cy="92837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oynei" initials="c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00"/>
    <a:srgbClr val="003366"/>
    <a:srgbClr val="FF9900"/>
    <a:srgbClr val="A50021"/>
    <a:srgbClr val="CC6600"/>
    <a:srgbClr val="FFCC00"/>
    <a:srgbClr val="FFC98D"/>
    <a:srgbClr val="00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64" autoAdjust="0"/>
  </p:normalViewPr>
  <p:slideViewPr>
    <p:cSldViewPr>
      <p:cViewPr>
        <p:scale>
          <a:sx n="25" d="100"/>
          <a:sy n="25" d="100"/>
        </p:scale>
        <p:origin x="-1422" y="3828"/>
      </p:cViewPr>
      <p:guideLst>
        <p:guide orient="horz" pos="5280"/>
        <p:guide orient="horz" pos="26832"/>
        <p:guide orient="horz" pos="3120"/>
        <p:guide orient="horz" pos="720"/>
        <p:guide orient="horz" pos="6096"/>
        <p:guide orient="horz" pos="5568"/>
        <p:guide pos="720"/>
        <p:guide pos="6384"/>
        <p:guide pos="6864"/>
        <p:guide pos="12528"/>
        <p:guide pos="13008"/>
        <p:guide pos="18672"/>
        <p:guide pos="18432"/>
        <p:guide pos="710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0375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69" tIns="44785" rIns="89569" bIns="44785" numCol="1" anchor="t" anchorCtr="0" compatLnSpc="1">
            <a:prstTxWarp prst="textNoShape">
              <a:avLst/>
            </a:prstTxWarp>
          </a:bodyPr>
          <a:lstStyle>
            <a:lvl1pPr defTabSz="896938">
              <a:defRPr sz="1200"/>
            </a:lvl1pPr>
          </a:lstStyle>
          <a:p>
            <a:endParaRPr lang="en-A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00488" y="0"/>
            <a:ext cx="3073400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69" tIns="44785" rIns="89569" bIns="44785" numCol="1" anchor="t" anchorCtr="0" compatLnSpc="1">
            <a:prstTxWarp prst="textNoShape">
              <a:avLst/>
            </a:prstTxWarp>
          </a:bodyPr>
          <a:lstStyle>
            <a:lvl1pPr algn="r" defTabSz="896938">
              <a:defRPr sz="1200"/>
            </a:lvl1pPr>
          </a:lstStyle>
          <a:p>
            <a:endParaRPr lang="en-AU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0150"/>
            <a:ext cx="300037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69" tIns="44785" rIns="89569" bIns="44785" numCol="1" anchor="b" anchorCtr="0" compatLnSpc="1">
            <a:prstTxWarp prst="textNoShape">
              <a:avLst/>
            </a:prstTxWarp>
          </a:bodyPr>
          <a:lstStyle>
            <a:lvl1pPr defTabSz="896938">
              <a:defRPr sz="1200"/>
            </a:lvl1pPr>
          </a:lstStyle>
          <a:p>
            <a:endParaRPr lang="en-AU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0488" y="8820150"/>
            <a:ext cx="30734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69" tIns="44785" rIns="89569" bIns="44785" numCol="1" anchor="b" anchorCtr="0" compatLnSpc="1">
            <a:prstTxWarp prst="textNoShape">
              <a:avLst/>
            </a:prstTxWarp>
          </a:bodyPr>
          <a:lstStyle>
            <a:lvl1pPr algn="r" defTabSz="896938">
              <a:defRPr sz="1200"/>
            </a:lvl1pPr>
          </a:lstStyle>
          <a:p>
            <a:fld id="{6C45A8DC-1F1E-45E0-AEE5-D54635F7F6E4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006437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00375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69" tIns="44785" rIns="89569" bIns="44785" numCol="1" anchor="t" anchorCtr="0" compatLnSpc="1">
            <a:prstTxWarp prst="textNoShape">
              <a:avLst/>
            </a:prstTxWarp>
          </a:bodyPr>
          <a:lstStyle>
            <a:lvl1pPr defTabSz="896938">
              <a:defRPr sz="1200"/>
            </a:lvl1pPr>
          </a:lstStyle>
          <a:p>
            <a:endParaRPr lang="en-AU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0488" y="0"/>
            <a:ext cx="3073400" cy="48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69" tIns="44785" rIns="89569" bIns="44785" numCol="1" anchor="t" anchorCtr="0" compatLnSpc="1">
            <a:prstTxWarp prst="textNoShape">
              <a:avLst/>
            </a:prstTxWarp>
          </a:bodyPr>
          <a:lstStyle>
            <a:lvl1pPr algn="r" defTabSz="896938">
              <a:defRPr sz="1200"/>
            </a:lvl1pPr>
          </a:lstStyle>
          <a:p>
            <a:endParaRPr lang="en-AU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230438" y="693738"/>
            <a:ext cx="2439987" cy="3473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113" y="4445000"/>
            <a:ext cx="5099050" cy="416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69" tIns="44785" rIns="89569" bIns="4478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0150"/>
            <a:ext cx="3000375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69" tIns="44785" rIns="89569" bIns="44785" numCol="1" anchor="b" anchorCtr="0" compatLnSpc="1">
            <a:prstTxWarp prst="textNoShape">
              <a:avLst/>
            </a:prstTxWarp>
          </a:bodyPr>
          <a:lstStyle>
            <a:lvl1pPr defTabSz="896938">
              <a:defRPr sz="1200"/>
            </a:lvl1pPr>
          </a:lstStyle>
          <a:p>
            <a:endParaRPr lang="en-AU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0488" y="8820150"/>
            <a:ext cx="30734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569" tIns="44785" rIns="89569" bIns="44785" numCol="1" anchor="b" anchorCtr="0" compatLnSpc="1">
            <a:prstTxWarp prst="textNoShape">
              <a:avLst/>
            </a:prstTxWarp>
          </a:bodyPr>
          <a:lstStyle>
            <a:lvl1pPr algn="r" defTabSz="896938">
              <a:defRPr sz="1200"/>
            </a:lvl1pPr>
          </a:lstStyle>
          <a:p>
            <a:fld id="{B29C6EDE-101A-4E21-B697-9FCEDDA83958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721503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49E65F-E763-44BD-B453-FB046F22D39E}" type="slidenum">
              <a:rPr lang="en-AU"/>
              <a:pPr/>
              <a:t>1</a:t>
            </a:fld>
            <a:endParaRPr lang="en-AU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08225" y="13611225"/>
            <a:ext cx="26168350" cy="93916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18038" y="24828500"/>
            <a:ext cx="21548725" cy="1119663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D8AA6B-88ED-45F1-AC7D-5FA65C2A62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0ED602-488C-4833-A464-87FC3571A51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050" y="28155900"/>
            <a:ext cx="26166763" cy="870108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2050" y="18570575"/>
            <a:ext cx="26166763" cy="958532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9F9B6C-440D-4E45-B423-264BEF0813F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308225" y="12657138"/>
            <a:ext cx="13007975" cy="2628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468600" y="12657138"/>
            <a:ext cx="13007975" cy="26289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151B93-ABE4-4895-841A-DB69B72224C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9875" y="1754188"/>
            <a:ext cx="27705050" cy="73025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9875" y="9807575"/>
            <a:ext cx="13601700" cy="40878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9875" y="13895388"/>
            <a:ext cx="13601700" cy="252444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638463" y="9807575"/>
            <a:ext cx="13606462" cy="40878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638463" y="13895388"/>
            <a:ext cx="13606462" cy="252444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DA9AFF-8FDE-4170-BBF1-955D9E6C584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DC918-17A8-46B4-917D-0BC557B3F06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040AEB-8919-4B9B-8447-C1A7A04270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9875" y="1744663"/>
            <a:ext cx="10126663" cy="74247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36425" y="1744663"/>
            <a:ext cx="17208500" cy="37395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9875" y="9169400"/>
            <a:ext cx="10126663" cy="299704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335BEC-7ADC-457F-8137-2405CF419E4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4088" y="30670500"/>
            <a:ext cx="18470562" cy="36210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034088" y="3914775"/>
            <a:ext cx="18470562" cy="2628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34088" y="34291588"/>
            <a:ext cx="18470562" cy="51419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D823F2-C107-47FD-A1C2-ED63ACA79B9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1C18C9-8E77-441A-A7BC-04F1682DE4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934488" y="3895725"/>
            <a:ext cx="6542087" cy="350504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308225" y="3895725"/>
            <a:ext cx="19473863" cy="350504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90283D-CB68-4805-917A-0B698DBB772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308225" y="3895725"/>
            <a:ext cx="26168350" cy="730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25818" tIns="212909" rIns="425818" bIns="2129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308225" y="12657138"/>
            <a:ext cx="26168350" cy="2628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25818" tIns="212909" rIns="425818" bIns="2129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308225" y="39919275"/>
            <a:ext cx="6413500" cy="292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25818" tIns="212909" rIns="425818" bIns="212909" numCol="1" anchor="t" anchorCtr="0" compatLnSpc="1">
            <a:prstTxWarp prst="textNoShape">
              <a:avLst/>
            </a:prstTxWarp>
          </a:bodyPr>
          <a:lstStyle>
            <a:lvl1pPr defTabSz="4257675">
              <a:defRPr sz="65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518775" y="39919275"/>
            <a:ext cx="9747250" cy="292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25818" tIns="212909" rIns="425818" bIns="212909" numCol="1" anchor="t" anchorCtr="0" compatLnSpc="1">
            <a:prstTxWarp prst="textNoShape">
              <a:avLst/>
            </a:prstTxWarp>
          </a:bodyPr>
          <a:lstStyle>
            <a:lvl1pPr algn="ctr" defTabSz="4257675">
              <a:defRPr sz="65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2063075" y="39919275"/>
            <a:ext cx="6413500" cy="292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25818" tIns="212909" rIns="425818" bIns="212909" numCol="1" anchor="t" anchorCtr="0" compatLnSpc="1">
            <a:prstTxWarp prst="textNoShape">
              <a:avLst/>
            </a:prstTxWarp>
          </a:bodyPr>
          <a:lstStyle>
            <a:lvl1pPr algn="r" defTabSz="4257675">
              <a:defRPr sz="6500"/>
            </a:lvl1pPr>
          </a:lstStyle>
          <a:p>
            <a:fld id="{610FA322-8CF8-4C91-8809-1A769BB4F4EC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1143000" y="8382000"/>
            <a:ext cx="8991600" cy="34213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IE"/>
          </a:p>
        </p:txBody>
      </p:sp>
      <p:sp>
        <p:nvSpPr>
          <p:cNvPr id="1032" name="Rectangle 8"/>
          <p:cNvSpPr>
            <a:spLocks noChangeArrowheads="1"/>
          </p:cNvSpPr>
          <p:nvPr userDrawn="1"/>
        </p:nvSpPr>
        <p:spPr bwMode="auto">
          <a:xfrm>
            <a:off x="10896600" y="8382000"/>
            <a:ext cx="8991600" cy="34213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IE"/>
          </a:p>
        </p:txBody>
      </p:sp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20650200" y="8382000"/>
            <a:ext cx="8991600" cy="34213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I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257675" rtl="0" eaLnBrk="0" fontAlgn="base" hangingPunct="0">
        <a:spcBef>
          <a:spcPct val="0"/>
        </a:spcBef>
        <a:spcAft>
          <a:spcPct val="0"/>
        </a:spcAft>
        <a:defRPr sz="205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257675" rtl="0" eaLnBrk="0" fontAlgn="base" hangingPunct="0">
        <a:spcBef>
          <a:spcPct val="0"/>
        </a:spcBef>
        <a:spcAft>
          <a:spcPct val="0"/>
        </a:spcAft>
        <a:defRPr sz="20500">
          <a:solidFill>
            <a:schemeClr val="tx2"/>
          </a:solidFill>
          <a:latin typeface="Times New Roman" pitchFamily="18" charset="0"/>
        </a:defRPr>
      </a:lvl2pPr>
      <a:lvl3pPr algn="ctr" defTabSz="4257675" rtl="0" eaLnBrk="0" fontAlgn="base" hangingPunct="0">
        <a:spcBef>
          <a:spcPct val="0"/>
        </a:spcBef>
        <a:spcAft>
          <a:spcPct val="0"/>
        </a:spcAft>
        <a:defRPr sz="20500">
          <a:solidFill>
            <a:schemeClr val="tx2"/>
          </a:solidFill>
          <a:latin typeface="Times New Roman" pitchFamily="18" charset="0"/>
        </a:defRPr>
      </a:lvl3pPr>
      <a:lvl4pPr algn="ctr" defTabSz="4257675" rtl="0" eaLnBrk="0" fontAlgn="base" hangingPunct="0">
        <a:spcBef>
          <a:spcPct val="0"/>
        </a:spcBef>
        <a:spcAft>
          <a:spcPct val="0"/>
        </a:spcAft>
        <a:defRPr sz="20500">
          <a:solidFill>
            <a:schemeClr val="tx2"/>
          </a:solidFill>
          <a:latin typeface="Times New Roman" pitchFamily="18" charset="0"/>
        </a:defRPr>
      </a:lvl4pPr>
      <a:lvl5pPr algn="ctr" defTabSz="4257675" rtl="0" eaLnBrk="0" fontAlgn="base" hangingPunct="0">
        <a:spcBef>
          <a:spcPct val="0"/>
        </a:spcBef>
        <a:spcAft>
          <a:spcPct val="0"/>
        </a:spcAft>
        <a:defRPr sz="20500">
          <a:solidFill>
            <a:schemeClr val="tx2"/>
          </a:solidFill>
          <a:latin typeface="Times New Roman" pitchFamily="18" charset="0"/>
        </a:defRPr>
      </a:lvl5pPr>
      <a:lvl6pPr marL="457200" algn="ctr" defTabSz="4257675" rtl="0" eaLnBrk="0" fontAlgn="base" hangingPunct="0">
        <a:spcBef>
          <a:spcPct val="0"/>
        </a:spcBef>
        <a:spcAft>
          <a:spcPct val="0"/>
        </a:spcAft>
        <a:defRPr sz="20500">
          <a:solidFill>
            <a:schemeClr val="tx2"/>
          </a:solidFill>
          <a:latin typeface="Times New Roman" pitchFamily="18" charset="0"/>
        </a:defRPr>
      </a:lvl6pPr>
      <a:lvl7pPr marL="914400" algn="ctr" defTabSz="4257675" rtl="0" eaLnBrk="0" fontAlgn="base" hangingPunct="0">
        <a:spcBef>
          <a:spcPct val="0"/>
        </a:spcBef>
        <a:spcAft>
          <a:spcPct val="0"/>
        </a:spcAft>
        <a:defRPr sz="20500">
          <a:solidFill>
            <a:schemeClr val="tx2"/>
          </a:solidFill>
          <a:latin typeface="Times New Roman" pitchFamily="18" charset="0"/>
        </a:defRPr>
      </a:lvl7pPr>
      <a:lvl8pPr marL="1371600" algn="ctr" defTabSz="4257675" rtl="0" eaLnBrk="0" fontAlgn="base" hangingPunct="0">
        <a:spcBef>
          <a:spcPct val="0"/>
        </a:spcBef>
        <a:spcAft>
          <a:spcPct val="0"/>
        </a:spcAft>
        <a:defRPr sz="20500">
          <a:solidFill>
            <a:schemeClr val="tx2"/>
          </a:solidFill>
          <a:latin typeface="Times New Roman" pitchFamily="18" charset="0"/>
        </a:defRPr>
      </a:lvl8pPr>
      <a:lvl9pPr marL="1828800" algn="ctr" defTabSz="4257675" rtl="0" eaLnBrk="0" fontAlgn="base" hangingPunct="0">
        <a:spcBef>
          <a:spcPct val="0"/>
        </a:spcBef>
        <a:spcAft>
          <a:spcPct val="0"/>
        </a:spcAft>
        <a:defRPr sz="20500">
          <a:solidFill>
            <a:schemeClr val="tx2"/>
          </a:solidFill>
          <a:latin typeface="Times New Roman" pitchFamily="18" charset="0"/>
        </a:defRPr>
      </a:lvl9pPr>
    </p:titleStyle>
    <p:bodyStyle>
      <a:lvl1pPr marL="1597025" indent="-1597025" algn="l" defTabSz="4257675" rtl="0" eaLnBrk="0" fontAlgn="base" hangingPunct="0">
        <a:spcBef>
          <a:spcPct val="20000"/>
        </a:spcBef>
        <a:spcAft>
          <a:spcPct val="0"/>
        </a:spcAft>
        <a:buChar char="•"/>
        <a:defRPr sz="14900">
          <a:solidFill>
            <a:schemeClr val="tx1"/>
          </a:solidFill>
          <a:latin typeface="+mn-lt"/>
          <a:ea typeface="+mn-ea"/>
          <a:cs typeface="+mn-cs"/>
        </a:defRPr>
      </a:lvl1pPr>
      <a:lvl2pPr marL="3459163" indent="-1330325" algn="l" defTabSz="4257675" rtl="0" eaLnBrk="0" fontAlgn="base" hangingPunct="0">
        <a:spcBef>
          <a:spcPct val="20000"/>
        </a:spcBef>
        <a:spcAft>
          <a:spcPct val="0"/>
        </a:spcAft>
        <a:buChar char="–"/>
        <a:defRPr sz="13100">
          <a:solidFill>
            <a:schemeClr val="tx1"/>
          </a:solidFill>
          <a:latin typeface="+mn-lt"/>
        </a:defRPr>
      </a:lvl2pPr>
      <a:lvl3pPr marL="5322888" indent="-1065213" algn="l" defTabSz="4257675" rtl="0" eaLnBrk="0" fontAlgn="base" hangingPunct="0">
        <a:spcBef>
          <a:spcPct val="20000"/>
        </a:spcBef>
        <a:spcAft>
          <a:spcPct val="0"/>
        </a:spcAft>
        <a:buChar char="•"/>
        <a:defRPr sz="11200">
          <a:solidFill>
            <a:schemeClr val="tx1"/>
          </a:solidFill>
          <a:latin typeface="+mn-lt"/>
        </a:defRPr>
      </a:lvl3pPr>
      <a:lvl4pPr marL="7451725" indent="-1063625" algn="l" defTabSz="4257675" rtl="0" eaLnBrk="0" fontAlgn="base" hangingPunct="0">
        <a:spcBef>
          <a:spcPct val="20000"/>
        </a:spcBef>
        <a:spcAft>
          <a:spcPct val="0"/>
        </a:spcAft>
        <a:buChar char="–"/>
        <a:defRPr sz="9300">
          <a:solidFill>
            <a:schemeClr val="tx1"/>
          </a:solidFill>
          <a:latin typeface="+mn-lt"/>
        </a:defRPr>
      </a:lvl4pPr>
      <a:lvl5pPr marL="9580563" indent="-1063625" algn="l" defTabSz="4257675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5pPr>
      <a:lvl6pPr marL="10037763" indent="-1063625" algn="l" defTabSz="4257675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6pPr>
      <a:lvl7pPr marL="10494963" indent="-1063625" algn="l" defTabSz="4257675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7pPr>
      <a:lvl8pPr marL="10952163" indent="-1063625" algn="l" defTabSz="4257675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8pPr>
      <a:lvl9pPr marL="11409363" indent="-1063625" algn="l" defTabSz="4257675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6" name="Text Box 1030"/>
          <p:cNvSpPr txBox="1">
            <a:spLocks noChangeArrowheads="1"/>
          </p:cNvSpPr>
          <p:nvPr/>
        </p:nvSpPr>
        <p:spPr bwMode="auto">
          <a:xfrm>
            <a:off x="-38751" y="-199278"/>
            <a:ext cx="30751084" cy="525943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lIns="538866" tIns="900000" rIns="538866" bIns="538866"/>
          <a:lstStyle/>
          <a:p>
            <a:pPr algn="ctr" defTabSz="912813"/>
            <a:endParaRPr lang="en-GB" sz="10000" b="1" dirty="0">
              <a:solidFill>
                <a:srgbClr val="006699"/>
              </a:solidFill>
              <a:latin typeface="Arial" charset="0"/>
            </a:endParaRPr>
          </a:p>
        </p:txBody>
      </p:sp>
      <p:sp>
        <p:nvSpPr>
          <p:cNvPr id="15389" name="Rectangle 1053"/>
          <p:cNvSpPr>
            <a:spLocks noChangeArrowheads="1"/>
          </p:cNvSpPr>
          <p:nvPr/>
        </p:nvSpPr>
        <p:spPr bwMode="auto">
          <a:xfrm>
            <a:off x="0" y="4876800"/>
            <a:ext cx="30784800" cy="325438"/>
          </a:xfrm>
          <a:prstGeom prst="rect">
            <a:avLst/>
          </a:prstGeom>
          <a:gradFill rotWithShape="0">
            <a:gsLst>
              <a:gs pos="0">
                <a:srgbClr val="CC3300"/>
              </a:gs>
              <a:gs pos="50000">
                <a:srgbClr val="FFCC00"/>
              </a:gs>
              <a:gs pos="100000">
                <a:srgbClr val="CC3300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IE"/>
          </a:p>
        </p:txBody>
      </p:sp>
      <p:sp>
        <p:nvSpPr>
          <p:cNvPr id="15395" name="Text Box 1059"/>
          <p:cNvSpPr txBox="1">
            <a:spLocks noChangeArrowheads="1"/>
          </p:cNvSpPr>
          <p:nvPr/>
        </p:nvSpPr>
        <p:spPr bwMode="auto">
          <a:xfrm>
            <a:off x="-19472" y="5202238"/>
            <a:ext cx="30804272" cy="286717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lIns="360000" tIns="360000" rIns="360000" bIns="360000"/>
          <a:lstStyle/>
          <a:p>
            <a:pPr algn="ctr"/>
            <a:r>
              <a:rPr lang="en-IE" sz="4800" b="1" i="1" dirty="0" smtClean="0"/>
              <a:t>Dr. Helen Malone – Visiting Research Fellow (Nursing) Trinity College,  Dublin.</a:t>
            </a:r>
          </a:p>
          <a:p>
            <a:pPr algn="ctr"/>
            <a:r>
              <a:rPr lang="en-IE" sz="4800" b="1" i="1" dirty="0" smtClean="0"/>
              <a:t>Dr. Honor Nicholl – Assistant Professor (Nursing) Trinity College,  Dublin.</a:t>
            </a:r>
          </a:p>
          <a:p>
            <a:pPr algn="ctr"/>
            <a:r>
              <a:rPr lang="en-IE" sz="4800" b="1" i="1" dirty="0" smtClean="0"/>
              <a:t>Professor Imelda Coyne  </a:t>
            </a:r>
            <a:r>
              <a:rPr lang="en-IE" sz="4800" b="1" i="1" dirty="0"/>
              <a:t>– Professor </a:t>
            </a:r>
            <a:r>
              <a:rPr lang="en-IE" sz="4800" b="1" i="1" dirty="0" smtClean="0"/>
              <a:t>(Nursing) Trinity College, Dublin.</a:t>
            </a:r>
          </a:p>
        </p:txBody>
      </p:sp>
      <p:sp>
        <p:nvSpPr>
          <p:cNvPr id="15417" name="Rectangle 1081"/>
          <p:cNvSpPr>
            <a:spLocks noChangeArrowheads="1"/>
          </p:cNvSpPr>
          <p:nvPr/>
        </p:nvSpPr>
        <p:spPr bwMode="auto">
          <a:xfrm>
            <a:off x="-38752" y="-199278"/>
            <a:ext cx="30823551" cy="44014277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IE"/>
          </a:p>
        </p:txBody>
      </p:sp>
      <p:sp>
        <p:nvSpPr>
          <p:cNvPr id="15422" name="Text Box 1086"/>
          <p:cNvSpPr txBox="1">
            <a:spLocks noChangeArrowheads="1"/>
          </p:cNvSpPr>
          <p:nvPr/>
        </p:nvSpPr>
        <p:spPr bwMode="auto">
          <a:xfrm>
            <a:off x="20505738" y="29540348"/>
            <a:ext cx="8997950" cy="9960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360000" tIns="360000" rIns="360000" bIns="360000">
            <a:spAutoFit/>
          </a:bodyPr>
          <a:lstStyle/>
          <a:p>
            <a:endParaRPr lang="en-IE" sz="3200" dirty="0">
              <a:latin typeface="Arial" charset="0"/>
            </a:endParaRPr>
          </a:p>
          <a:p>
            <a:endParaRPr lang="en-IE" sz="3200" dirty="0">
              <a:latin typeface="Arial" charset="0"/>
            </a:endParaRPr>
          </a:p>
          <a:p>
            <a:endParaRPr lang="en-IE" sz="2800" dirty="0">
              <a:latin typeface="Arial" charset="0"/>
            </a:endParaRPr>
          </a:p>
          <a:p>
            <a:endParaRPr lang="en-IE" sz="2800" dirty="0">
              <a:latin typeface="Arial" charset="0"/>
            </a:endParaRPr>
          </a:p>
          <a:p>
            <a:endParaRPr lang="en-IE" sz="2800" dirty="0">
              <a:latin typeface="Arial" charset="0"/>
            </a:endParaRPr>
          </a:p>
          <a:p>
            <a:endParaRPr lang="en-IE" sz="2800" dirty="0">
              <a:latin typeface="Arial" charset="0"/>
            </a:endParaRPr>
          </a:p>
          <a:p>
            <a:endParaRPr lang="en-IE" sz="2800" dirty="0">
              <a:latin typeface="Arial" charset="0"/>
            </a:endParaRPr>
          </a:p>
          <a:p>
            <a:endParaRPr lang="en-IE" sz="2800" dirty="0">
              <a:latin typeface="Arial" charset="0"/>
            </a:endParaRPr>
          </a:p>
          <a:p>
            <a:endParaRPr lang="en-IE" sz="2800" dirty="0">
              <a:latin typeface="Arial" charset="0"/>
            </a:endParaRPr>
          </a:p>
          <a:p>
            <a:endParaRPr lang="en-IE" sz="2800" dirty="0">
              <a:latin typeface="Arial" charset="0"/>
            </a:endParaRPr>
          </a:p>
          <a:p>
            <a:endParaRPr lang="en-IE" sz="2800" dirty="0">
              <a:latin typeface="Arial" charset="0"/>
            </a:endParaRPr>
          </a:p>
          <a:p>
            <a:endParaRPr lang="en-IE" sz="2800" dirty="0">
              <a:latin typeface="Arial" charset="0"/>
            </a:endParaRPr>
          </a:p>
          <a:p>
            <a:endParaRPr lang="en-IE" sz="2800" dirty="0">
              <a:latin typeface="Arial" charset="0"/>
            </a:endParaRPr>
          </a:p>
          <a:p>
            <a:endParaRPr lang="en-IE" sz="2800" dirty="0">
              <a:latin typeface="Arial" charset="0"/>
            </a:endParaRPr>
          </a:p>
          <a:p>
            <a:endParaRPr lang="en-IE" sz="2800" dirty="0">
              <a:latin typeface="Arial" charset="0"/>
            </a:endParaRPr>
          </a:p>
          <a:p>
            <a:endParaRPr lang="en-IE" sz="2800" dirty="0">
              <a:latin typeface="Arial" charset="0"/>
            </a:endParaRPr>
          </a:p>
          <a:p>
            <a:endParaRPr lang="en-US" sz="3600" dirty="0" smtClean="0">
              <a:latin typeface="Arial" charset="0"/>
            </a:endParaRPr>
          </a:p>
          <a:p>
            <a:endParaRPr lang="en-IE" sz="3600" dirty="0" smtClean="0">
              <a:latin typeface="Arial" charset="0"/>
            </a:endParaRPr>
          </a:p>
          <a:p>
            <a:endParaRPr lang="en-IE" sz="3600" dirty="0" smtClean="0"/>
          </a:p>
          <a:p>
            <a:endParaRPr lang="en-US" sz="3600" dirty="0">
              <a:latin typeface="Arial" charset="0"/>
            </a:endParaRPr>
          </a:p>
        </p:txBody>
      </p:sp>
      <p:sp>
        <p:nvSpPr>
          <p:cNvPr id="15423" name="Text Box 1087"/>
          <p:cNvSpPr txBox="1">
            <a:spLocks noChangeArrowheads="1"/>
          </p:cNvSpPr>
          <p:nvPr/>
        </p:nvSpPr>
        <p:spPr bwMode="auto">
          <a:xfrm>
            <a:off x="20650200" y="39404925"/>
            <a:ext cx="8997950" cy="178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60000" tIns="360000" rIns="360000" bIns="360000">
            <a:spAutoFit/>
          </a:bodyPr>
          <a:lstStyle/>
          <a:p>
            <a:pPr>
              <a:spcBef>
                <a:spcPct val="50000"/>
              </a:spcBef>
            </a:pPr>
            <a:endParaRPr lang="en-AU" sz="280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n-US" sz="2800">
              <a:latin typeface="Arial" charset="0"/>
            </a:endParaRPr>
          </a:p>
        </p:txBody>
      </p:sp>
      <p:sp>
        <p:nvSpPr>
          <p:cNvPr id="15434" name="Text Box 1098"/>
          <p:cNvSpPr txBox="1">
            <a:spLocks noChangeArrowheads="1"/>
          </p:cNvSpPr>
          <p:nvPr/>
        </p:nvSpPr>
        <p:spPr bwMode="auto">
          <a:xfrm>
            <a:off x="20648984" y="10386220"/>
            <a:ext cx="8997950" cy="1162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360000" tIns="360000" rIns="360000" bIns="360000">
            <a:spAutoFit/>
          </a:bodyPr>
          <a:lstStyle/>
          <a:p>
            <a:pPr algn="ctr">
              <a:spcBef>
                <a:spcPct val="50000"/>
              </a:spcBef>
            </a:pPr>
            <a:endParaRPr lang="en-IE" sz="3200" b="1" dirty="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n-IE" sz="3200" b="1" dirty="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n-IE" sz="3200" b="1" dirty="0">
              <a:latin typeface="Arial" charset="0"/>
            </a:endParaRPr>
          </a:p>
          <a:p>
            <a:endParaRPr lang="en-IE" sz="3200" b="1" dirty="0">
              <a:latin typeface="Arial" charset="0"/>
            </a:endParaRPr>
          </a:p>
          <a:p>
            <a:endParaRPr lang="en-AU" sz="2800" dirty="0">
              <a:latin typeface="Arial" charset="0"/>
            </a:endParaRPr>
          </a:p>
          <a:p>
            <a:endParaRPr lang="en-AU" sz="3600" dirty="0">
              <a:latin typeface="Arial" charset="0"/>
            </a:endParaRPr>
          </a:p>
          <a:p>
            <a:endParaRPr lang="en-AU" sz="3600" dirty="0">
              <a:latin typeface="Arial" charset="0"/>
            </a:endParaRPr>
          </a:p>
          <a:p>
            <a:endParaRPr lang="en-AU" sz="3600" dirty="0">
              <a:latin typeface="Arial" charset="0"/>
            </a:endParaRPr>
          </a:p>
          <a:p>
            <a:endParaRPr lang="en-AU" sz="3600" dirty="0">
              <a:latin typeface="Arial" charset="0"/>
            </a:endParaRPr>
          </a:p>
          <a:p>
            <a:endParaRPr lang="en-AU" sz="3600" dirty="0">
              <a:latin typeface="Arial" charset="0"/>
            </a:endParaRPr>
          </a:p>
          <a:p>
            <a:endParaRPr lang="en-AU" sz="3600" dirty="0">
              <a:latin typeface="Arial" charset="0"/>
            </a:endParaRPr>
          </a:p>
          <a:p>
            <a:endParaRPr lang="en-AU" sz="3600" dirty="0">
              <a:latin typeface="Arial" charset="0"/>
            </a:endParaRPr>
          </a:p>
          <a:p>
            <a:endParaRPr lang="en-AU" sz="3600" dirty="0">
              <a:latin typeface="Arial" charset="0"/>
            </a:endParaRPr>
          </a:p>
          <a:p>
            <a:endParaRPr lang="en-AU" sz="3600" dirty="0">
              <a:latin typeface="Arial" charset="0"/>
            </a:endParaRPr>
          </a:p>
          <a:p>
            <a:pPr algn="ctr"/>
            <a:endParaRPr lang="en-AU" sz="4000" b="1" dirty="0">
              <a:solidFill>
                <a:schemeClr val="accent2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n-AU" sz="4000" b="1" dirty="0">
              <a:solidFill>
                <a:schemeClr val="accent2"/>
              </a:solidFill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n-AU" sz="3200" b="1" dirty="0">
              <a:latin typeface="Arial" charset="0"/>
            </a:endParaRPr>
          </a:p>
          <a:p>
            <a:pPr>
              <a:spcBef>
                <a:spcPct val="50000"/>
              </a:spcBef>
            </a:pPr>
            <a:endParaRPr lang="en-AU" sz="3200" dirty="0">
              <a:latin typeface="Arial" charset="0"/>
            </a:endParaRPr>
          </a:p>
        </p:txBody>
      </p:sp>
      <p:sp>
        <p:nvSpPr>
          <p:cNvPr id="32" name="Text Box 1278"/>
          <p:cNvSpPr txBox="1">
            <a:spLocks noChangeArrowheads="1"/>
          </p:cNvSpPr>
          <p:nvPr/>
        </p:nvSpPr>
        <p:spPr bwMode="auto">
          <a:xfrm>
            <a:off x="3807804" y="22807500"/>
            <a:ext cx="8991600" cy="18000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lIns="360000" tIns="360000" rIns="360000" bIns="360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4000" b="1" dirty="0" smtClean="0">
                <a:latin typeface="Arial" charset="0"/>
              </a:rPr>
              <a:t>How can service users contribute to healthcare research?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0216936" y="25736250"/>
            <a:ext cx="88569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ctr"/>
            <a:endParaRPr lang="en-AU" sz="3200" dirty="0" smtClean="0">
              <a:solidFill>
                <a:prstClr val="black"/>
              </a:solidFill>
              <a:latin typeface="Arial" charset="0"/>
            </a:endParaRPr>
          </a:p>
          <a:p>
            <a:pPr marL="457200" lvl="0" indent="-457200" algn="ctr">
              <a:buFont typeface="Arial" pitchFamily="34" charset="0"/>
              <a:buChar char="•"/>
            </a:pPr>
            <a:endParaRPr lang="en-AU" dirty="0" smtClean="0">
              <a:solidFill>
                <a:prstClr val="black"/>
              </a:solidFill>
              <a:latin typeface="Arial" charset="0"/>
            </a:endParaRPr>
          </a:p>
          <a:p>
            <a:endParaRPr lang="en-IE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268263" y="1084063"/>
            <a:ext cx="29244925" cy="2871392"/>
          </a:xfrm>
        </p:spPr>
        <p:txBody>
          <a:bodyPr/>
          <a:lstStyle/>
          <a:p>
            <a:pPr algn="l"/>
            <a:r>
              <a:rPr lang="en-US" sz="12000" dirty="0"/>
              <a:t>How Good is your Estimated Sample Size? Getting the Essential Parameters into Focus</a:t>
            </a:r>
            <a:endParaRPr lang="en-IE" sz="12000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idx="1"/>
          </p:nvPr>
        </p:nvSpPr>
        <p:spPr>
          <a:xfrm>
            <a:off x="1107532" y="8316549"/>
            <a:ext cx="14284867" cy="4087813"/>
          </a:xfrm>
          <a:solidFill>
            <a:schemeClr val="bg2"/>
          </a:solidFill>
        </p:spPr>
        <p:txBody>
          <a:bodyPr/>
          <a:lstStyle/>
          <a:p>
            <a:endParaRPr lang="en-IE" dirty="0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1090040" y="8069410"/>
            <a:ext cx="14492236" cy="34644097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/>
          <a:lstStyle/>
          <a:p>
            <a:endParaRPr lang="en-IE" dirty="0" smtClean="0"/>
          </a:p>
          <a:p>
            <a:endParaRPr lang="en-IE" dirty="0"/>
          </a:p>
          <a:p>
            <a:endParaRPr lang="en-IE" dirty="0" smtClean="0"/>
          </a:p>
          <a:p>
            <a:endParaRPr lang="en-IE" dirty="0"/>
          </a:p>
          <a:p>
            <a:pPr marL="0" indent="0" algn="just">
              <a:buNone/>
            </a:pPr>
            <a:r>
              <a:rPr lang="en-US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This poster presentation 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is aimed at the novice nursing and midwifery researcher. Findings </a:t>
            </a:r>
            <a:r>
              <a:rPr lang="en-US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from healthcare research have the potential to be translated into clinical practice. As such, sample size determination warrants adequate time and attention in the planning stage of a research study. Too 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small a sample size may have insufficient power to statistically detect a specified meaningful effect. Too large a sample size may be statistically unnecessary, and unethical. </a:t>
            </a:r>
            <a:endParaRPr lang="en-IE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IE" sz="5400" dirty="0" smtClean="0"/>
          </a:p>
          <a:p>
            <a:pPr marL="0" indent="0">
              <a:buNone/>
            </a:pPr>
            <a:endParaRPr lang="en-IE" sz="5400" dirty="0" smtClean="0"/>
          </a:p>
          <a:p>
            <a:pPr marL="0" indent="0">
              <a:buNone/>
            </a:pPr>
            <a:endParaRPr lang="en-IE" sz="5400" dirty="0"/>
          </a:p>
        </p:txBody>
      </p:sp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454" y="5307111"/>
            <a:ext cx="2334386" cy="26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Rectangle 53"/>
          <p:cNvSpPr/>
          <p:nvPr/>
        </p:nvSpPr>
        <p:spPr>
          <a:xfrm flipH="1">
            <a:off x="32369148" y="31628580"/>
            <a:ext cx="9363320" cy="11210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en-IE" sz="3200" dirty="0" smtClean="0">
              <a:solidFill>
                <a:prstClr val="black"/>
              </a:solidFill>
            </a:endParaRPr>
          </a:p>
        </p:txBody>
      </p:sp>
      <p:sp>
        <p:nvSpPr>
          <p:cNvPr id="73" name="Text Box 1099"/>
          <p:cNvSpPr txBox="1">
            <a:spLocks noChangeArrowheads="1"/>
          </p:cNvSpPr>
          <p:nvPr/>
        </p:nvSpPr>
        <p:spPr bwMode="auto">
          <a:xfrm>
            <a:off x="1176454" y="31148410"/>
            <a:ext cx="14389192" cy="1465695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360000" tIns="360000" rIns="360000" bIns="360000">
            <a:spAutoFit/>
          </a:bodyPr>
          <a:lstStyle/>
          <a:p>
            <a:pPr>
              <a:spcBef>
                <a:spcPct val="50000"/>
              </a:spcBef>
            </a:pPr>
            <a:endParaRPr lang="en-US" sz="4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Text Box 1099"/>
          <p:cNvSpPr txBox="1">
            <a:spLocks noChangeArrowheads="1"/>
          </p:cNvSpPr>
          <p:nvPr/>
        </p:nvSpPr>
        <p:spPr bwMode="auto">
          <a:xfrm>
            <a:off x="1279847" y="19450729"/>
            <a:ext cx="14237319" cy="22148280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360000" tIns="360000" rIns="360000" bIns="36000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aim </a:t>
            </a:r>
            <a:r>
              <a:rPr lang="en-US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of this literature review is 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to highlight the importance of inputting appropriate parameter values into sample size </a:t>
            </a:r>
            <a:r>
              <a:rPr lang="en-US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calculations or software programs.</a:t>
            </a:r>
            <a:endParaRPr 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en-US" sz="4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50000"/>
              </a:spcBef>
            </a:pPr>
            <a:r>
              <a:rPr lang="en-US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review of the literature included data sources </a:t>
            </a:r>
            <a:r>
              <a:rPr lang="en-US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CINAHL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, Google Scholar and </a:t>
            </a:r>
            <a:r>
              <a:rPr lang="en-US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Statistical </a:t>
            </a:r>
            <a:r>
              <a:rPr lang="en-US" sz="4800" dirty="0">
                <a:latin typeface="Arial" panose="020B0604020202020204" pitchFamily="34" charset="0"/>
                <a:cs typeface="Arial" panose="020B0604020202020204" pitchFamily="34" charset="0"/>
              </a:rPr>
              <a:t>texts 1974- 2014.</a:t>
            </a:r>
          </a:p>
          <a:p>
            <a:pPr>
              <a:spcBef>
                <a:spcPct val="50000"/>
              </a:spcBef>
            </a:pPr>
            <a:endParaRPr lang="en-US" sz="4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en-US" sz="4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50000"/>
              </a:spcBef>
            </a:pPr>
            <a:r>
              <a:rPr lang="en-US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Four</a:t>
            </a:r>
            <a:r>
              <a:rPr lang="en-US" sz="4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parameter 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values 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required for basic 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sample size estimation are: 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Significance 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level, Power, Effect size 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and Standard deviation.</a:t>
            </a:r>
          </a:p>
          <a:p>
            <a:pPr algn="just">
              <a:spcBef>
                <a:spcPts val="0"/>
              </a:spcBef>
            </a:pPr>
            <a:endParaRPr lang="en-US" sz="4800" dirty="0"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</a:pPr>
            <a:r>
              <a:rPr lang="en-US" sz="4800" dirty="0" smtClean="0">
                <a:latin typeface="Arial" pitchFamily="34" charset="0"/>
                <a:cs typeface="Arial" pitchFamily="34" charset="0"/>
              </a:rPr>
              <a:t>(1)Conventional Significance level is typically 5%. </a:t>
            </a:r>
          </a:p>
          <a:p>
            <a:pPr algn="just">
              <a:spcBef>
                <a:spcPts val="0"/>
              </a:spcBef>
            </a:pPr>
            <a:r>
              <a:rPr lang="en-US" sz="4800" dirty="0" smtClean="0">
                <a:latin typeface="Arial" pitchFamily="34" charset="0"/>
                <a:cs typeface="Arial" pitchFamily="34" charset="0"/>
              </a:rPr>
              <a:t>(2)Conventional 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Power chosen is 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typically 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80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%.</a:t>
            </a:r>
            <a:endParaRPr lang="en-US" sz="4800" dirty="0"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</a:pPr>
            <a:r>
              <a:rPr lang="en-US" sz="48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3)Effect 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size is the clinical meaningful difference</a:t>
            </a:r>
          </a:p>
          <a:p>
            <a:pPr algn="just">
              <a:spcBef>
                <a:spcPts val="0"/>
              </a:spcBef>
            </a:pPr>
            <a:r>
              <a:rPr lang="en-US" sz="4800" dirty="0">
                <a:latin typeface="Arial" pitchFamily="34" charset="0"/>
                <a:cs typeface="Arial" pitchFamily="34" charset="0"/>
              </a:rPr>
              <a:t>     which can justify a change in clinical 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practice</a:t>
            </a:r>
            <a:endParaRPr lang="en-US" sz="4800" dirty="0"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</a:pPr>
            <a:r>
              <a:rPr lang="en-US" sz="4800" dirty="0">
                <a:latin typeface="Arial" pitchFamily="34" charset="0"/>
                <a:cs typeface="Arial" pitchFamily="34" charset="0"/>
              </a:rPr>
              <a:t>     i.e. a clinically important difference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4800" dirty="0"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</a:pPr>
            <a:r>
              <a:rPr lang="en-US" sz="4800" dirty="0">
                <a:latin typeface="Arial" pitchFamily="34" charset="0"/>
                <a:cs typeface="Arial" pitchFamily="34" charset="0"/>
              </a:rPr>
              <a:t>(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4)Standard 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deviation is usually unknown and </a:t>
            </a:r>
            <a:endParaRPr lang="en-US" sz="4800" dirty="0" smtClean="0"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</a:pPr>
            <a:r>
              <a:rPr lang="en-US" sz="4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    can 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be estimated by 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utilising 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the standard </a:t>
            </a:r>
            <a:endParaRPr lang="en-US" sz="4800" dirty="0" smtClean="0"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</a:pPr>
            <a:r>
              <a:rPr lang="en-US" sz="4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    deviation from 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previously 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analogous studies</a:t>
            </a:r>
          </a:p>
          <a:p>
            <a:pPr algn="just">
              <a:spcBef>
                <a:spcPts val="0"/>
              </a:spcBef>
            </a:pPr>
            <a:r>
              <a:rPr lang="en-US" sz="4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or a 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representative 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and appropriately sized </a:t>
            </a:r>
            <a:endParaRPr lang="en-US" sz="4800" dirty="0" smtClean="0"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0"/>
              </a:spcBef>
            </a:pPr>
            <a:r>
              <a:rPr lang="en-US" sz="4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pilot 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study.</a:t>
            </a:r>
          </a:p>
        </p:txBody>
      </p:sp>
      <p:sp>
        <p:nvSpPr>
          <p:cNvPr id="83" name="Text Box 1090"/>
          <p:cNvSpPr txBox="1">
            <a:spLocks noChangeArrowheads="1"/>
          </p:cNvSpPr>
          <p:nvPr/>
        </p:nvSpPr>
        <p:spPr bwMode="auto">
          <a:xfrm rot="10800000" flipV="1">
            <a:off x="1108971" y="8069410"/>
            <a:ext cx="14478265" cy="1465695"/>
          </a:xfrm>
          <a:prstGeom prst="rect">
            <a:avLst/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lIns="360000" tIns="360000" rIns="360000" bIns="360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Background</a:t>
            </a:r>
            <a:r>
              <a:rPr lang="en-US" sz="4800" b="1" dirty="0"/>
              <a:t>:</a:t>
            </a:r>
            <a:r>
              <a:rPr lang="en-US" sz="4800" dirty="0"/>
              <a:t> </a:t>
            </a:r>
            <a:endParaRPr lang="en-US" sz="4800" b="1" dirty="0">
              <a:latin typeface="Arial" charset="0"/>
            </a:endParaRPr>
          </a:p>
        </p:txBody>
      </p:sp>
      <p:sp>
        <p:nvSpPr>
          <p:cNvPr id="84" name="Text Box 1099"/>
          <p:cNvSpPr txBox="1">
            <a:spLocks noChangeArrowheads="1"/>
          </p:cNvSpPr>
          <p:nvPr/>
        </p:nvSpPr>
        <p:spPr bwMode="auto">
          <a:xfrm>
            <a:off x="1108972" y="23707500"/>
            <a:ext cx="14629489" cy="1465695"/>
          </a:xfrm>
          <a:prstGeom prst="rect">
            <a:avLst/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lIns="360000" tIns="360000" rIns="360000" bIns="360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Data Sources</a:t>
            </a:r>
            <a:endParaRPr 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5" name="Text Box 1099"/>
          <p:cNvSpPr txBox="1">
            <a:spLocks noChangeArrowheads="1"/>
          </p:cNvSpPr>
          <p:nvPr/>
        </p:nvSpPr>
        <p:spPr bwMode="auto">
          <a:xfrm>
            <a:off x="1099472" y="27866690"/>
            <a:ext cx="14487766" cy="1465695"/>
          </a:xfrm>
          <a:prstGeom prst="rect">
            <a:avLst/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lIns="360000" tIns="360000" rIns="360000" bIns="360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Key Findings</a:t>
            </a:r>
            <a:endParaRPr 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8" name="Text Box 1099"/>
          <p:cNvSpPr txBox="1">
            <a:spLocks noChangeArrowheads="1"/>
          </p:cNvSpPr>
          <p:nvPr/>
        </p:nvSpPr>
        <p:spPr bwMode="auto">
          <a:xfrm>
            <a:off x="1108972" y="17875052"/>
            <a:ext cx="14478266" cy="1465695"/>
          </a:xfrm>
          <a:prstGeom prst="rect">
            <a:avLst/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lIns="360000" tIns="360000" rIns="360000" bIns="360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4800" b="1" dirty="0" smtClean="0">
                <a:latin typeface="Arial" charset="0"/>
              </a:rPr>
              <a:t>Aims and Objectives</a:t>
            </a:r>
            <a:endParaRPr lang="en-US" sz="4800" b="1" dirty="0"/>
          </a:p>
        </p:txBody>
      </p:sp>
      <p:sp>
        <p:nvSpPr>
          <p:cNvPr id="45" name="Content Placeholder 12"/>
          <p:cNvSpPr txBox="1">
            <a:spLocks/>
          </p:cNvSpPr>
          <p:nvPr/>
        </p:nvSpPr>
        <p:spPr bwMode="auto">
          <a:xfrm>
            <a:off x="15587238" y="8069410"/>
            <a:ext cx="14492236" cy="34637595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425818" tIns="212909" rIns="425818" bIns="212909" numCol="1" anchor="t" anchorCtr="0" compatLnSpc="1">
            <a:prstTxWarp prst="textNoShape">
              <a:avLst/>
            </a:prstTxWarp>
          </a:bodyPr>
          <a:lstStyle>
            <a:lvl1pPr marL="1597025" indent="-1597025" algn="l" defTabSz="42576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59163" indent="-1330325" algn="l" defTabSz="42576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2pPr>
            <a:lvl3pPr marL="5322888" indent="-1065213" algn="l" defTabSz="4257675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1800">
                <a:solidFill>
                  <a:schemeClr val="tx1"/>
                </a:solidFill>
                <a:latin typeface="+mn-lt"/>
              </a:defRPr>
            </a:lvl3pPr>
            <a:lvl4pPr marL="7451725" indent="-1063625" algn="l" defTabSz="4257675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+mn-lt"/>
              </a:defRPr>
            </a:lvl4pPr>
            <a:lvl5pPr marL="9580563" indent="-1063625" algn="l" defTabSz="42576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5pPr>
            <a:lvl6pPr marL="10037763" indent="-1063625" algn="l" defTabSz="42576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6pPr>
            <a:lvl7pPr marL="10494963" indent="-1063625" algn="l" defTabSz="42576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7pPr>
            <a:lvl8pPr marL="10952163" indent="-1063625" algn="l" defTabSz="42576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8pPr>
            <a:lvl9pPr marL="11409363" indent="-1063625" algn="l" defTabSz="4257675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just">
              <a:spcBef>
                <a:spcPct val="50000"/>
              </a:spcBef>
              <a:buNone/>
            </a:pPr>
            <a:r>
              <a:rPr lang="en-US" sz="4800" dirty="0" smtClean="0">
                <a:latin typeface="Arial" pitchFamily="34" charset="0"/>
                <a:cs typeface="Arial" pitchFamily="34" charset="0"/>
              </a:rPr>
              <a:t>The first three parameters are chosen by the researcher. Consequently sample size estimation should be considered to be an estimate only.</a:t>
            </a:r>
          </a:p>
          <a:p>
            <a:pPr marL="0" indent="0" algn="just">
              <a:spcBef>
                <a:spcPct val="50000"/>
              </a:spcBef>
              <a:buNone/>
            </a:pPr>
            <a:r>
              <a:rPr lang="en-US" sz="4800" dirty="0" smtClean="0">
                <a:latin typeface="Arial" pitchFamily="34" charset="0"/>
                <a:cs typeface="Arial" pitchFamily="34" charset="0"/>
              </a:rPr>
              <a:t>Increasing Significance level, </a:t>
            </a:r>
            <a:r>
              <a:rPr lang="en-US" sz="4800" i="1" dirty="0" smtClean="0">
                <a:latin typeface="+mj-lt"/>
                <a:cs typeface="Arial" pitchFamily="34" charset="0"/>
              </a:rPr>
              <a:t>(i.e. 10% to 5%), 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power </a:t>
            </a:r>
            <a:r>
              <a:rPr lang="en-US" sz="4800" i="1" dirty="0" smtClean="0">
                <a:latin typeface="+mj-lt"/>
                <a:cs typeface="Arial" pitchFamily="34" charset="0"/>
              </a:rPr>
              <a:t>(i.e. 80% to 90%) 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and Standard deviation increases sample size. Decreasing Significance level, Power and Standard deviation decreases the estimated sample size.</a:t>
            </a:r>
          </a:p>
          <a:p>
            <a:pPr marL="0" indent="0" algn="just">
              <a:spcBef>
                <a:spcPct val="50000"/>
              </a:spcBef>
              <a:buNone/>
            </a:pPr>
            <a:r>
              <a:rPr lang="en-US" sz="4800" dirty="0" smtClean="0">
                <a:latin typeface="Arial" pitchFamily="34" charset="0"/>
                <a:cs typeface="Arial" pitchFamily="34" charset="0"/>
              </a:rPr>
              <a:t>In contrast, increasing Effect size decreases the estimated sample size and increasing the Effect size decreases the estimated sample size.</a:t>
            </a:r>
          </a:p>
          <a:p>
            <a:pPr marL="0" indent="0" algn="just">
              <a:spcBef>
                <a:spcPct val="50000"/>
              </a:spcBef>
              <a:buNone/>
            </a:pPr>
            <a:r>
              <a:rPr lang="en-US" sz="4800" dirty="0" smtClean="0">
                <a:latin typeface="Arial" pitchFamily="34" charset="0"/>
                <a:cs typeface="Arial" pitchFamily="34" charset="0"/>
              </a:rPr>
              <a:t>A small adjustment of Effect size can result in large changes in estimated sample size.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US" sz="48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4800" dirty="0" smtClean="0">
                <a:latin typeface="Arial" pitchFamily="34" charset="0"/>
                <a:cs typeface="Arial" pitchFamily="34" charset="0"/>
              </a:rPr>
              <a:t>G*Power where appropriate allows for the input of either the standardised or the absolute effect size.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US" sz="48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sz="4800" dirty="0" smtClean="0">
                <a:latin typeface="Arial" pitchFamily="34" charset="0"/>
                <a:cs typeface="Arial" pitchFamily="34" charset="0"/>
              </a:rPr>
              <a:t>Absolute effect size for a mean is │µ1 - µ2│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4800" dirty="0" smtClean="0">
                <a:latin typeface="Arial" pitchFamily="34" charset="0"/>
                <a:cs typeface="Arial" pitchFamily="34" charset="0"/>
              </a:rPr>
              <a:t>Absolute effect size for a proportion is │p1 - p2│</a:t>
            </a:r>
          </a:p>
          <a:p>
            <a:pPr marL="0" indent="0" algn="just">
              <a:spcBef>
                <a:spcPct val="50000"/>
              </a:spcBef>
              <a:buNone/>
            </a:pPr>
            <a:r>
              <a:rPr lang="en-US" sz="4800" dirty="0" smtClean="0">
                <a:latin typeface="Arial" pitchFamily="34" charset="0"/>
                <a:cs typeface="Arial" pitchFamily="34" charset="0"/>
              </a:rPr>
              <a:t>The absolute effect size changes to the standardised effect size when divided by the standard deviation i.e. │µ 1 – µ2 / </a:t>
            </a:r>
            <a:r>
              <a:rPr lang="el-GR" sz="4800" dirty="0" smtClean="0">
                <a:latin typeface="Arial" pitchFamily="34" charset="0"/>
                <a:cs typeface="Arial" pitchFamily="34" charset="0"/>
              </a:rPr>
              <a:t>σ</a:t>
            </a:r>
            <a:r>
              <a:rPr lang="en-IE" sz="4800" dirty="0" smtClean="0">
                <a:latin typeface="Arial" pitchFamily="34" charset="0"/>
                <a:cs typeface="Arial" pitchFamily="34" charset="0"/>
              </a:rPr>
              <a:t>  for means and 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│p1 - p2│/ </a:t>
            </a:r>
            <a:r>
              <a:rPr lang="el-GR" sz="4800" dirty="0">
                <a:latin typeface="Arial" pitchFamily="34" charset="0"/>
                <a:cs typeface="Arial" pitchFamily="34" charset="0"/>
              </a:rPr>
              <a:t>σ</a:t>
            </a:r>
            <a:r>
              <a:rPr lang="en-IE" sz="4800" dirty="0">
                <a:latin typeface="Arial" pitchFamily="34" charset="0"/>
                <a:cs typeface="Arial" pitchFamily="34" charset="0"/>
              </a:rPr>
              <a:t> </a:t>
            </a:r>
            <a:r>
              <a:rPr lang="en-IE" sz="4800" dirty="0" smtClean="0">
                <a:latin typeface="Arial" pitchFamily="34" charset="0"/>
                <a:cs typeface="Arial" pitchFamily="34" charset="0"/>
              </a:rPr>
              <a:t>for proportions.</a:t>
            </a:r>
            <a:endParaRPr lang="en-US" sz="4800" dirty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ct val="50000"/>
              </a:spcBef>
              <a:buNone/>
            </a:pPr>
            <a:endParaRPr lang="en-US" sz="4800" dirty="0">
              <a:latin typeface="Arial" pitchFamily="34" charset="0"/>
              <a:cs typeface="Arial" pitchFamily="34" charset="0"/>
            </a:endParaRPr>
          </a:p>
          <a:p>
            <a:pPr marL="685800" indent="-685800"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en-US" sz="48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ct val="50000"/>
              </a:spcBef>
              <a:buNone/>
            </a:pPr>
            <a:endParaRPr lang="en-US" sz="48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ct val="50000"/>
              </a:spcBef>
              <a:buNone/>
            </a:pPr>
            <a:r>
              <a:rPr lang="en-US" sz="4800" dirty="0" smtClean="0">
                <a:latin typeface="Arial" pitchFamily="34" charset="0"/>
                <a:cs typeface="Arial" pitchFamily="34" charset="0"/>
              </a:rPr>
              <a:t>Carefully 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estimated sample size estimates are important 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because:</a:t>
            </a:r>
            <a:endParaRPr lang="en-US" sz="48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spcBef>
                <a:spcPct val="50000"/>
              </a:spcBef>
              <a:buNone/>
            </a:pPr>
            <a:r>
              <a:rPr lang="en-US" sz="4800" dirty="0" smtClean="0">
                <a:latin typeface="Arial" pitchFamily="34" charset="0"/>
                <a:cs typeface="Arial" pitchFamily="34" charset="0"/>
              </a:rPr>
              <a:t>The research informing Nursing 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and Midwifery practice </a:t>
            </a:r>
            <a:r>
              <a:rPr lang="en-US" sz="4800" dirty="0" smtClean="0">
                <a:latin typeface="Arial" pitchFamily="34" charset="0"/>
                <a:cs typeface="Arial" pitchFamily="34" charset="0"/>
              </a:rPr>
              <a:t>needs to be evidenced-based</a:t>
            </a:r>
            <a:r>
              <a:rPr lang="en-US" sz="48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spcBef>
                <a:spcPct val="50000"/>
              </a:spcBef>
              <a:buNone/>
            </a:pPr>
            <a:r>
              <a:rPr lang="en-US" sz="4800" dirty="0" smtClean="0">
                <a:latin typeface="Arial" pitchFamily="34" charset="0"/>
                <a:cs typeface="Arial" pitchFamily="34" charset="0"/>
              </a:rPr>
              <a:t>Underpinning the concept of evidence-based practice is the application of research findings that are statistically sound.</a:t>
            </a:r>
          </a:p>
          <a:p>
            <a:pPr marL="0" indent="0">
              <a:spcBef>
                <a:spcPct val="50000"/>
              </a:spcBef>
              <a:buNone/>
            </a:pPr>
            <a:endParaRPr lang="en-US" sz="4800" dirty="0">
              <a:latin typeface="Arial" pitchFamily="34" charset="0"/>
              <a:cs typeface="Arial" pitchFamily="34" charset="0"/>
            </a:endParaRPr>
          </a:p>
          <a:p>
            <a:pPr marL="0" indent="0">
              <a:spcBef>
                <a:spcPct val="50000"/>
              </a:spcBef>
              <a:buNone/>
            </a:pPr>
            <a:r>
              <a:rPr lang="en-GB" sz="4800" b="1" dirty="0">
                <a:latin typeface="Arial" charset="0"/>
              </a:rPr>
              <a:t>Further information from: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sz="4800" dirty="0">
                <a:latin typeface="Arial" charset="0"/>
              </a:rPr>
              <a:t>hmalone@tcd.ie  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sz="4800" dirty="0">
                <a:latin typeface="Arial" charset="0"/>
              </a:rPr>
              <a:t>nichollh@tcd.ie </a:t>
            </a:r>
          </a:p>
          <a:p>
            <a:pPr marL="0" indent="0">
              <a:spcBef>
                <a:spcPct val="50000"/>
              </a:spcBef>
              <a:buNone/>
            </a:pPr>
            <a:endParaRPr lang="en-US" sz="4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Text Box 1099"/>
          <p:cNvSpPr txBox="1">
            <a:spLocks noChangeArrowheads="1"/>
          </p:cNvSpPr>
          <p:nvPr/>
        </p:nvSpPr>
        <p:spPr bwMode="auto">
          <a:xfrm>
            <a:off x="15587238" y="27866689"/>
            <a:ext cx="14492238" cy="1465695"/>
          </a:xfrm>
          <a:prstGeom prst="rect">
            <a:avLst/>
          </a:prstGeom>
          <a:solidFill>
            <a:srgbClr val="00B0F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lIns="360000" tIns="360000" rIns="360000" bIns="3600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Conclusions</a:t>
            </a:r>
            <a:endParaRPr 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5584" y="5411984"/>
            <a:ext cx="2413890" cy="2552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5480</TotalTime>
  <Words>518</Words>
  <Application>Microsoft Office PowerPoint</Application>
  <PresentationFormat>Custom</PresentationFormat>
  <Paragraphs>90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Blank Presentation</vt:lpstr>
      <vt:lpstr>How Good is your Estimated Sample Size? Getting the Essential Parameters into Focus</vt:lpstr>
    </vt:vector>
  </TitlesOfParts>
  <Company>UNSW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Medical Illustration Unit</dc:creator>
  <cp:lastModifiedBy>08199-OEM-0040944-33817</cp:lastModifiedBy>
  <cp:revision>439</cp:revision>
  <cp:lastPrinted>2014-12-30T20:51:52Z</cp:lastPrinted>
  <dcterms:created xsi:type="dcterms:W3CDTF">1997-10-24T05:44:18Z</dcterms:created>
  <dcterms:modified xsi:type="dcterms:W3CDTF">2015-01-28T23:04:11Z</dcterms:modified>
</cp:coreProperties>
</file>