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1"/>
  </p:sldMasterIdLst>
  <p:notesMasterIdLst>
    <p:notesMasterId r:id="rId9"/>
  </p:notesMasterIdLst>
  <p:handoutMasterIdLst>
    <p:handoutMasterId r:id="rId10"/>
  </p:handoutMasterIdLst>
  <p:sldIdLst>
    <p:sldId id="263" r:id="rId2"/>
    <p:sldId id="275" r:id="rId3"/>
    <p:sldId id="300" r:id="rId4"/>
    <p:sldId id="301" r:id="rId5"/>
    <p:sldId id="299" r:id="rId6"/>
    <p:sldId id="297" r:id="rId7"/>
    <p:sldId id="298" r:id="rId8"/>
  </p:sldIdLst>
  <p:sldSz cx="12192000" cy="6858000"/>
  <p:notesSz cx="6858000" cy="9144000"/>
  <p:defaultTextStyle>
    <a:defPPr>
      <a:defRPr lang="en-US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6F0F8"/>
    <a:srgbClr val="50555A"/>
    <a:srgbClr val="0569B9"/>
    <a:srgbClr val="001E69"/>
    <a:srgbClr val="823278"/>
    <a:srgbClr val="DC281E"/>
    <a:srgbClr val="FF641E"/>
    <a:srgbClr val="C8AA78"/>
    <a:srgbClr val="F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932EA8-A2A6-4EB8-B4F8-25BD7DDDB94F}" v="4" dt="2025-06-11T09:14:04.9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91" autoAdjust="0"/>
    <p:restoredTop sz="91404" autoAdjust="0"/>
  </p:normalViewPr>
  <p:slideViewPr>
    <p:cSldViewPr snapToGrid="0" showGuides="1">
      <p:cViewPr varScale="1">
        <p:scale>
          <a:sx n="101" d="100"/>
          <a:sy n="101" d="100"/>
        </p:scale>
        <p:origin x="1452" y="108"/>
      </p:cViewPr>
      <p:guideLst/>
    </p:cSldViewPr>
  </p:slideViewPr>
  <p:outlineViewPr>
    <p:cViewPr>
      <p:scale>
        <a:sx n="33" d="100"/>
        <a:sy n="33" d="100"/>
      </p:scale>
      <p:origin x="0" y="-59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50" d="100"/>
          <a:sy n="150" d="100"/>
        </p:scale>
        <p:origin x="4760" y="1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08189F5-109F-D6EC-83A3-8AB8718F0F3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32C3B1-F382-8835-C089-029CC9FE39E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92133-D4D6-F841-9F51-0B11E0F82EC0}" type="datetimeFigureOut">
              <a:rPr lang="en-US" smtClean="0"/>
              <a:t>7/15/2025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DC6375-A0E6-0EF4-64EF-CF5E3EF2A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44C66A-7AD1-F603-D53A-C0FA3858141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145CF-6E28-C540-8F2B-2BCC455E9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404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49DD4D23-C98A-435E-AE88-9061F8349B0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0033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289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249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D44582-2BFB-F57E-B0E5-D36AF3CA9A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62FC73-BA39-721A-B4ED-316D624E66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91CFDC-E1AE-1047-773A-E762F46D20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00" dirty="0">
              <a:effectLst/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ADECD7-B5BA-114F-95EA-2B12BAAC64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49986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7FC4FC-D5E8-3918-E9BA-2BE7ED13A4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E4144B-2B8C-8202-FBD7-38F7E6B374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5A92B4-C318-5707-134C-D96897F911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D3782A-87E3-0BD3-42C1-623CADE5AC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43966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290238-4149-79FE-A22D-1A9C3C6D1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9FF2F6-72FB-0E90-5FDC-73A54D7858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67FACC-2273-5493-13E6-5E11384E61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IE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DE5F09-2E29-656F-3D55-6EEA18EEBE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3179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5A22A6-F0D4-7F38-802F-7A23BCAB8B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37FBDE-8B83-8878-B6D4-CEC3325698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1C4BEF-D9BC-A0BB-0372-9921CE076C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E726C5-BEB3-C0DF-7215-89CDA6C0A3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389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FB4AE7-BF76-CD3A-5BE8-31696E3E96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D74B1C-CE2F-C6EE-D0C1-106F6F07FB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E58A302-A264-7D95-BCF4-D7C592444E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DF2977-6A29-3669-73C3-F47E1B25D7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4804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FB24A36-FE4F-46DC-9398-209C4109B2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99000">
                <a:srgbClr val="001E69">
                  <a:alpha val="95000"/>
                </a:srgbClr>
              </a:gs>
              <a:gs pos="60000">
                <a:srgbClr val="0569B9">
                  <a:alpha val="9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Trinity College Dublin Logo">
            <a:extLst>
              <a:ext uri="{FF2B5EF4-FFF2-40B4-BE49-F238E27FC236}">
                <a16:creationId xmlns:a16="http://schemas.microsoft.com/office/drawing/2014/main" id="{B38E7908-5FE9-4B2C-AE7A-9702E8173F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085" y="458214"/>
            <a:ext cx="2612141" cy="7010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425" y="2759301"/>
            <a:ext cx="10363200" cy="1470025"/>
          </a:xfrm>
        </p:spPr>
        <p:txBody>
          <a:bodyPr/>
          <a:lstStyle>
            <a:lvl1pPr algn="l">
              <a:lnSpc>
                <a:spcPts val="57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IE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9425" y="5747131"/>
            <a:ext cx="5616575" cy="766354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="1">
                <a:solidFill>
                  <a:schemeClr val="bg1"/>
                </a:solidFill>
              </a:defRPr>
            </a:lvl1pPr>
            <a:lvl2pPr marL="0" indent="0" algn="l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IE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77021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p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A7B2A62-B196-4B85-A992-548362744C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62250" y="2809876"/>
            <a:ext cx="7096125" cy="2114550"/>
          </a:xfrm>
        </p:spPr>
        <p:txBody>
          <a:bodyPr/>
          <a:lstStyle>
            <a:lvl1pPr>
              <a:lnSpc>
                <a:spcPts val="3400"/>
              </a:lnSpc>
              <a:spcBef>
                <a:spcPts val="0"/>
              </a:spcBef>
              <a:defRPr sz="3000">
                <a:solidFill>
                  <a:srgbClr val="0569B9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sp>
        <p:nvSpPr>
          <p:cNvPr id="4" name="Slide Number Placeholde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</p:spTree>
    <p:extLst>
      <p:ext uri="{BB962C8B-B14F-4D97-AF65-F5344CB8AC3E}">
        <p14:creationId xmlns:p14="http://schemas.microsoft.com/office/powerpoint/2010/main" val="2488982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C19C31A9-08D4-4D77-B37E-A5087A19A1B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9424" y="457200"/>
            <a:ext cx="5367600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188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1819443-3862-421E-9D1F-C1C1E1F9AE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4038600"/>
            <a:ext cx="5376863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1523B7-0D31-4926-B6EA-01E28AD2E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6073698" y="457200"/>
            <a:ext cx="0" cy="4392000"/>
          </a:xfrm>
          <a:prstGeom prst="line">
            <a:avLst/>
          </a:prstGeom>
          <a:ln w="6350">
            <a:solidFill>
              <a:srgbClr val="5055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1F507730-4B43-4F69-8959-C8C3C6C5B2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24614" y="457200"/>
            <a:ext cx="5367321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188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9FF6C9C2-5549-4C12-A21F-41CD1B63506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35712" y="4038600"/>
            <a:ext cx="5303838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sp>
        <p:nvSpPr>
          <p:cNvPr id="4" name="Slide Number Placeholde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E8A38C-6CF3-2E2B-18C5-3753AC912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045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C19C31A9-08D4-4D77-B37E-A5087A19A1B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9425" y="457200"/>
            <a:ext cx="3425825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188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1819443-3862-421E-9D1F-C1C1E1F9AE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5" y="4038600"/>
            <a:ext cx="3397250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1523B7-0D31-4926-B6EA-01E28AD2E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143375" y="457200"/>
            <a:ext cx="0" cy="4320000"/>
          </a:xfrm>
          <a:prstGeom prst="line">
            <a:avLst/>
          </a:prstGeom>
          <a:ln w="6350">
            <a:solidFill>
              <a:srgbClr val="5055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1F507730-4B43-4F69-8959-C8C3C6C5B2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75149" y="457200"/>
            <a:ext cx="3425825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188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9FF6C9C2-5549-4C12-A21F-41CD1B63506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75150" y="4038600"/>
            <a:ext cx="3397250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9492E3B-9BE5-4B61-83C0-A34107DE19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8039099" y="457200"/>
            <a:ext cx="0" cy="4320000"/>
          </a:xfrm>
          <a:prstGeom prst="line">
            <a:avLst/>
          </a:prstGeom>
          <a:ln w="6350">
            <a:solidFill>
              <a:srgbClr val="5055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1B7102AC-FA28-4F5A-9E72-AA9A2735594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0874" y="457200"/>
            <a:ext cx="3425825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188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BC2453ED-5664-44F6-917B-4CFD0EA3784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70874" y="4038600"/>
            <a:ext cx="3397250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sp>
        <p:nvSpPr>
          <p:cNvPr id="4" name="Slide Number Placeholde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53E6F0-3BD6-70C5-28A5-E37F935E9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61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C19C31A9-08D4-4D77-B37E-A5087A19A1B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9426" y="457200"/>
            <a:ext cx="2435224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296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1819443-3862-421E-9D1F-C1C1E1F9AE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6" y="4038600"/>
            <a:ext cx="2449514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1523B7-0D31-4926-B6EA-01E28AD2E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171825" y="457200"/>
            <a:ext cx="0" cy="4320000"/>
          </a:xfrm>
          <a:prstGeom prst="line">
            <a:avLst/>
          </a:prstGeom>
          <a:ln w="6350">
            <a:solidFill>
              <a:srgbClr val="5055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C1641D7B-0A2D-4BB1-A366-38E53A50EE7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405188" y="457200"/>
            <a:ext cx="2435224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296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590AA397-2101-4A70-B8D3-8541F8BA33A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394076" y="4038600"/>
            <a:ext cx="2449514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9E1275-FCF1-459F-991C-BA329E568E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6086475" y="457200"/>
            <a:ext cx="0" cy="4320000"/>
          </a:xfrm>
          <a:prstGeom prst="line">
            <a:avLst/>
          </a:prstGeom>
          <a:ln w="6350">
            <a:solidFill>
              <a:srgbClr val="5055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7">
            <a:extLst>
              <a:ext uri="{FF2B5EF4-FFF2-40B4-BE49-F238E27FC236}">
                <a16:creationId xmlns:a16="http://schemas.microsoft.com/office/drawing/2014/main" id="{BC4A69A1-FCE3-4A09-B2F6-3F05EFC8A1F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330950" y="457200"/>
            <a:ext cx="2435224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296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87DCFF6F-5624-43CB-992D-A9A15C278D7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21426" y="4038600"/>
            <a:ext cx="2449514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46E0189-91FD-4811-BEE9-78B3C93512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9013825" y="457200"/>
            <a:ext cx="0" cy="4320000"/>
          </a:xfrm>
          <a:prstGeom prst="line">
            <a:avLst/>
          </a:prstGeom>
          <a:ln w="6350">
            <a:solidFill>
              <a:srgbClr val="5055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icture Placeholder 7">
            <a:extLst>
              <a:ext uri="{FF2B5EF4-FFF2-40B4-BE49-F238E27FC236}">
                <a16:creationId xmlns:a16="http://schemas.microsoft.com/office/drawing/2014/main" id="{5E17F586-7CF3-4F8D-B0B1-2463938F4C0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256712" y="457200"/>
            <a:ext cx="2435224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296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A7D14AF8-1472-498A-A689-1E2F6799CD3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256712" y="4038600"/>
            <a:ext cx="2419350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sp>
        <p:nvSpPr>
          <p:cNvPr id="4" name="Slide Number Placeholde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56DBAA-AAD8-4701-4979-E9500C789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4604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411896"/>
            <a:ext cx="6711950" cy="483454"/>
          </a:xfrm>
        </p:spPr>
        <p:txBody>
          <a:bodyPr/>
          <a:lstStyle>
            <a:lvl1pPr>
              <a:lnSpc>
                <a:spcPts val="3400"/>
              </a:lnSpc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IE" noProof="0"/>
              <a:t>Click to edit Master title style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1FA51FB-DB38-4837-90B7-21CD244F8C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79425" y="1104900"/>
            <a:ext cx="11196638" cy="0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2CD56DE-DD12-4042-A24B-689D9F60D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79425" y="2914650"/>
            <a:ext cx="11196638" cy="0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794B333-D9D2-41AF-B703-13749ED01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79425" y="4705350"/>
            <a:ext cx="11196638" cy="0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DBE135E-2566-4748-853C-8A3B78F0FB00}" type="slidenum">
              <a:rPr lang="en-IE" noProof="0" smtClean="0"/>
              <a:pPr/>
              <a:t>‹#›</a:t>
            </a:fld>
            <a:endParaRPr lang="en-IE" noProof="0" dirty="0"/>
          </a:p>
        </p:txBody>
      </p:sp>
    </p:spTree>
    <p:extLst>
      <p:ext uri="{BB962C8B-B14F-4D97-AF65-F5344CB8AC3E}">
        <p14:creationId xmlns:p14="http://schemas.microsoft.com/office/powerpoint/2010/main" val="478535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Icons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411896"/>
            <a:ext cx="6711950" cy="483454"/>
          </a:xfrm>
        </p:spPr>
        <p:txBody>
          <a:bodyPr/>
          <a:lstStyle>
            <a:lvl1pPr>
              <a:lnSpc>
                <a:spcPts val="34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IE" noProof="0"/>
              <a:t>Click to edit Master title style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1FA51FB-DB38-4837-90B7-21CD244F8C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79425" y="1104900"/>
            <a:ext cx="11196638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2CD56DE-DD12-4042-A24B-689D9F60D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79425" y="2914650"/>
            <a:ext cx="11196638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794B333-D9D2-41AF-B703-13749ED01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79425" y="4705350"/>
            <a:ext cx="11196638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</p:spTree>
    <p:extLst>
      <p:ext uri="{BB962C8B-B14F-4D97-AF65-F5344CB8AC3E}">
        <p14:creationId xmlns:p14="http://schemas.microsoft.com/office/powerpoint/2010/main" val="5283904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/Graph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257DB79-C6EC-4871-8A1E-F2CD07968B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75413" y="411163"/>
            <a:ext cx="5200650" cy="454025"/>
          </a:xfrm>
        </p:spPr>
        <p:txBody>
          <a:bodyPr/>
          <a:lstStyle>
            <a:lvl1pPr>
              <a:lnSpc>
                <a:spcPts val="3400"/>
              </a:lnSpc>
              <a:defRPr sz="3000">
                <a:solidFill>
                  <a:schemeClr val="tx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sp>
        <p:nvSpPr>
          <p:cNvPr id="5" name="Slide Numb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318D1CB4-3745-C1B6-D9F6-9D5E0C188B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0130" y="411163"/>
            <a:ext cx="5200650" cy="454025"/>
          </a:xfrm>
        </p:spPr>
        <p:txBody>
          <a:bodyPr/>
          <a:lstStyle>
            <a:lvl1pPr>
              <a:lnSpc>
                <a:spcPts val="3400"/>
              </a:lnSpc>
              <a:defRPr sz="3000">
                <a:solidFill>
                  <a:schemeClr val="tx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E44077D-1DFF-E2D9-229D-4D770F712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15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C2A18C-8650-2F60-CE29-2C347EE30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9736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BE1E26-CBB8-42AD-D2F2-CFD1AA3DB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43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Opt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6CEE806A-CF7C-470D-97D3-25538F3A701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7999"/>
          </a:xfrm>
          <a:solidFill>
            <a:schemeClr val="tx2">
              <a:lumMod val="20000"/>
              <a:lumOff val="80000"/>
            </a:schemeClr>
          </a:solidFill>
        </p:spPr>
        <p:txBody>
          <a:bodyPr tIns="2844000"/>
          <a:lstStyle>
            <a:lvl1pPr algn="ctr">
              <a:defRPr sz="1600"/>
            </a:lvl1pPr>
          </a:lstStyle>
          <a:p>
            <a:r>
              <a:rPr lang="en-GB" dirty="0"/>
              <a:t>INSERT IMAGE HERE</a:t>
            </a:r>
          </a:p>
        </p:txBody>
      </p:sp>
      <p:pic>
        <p:nvPicPr>
          <p:cNvPr id="10" name="Picture 9" descr="Trinity College Dublin Logo">
            <a:extLst>
              <a:ext uri="{FF2B5EF4-FFF2-40B4-BE49-F238E27FC236}">
                <a16:creationId xmlns:a16="http://schemas.microsoft.com/office/drawing/2014/main" id="{B38E7908-5FE9-4B2C-AE7A-9702E8173F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085" y="458214"/>
            <a:ext cx="2612141" cy="7010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425" y="2759301"/>
            <a:ext cx="10363200" cy="1470025"/>
          </a:xfrm>
        </p:spPr>
        <p:txBody>
          <a:bodyPr/>
          <a:lstStyle>
            <a:lvl1pPr algn="l">
              <a:lnSpc>
                <a:spcPts val="57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IE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9425" y="5747131"/>
            <a:ext cx="5616575" cy="766354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="1">
                <a:solidFill>
                  <a:schemeClr val="bg1"/>
                </a:solidFill>
              </a:defRPr>
            </a:lvl1pPr>
            <a:lvl2pPr marL="0" indent="0" algn="l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IE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06138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 with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47BD0104-81A8-4F57-AD36-A9408B95865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0"/>
            <a:ext cx="12193200" cy="6857999"/>
          </a:xfrm>
          <a:solidFill>
            <a:schemeClr val="tx2">
              <a:lumMod val="20000"/>
              <a:lumOff val="80000"/>
            </a:schemeClr>
          </a:solidFill>
        </p:spPr>
        <p:txBody>
          <a:bodyPr tIns="2844000"/>
          <a:lstStyle>
            <a:lvl1pPr algn="ctr">
              <a:defRPr sz="16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5E2484-07A6-8EAD-8DDF-44B280B5C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464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Conten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25" y="2977376"/>
            <a:ext cx="5148378" cy="3136153"/>
          </a:xfrm>
        </p:spPr>
        <p:txBody>
          <a:bodyPr anchor="b" anchorCtr="0"/>
          <a:lstStyle>
            <a:lvl1pPr>
              <a:lnSpc>
                <a:spcPts val="2700"/>
              </a:lnSpc>
              <a:spcBef>
                <a:spcPts val="0"/>
              </a:spcBef>
              <a:defRPr/>
            </a:lvl1pPr>
            <a:lvl2pPr>
              <a:lnSpc>
                <a:spcPts val="27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en-IE" noProof="0"/>
              <a:t>Click to edit Master text styles</a:t>
            </a:r>
          </a:p>
          <a:p>
            <a:pPr lvl="1"/>
            <a:r>
              <a:rPr lang="en-IE" noProof="0" dirty="0"/>
              <a:t>Second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18A99E4-B315-4225-95D6-345E5C76234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397867"/>
          </a:xfrm>
          <a:solidFill>
            <a:schemeClr val="tx2">
              <a:lumMod val="20000"/>
              <a:lumOff val="80000"/>
            </a:schemeClr>
          </a:solidFill>
        </p:spPr>
        <p:txBody>
          <a:bodyPr tIns="2844000"/>
          <a:lstStyle>
            <a:lvl1pPr algn="ctr">
              <a:defRPr sz="16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4B4D2C3-3FA2-DC94-A356-88D1E57B21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97867"/>
            <a:ext cx="12192000" cy="462583"/>
          </a:xfrm>
          <a:prstGeom prst="rect">
            <a:avLst/>
          </a:prstGeom>
          <a:solidFill>
            <a:srgbClr val="001E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021E2C-B519-486B-BFF5-9AA5B4300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E" sz="900" spc="-10" baseline="0" noProof="0" dirty="0">
                <a:solidFill>
                  <a:schemeClr val="bg1"/>
                </a:solidFill>
              </a:rPr>
              <a:t>Trinity College Dublin, The University of Dublin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11E7EE-D8F6-49B2-8752-A4F75F969E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DDBE135E-2566-4748-853C-8A3B78F0FB00}" type="slidenum">
              <a:rPr lang="en-IE" noProof="0" smtClean="0"/>
              <a:pPr/>
              <a:t>‹#›</a:t>
            </a:fld>
            <a:endParaRPr lang="en-IE" noProof="0" dirty="0"/>
          </a:p>
        </p:txBody>
      </p:sp>
    </p:spTree>
    <p:extLst>
      <p:ext uri="{BB962C8B-B14F-4D97-AF65-F5344CB8AC3E}">
        <p14:creationId xmlns:p14="http://schemas.microsoft.com/office/powerpoint/2010/main" val="436739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25" y="1570291"/>
            <a:ext cx="5148378" cy="3136153"/>
          </a:xfrm>
        </p:spPr>
        <p:txBody>
          <a:bodyPr anchor="t" anchorCtr="0"/>
          <a:lstStyle>
            <a:lvl1pPr>
              <a:lnSpc>
                <a:spcPts val="2700"/>
              </a:lnSpc>
              <a:spcBef>
                <a:spcPts val="0"/>
              </a:spcBef>
              <a:defRPr/>
            </a:lvl1pPr>
            <a:lvl2pPr>
              <a:lnSpc>
                <a:spcPts val="27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en-IE" noProof="0" dirty="0"/>
              <a:t>Click to edit Master text styles</a:t>
            </a:r>
          </a:p>
          <a:p>
            <a:pPr lvl="1"/>
            <a:r>
              <a:rPr lang="en-IE" noProof="0" dirty="0"/>
              <a:t>Second level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B58BC56-E630-A3A3-FD16-AAC67F62CD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97867"/>
            <a:ext cx="12192000" cy="462583"/>
          </a:xfrm>
          <a:prstGeom prst="rect">
            <a:avLst/>
          </a:prstGeom>
          <a:solidFill>
            <a:srgbClr val="001E69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021E2C-B519-486B-BFF5-9AA5B4300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E" sz="900" spc="-10" baseline="0" noProof="0" dirty="0">
                <a:solidFill>
                  <a:schemeClr val="bg1"/>
                </a:solidFill>
              </a:rPr>
              <a:t>Trinity College Dublin, The University of Dublin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11E7EE-D8F6-49B2-8752-A4F75F969E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DDBE135E-2566-4748-853C-8A3B78F0FB00}" type="slidenum">
              <a:rPr lang="en-IE" noProof="0" smtClean="0"/>
              <a:pPr/>
              <a:t>‹#›</a:t>
            </a:fld>
            <a:endParaRPr lang="en-IE" noProof="0" dirty="0"/>
          </a:p>
        </p:txBody>
      </p:sp>
    </p:spTree>
    <p:extLst>
      <p:ext uri="{BB962C8B-B14F-4D97-AF65-F5344CB8AC3E}">
        <p14:creationId xmlns:p14="http://schemas.microsoft.com/office/powerpoint/2010/main" val="1048511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mall Title, Conten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6" y="416911"/>
            <a:ext cx="5148378" cy="1716689"/>
          </a:xfrm>
        </p:spPr>
        <p:txBody>
          <a:bodyPr/>
          <a:lstStyle>
            <a:lvl1pPr>
              <a:lnSpc>
                <a:spcPts val="2700"/>
              </a:lnSpc>
              <a:defRPr sz="2400"/>
            </a:lvl1pPr>
          </a:lstStyle>
          <a:p>
            <a:r>
              <a:rPr lang="en-IE" noProof="0" dirty="0"/>
              <a:t>Click to edit Master title style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18A99E4-B315-4225-95D6-345E5C76234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400800"/>
          </a:xfrm>
          <a:solidFill>
            <a:schemeClr val="tx2">
              <a:lumMod val="20000"/>
              <a:lumOff val="80000"/>
            </a:schemeClr>
          </a:solidFill>
        </p:spPr>
        <p:txBody>
          <a:bodyPr tIns="2844000"/>
          <a:lstStyle>
            <a:lvl1pPr algn="ctr">
              <a:defRPr sz="16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80613A-A989-9688-3CCA-23AA835F4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97867"/>
            <a:ext cx="12192000" cy="462583"/>
          </a:xfrm>
          <a:prstGeom prst="rect">
            <a:avLst/>
          </a:prstGeom>
          <a:solidFill>
            <a:srgbClr val="001E69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021E2C-B519-486B-BFF5-9AA5B4300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E" sz="900" spc="-10" baseline="0" noProof="0" dirty="0">
                <a:solidFill>
                  <a:schemeClr val="bg1"/>
                </a:solidFill>
              </a:rPr>
              <a:t>Trinity College Dublin, The University of Dublin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1EA15B7-E4F9-4825-A99A-F4CF9F1ADA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DDBE135E-2566-4748-853C-8A3B78F0FB00}" type="slidenum">
              <a:rPr lang="en-IE" noProof="0" smtClean="0"/>
              <a:pPr/>
              <a:t>‹#›</a:t>
            </a:fld>
            <a:endParaRPr lang="en-IE" noProof="0" dirty="0"/>
          </a:p>
        </p:txBody>
      </p:sp>
    </p:spTree>
    <p:extLst>
      <p:ext uri="{BB962C8B-B14F-4D97-AF65-F5344CB8AC3E}">
        <p14:creationId xmlns:p14="http://schemas.microsoft.com/office/powerpoint/2010/main" val="1753553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 Op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6632D8C1-744B-46CE-83F2-FC8210F63AB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400799"/>
          </a:xfrm>
          <a:solidFill>
            <a:schemeClr val="tx2">
              <a:lumMod val="20000"/>
              <a:lumOff val="80000"/>
            </a:schemeClr>
          </a:solidFill>
        </p:spPr>
        <p:txBody>
          <a:bodyPr tIns="2844000"/>
          <a:lstStyle>
            <a:lvl1pPr algn="ctr">
              <a:defRPr sz="16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379830-E653-4586-AC6F-20840A55BE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E" sz="900" spc="-10" baseline="0" noProof="0" dirty="0">
                <a:solidFill>
                  <a:schemeClr val="bg1"/>
                </a:solidFill>
              </a:rPr>
              <a:t>Trinity College Dublin, The University of Dublin</a:t>
            </a:r>
          </a:p>
        </p:txBody>
      </p:sp>
      <p:sp>
        <p:nvSpPr>
          <p:cNvPr id="5" name="Slide Numb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1A6F78-857F-0BEC-5C3A-A3881419C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343" y="-1012975"/>
            <a:ext cx="5148378" cy="1012975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478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mall Title Op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6632D8C1-744B-46CE-83F2-FC8210F63AB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0"/>
            <a:ext cx="12193200" cy="6857999"/>
          </a:xfrm>
          <a:solidFill>
            <a:schemeClr val="tx2">
              <a:lumMod val="20000"/>
              <a:lumOff val="80000"/>
            </a:schemeClr>
          </a:solidFill>
        </p:spPr>
        <p:txBody>
          <a:bodyPr tIns="2844000"/>
          <a:lstStyle>
            <a:lvl1pPr algn="ctr">
              <a:defRPr sz="16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411896"/>
            <a:ext cx="6711950" cy="1553392"/>
          </a:xfrm>
        </p:spPr>
        <p:txBody>
          <a:bodyPr/>
          <a:lstStyle>
            <a:lvl1pPr>
              <a:lnSpc>
                <a:spcPts val="34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IE" noProof="0" dirty="0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379830-E653-4586-AC6F-20840A55BE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E" sz="900" spc="-10" baseline="0" noProof="0" dirty="0">
                <a:solidFill>
                  <a:schemeClr val="bg1"/>
                </a:solidFill>
              </a:rPr>
              <a:t>Trinity College Dublin, The University of Dublin</a:t>
            </a:r>
          </a:p>
        </p:txBody>
      </p:sp>
      <p:sp>
        <p:nvSpPr>
          <p:cNvPr id="5" name="Slide Numb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</p:spTree>
    <p:extLst>
      <p:ext uri="{BB962C8B-B14F-4D97-AF65-F5344CB8AC3E}">
        <p14:creationId xmlns:p14="http://schemas.microsoft.com/office/powerpoint/2010/main" val="204748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Op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B1E9B81-C4D9-4F57-B976-664E04E563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001E69">
                  <a:alpha val="95000"/>
                </a:srgbClr>
              </a:gs>
              <a:gs pos="60000">
                <a:srgbClr val="0569B9">
                  <a:alpha val="9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A7B2A62-B196-4B85-A992-548362744C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62250" y="2809876"/>
            <a:ext cx="7096125" cy="2114550"/>
          </a:xfrm>
        </p:spPr>
        <p:txBody>
          <a:bodyPr/>
          <a:lstStyle>
            <a:lvl1pPr>
              <a:lnSpc>
                <a:spcPts val="34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39862F-224F-4A76-9B4E-727E9147E8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E" sz="900" spc="-10" baseline="0" noProof="0" dirty="0">
                <a:solidFill>
                  <a:schemeClr val="bg1"/>
                </a:solidFill>
              </a:rPr>
              <a:t>Trinity College Dublin, The University of Dublin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01A688F5-35A9-294F-B0FE-08BEE1A17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6740" y="6511066"/>
            <a:ext cx="290100" cy="191861"/>
          </a:xfrm>
        </p:spPr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C03DF8-A43D-18DA-9026-036A0E815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36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79CB29-C9EF-B396-C2DB-22C42657C1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97867"/>
            <a:ext cx="12192000" cy="462583"/>
          </a:xfrm>
          <a:prstGeom prst="rect">
            <a:avLst/>
          </a:prstGeom>
          <a:solidFill>
            <a:srgbClr val="001E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IE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9425" y="4340612"/>
            <a:ext cx="5148378" cy="17729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IE" noProof="0" dirty="0"/>
              <a:t>Click to edit Master text styles</a:t>
            </a:r>
          </a:p>
          <a:p>
            <a:pPr lvl="1"/>
            <a:r>
              <a:rPr lang="en-IE" noProof="0" dirty="0"/>
              <a:t>Second level</a:t>
            </a:r>
          </a:p>
        </p:txBody>
      </p:sp>
      <p:sp>
        <p:nvSpPr>
          <p:cNvPr id="6" name="Slide Number Placeholder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DDBE135E-2566-4748-853C-8A3B78F0FB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C4CF6A-0E47-4A92-9705-AAB0CAB4E0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900" spc="-10" baseline="0" dirty="0">
                <a:solidFill>
                  <a:schemeClr val="bg1"/>
                </a:solidFill>
              </a:rPr>
              <a:t>Trinity College Dublin, The University of Dublin</a:t>
            </a:r>
            <a:endParaRPr lang="en-GB" sz="900" spc="-1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75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1" r:id="rId2"/>
    <p:sldLayoutId id="2147483662" r:id="rId3"/>
    <p:sldLayoutId id="2147483667" r:id="rId4"/>
    <p:sldLayoutId id="2147483680" r:id="rId5"/>
    <p:sldLayoutId id="2147483668" r:id="rId6"/>
    <p:sldLayoutId id="2147483664" r:id="rId7"/>
    <p:sldLayoutId id="2147483678" r:id="rId8"/>
    <p:sldLayoutId id="2147483674" r:id="rId9"/>
    <p:sldLayoutId id="2147483666" r:id="rId10"/>
    <p:sldLayoutId id="2147483670" r:id="rId11"/>
    <p:sldLayoutId id="2147483669" r:id="rId12"/>
    <p:sldLayoutId id="2147483671" r:id="rId13"/>
    <p:sldLayoutId id="2147483672" r:id="rId14"/>
    <p:sldLayoutId id="2147483675" r:id="rId15"/>
    <p:sldLayoutId id="2147483673" r:id="rId16"/>
    <p:sldLayoutId id="2147483679" r:id="rId17"/>
    <p:sldLayoutId id="2147483660" r:id="rId18"/>
  </p:sldLayoutIdLst>
  <p:hf hdr="0" ftr="0" dt="0"/>
  <p:txStyles>
    <p:titleStyle>
      <a:lvl1pPr algn="l" defTabSz="914377" rtl="0" eaLnBrk="1" latinLnBrk="0" hangingPunct="1">
        <a:lnSpc>
          <a:spcPts val="37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spcBef>
          <a:spcPts val="0"/>
        </a:spcBef>
        <a:buFont typeface="Arial" pitchFamily="34" charset="0"/>
        <a:buNone/>
        <a:defRPr sz="2400" kern="1200">
          <a:solidFill>
            <a:srgbClr val="50555A"/>
          </a:solidFill>
          <a:latin typeface="+mn-lt"/>
          <a:ea typeface="+mn-ea"/>
          <a:cs typeface="+mn-cs"/>
        </a:defRPr>
      </a:lvl1pPr>
      <a:lvl2pPr marL="342900" indent="-342900" algn="l" defTabSz="914377" rtl="0" eaLnBrk="1" latinLnBrk="0" hangingPunct="1">
        <a:spcBef>
          <a:spcPct val="20000"/>
        </a:spcBef>
        <a:buClr>
          <a:schemeClr val="tx2"/>
        </a:buClr>
        <a:buFont typeface="Source Sans Pro" panose="020B0503030403020204" pitchFamily="34" charset="0"/>
        <a:buChar char="—"/>
        <a:defRPr sz="2400" kern="1200">
          <a:solidFill>
            <a:srgbClr val="50555A"/>
          </a:solidFill>
          <a:latin typeface="+mn-lt"/>
          <a:ea typeface="+mn-ea"/>
          <a:cs typeface="+mn-cs"/>
        </a:defRPr>
      </a:lvl2pPr>
      <a:lvl3pPr marL="914377" indent="0" algn="l" defTabSz="914377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rgbClr val="50555A"/>
          </a:solidFill>
          <a:latin typeface="+mn-lt"/>
          <a:ea typeface="+mn-ea"/>
          <a:cs typeface="+mn-cs"/>
        </a:defRPr>
      </a:lvl3pPr>
      <a:lvl4pPr marL="1371566" indent="0" algn="l" defTabSz="914377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rgbClr val="50555A"/>
          </a:solidFill>
          <a:latin typeface="+mn-lt"/>
          <a:ea typeface="+mn-ea"/>
          <a:cs typeface="+mn-cs"/>
        </a:defRPr>
      </a:lvl4pPr>
      <a:lvl5pPr marL="1828755" indent="0" algn="l" defTabSz="914377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rgbClr val="50555A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02" userDrawn="1">
          <p15:clr>
            <a:srgbClr val="F26B43"/>
          </p15:clr>
        </p15:guide>
        <p15:guide id="3" orient="horz" userDrawn="1">
          <p15:clr>
            <a:srgbClr val="F26B43"/>
          </p15:clr>
        </p15:guide>
        <p15:guide id="5" pos="7355" userDrawn="1">
          <p15:clr>
            <a:srgbClr val="F26B43"/>
          </p15:clr>
        </p15:guide>
        <p15:guide id="6" orient="horz" pos="40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3.png"/><Relationship Id="rId5" Type="http://schemas.openxmlformats.org/officeDocument/2006/relationships/image" Target="../media/image7.jp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3.png"/><Relationship Id="rId5" Type="http://schemas.openxmlformats.org/officeDocument/2006/relationships/image" Target="../media/image8.jp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E5AE641-E182-4D24-A995-46CBAA9712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425" y="5203371"/>
            <a:ext cx="10950575" cy="1310114"/>
          </a:xfrm>
        </p:spPr>
        <p:txBody>
          <a:bodyPr/>
          <a:lstStyle/>
          <a:p>
            <a:pPr algn="ctr"/>
            <a:endParaRPr lang="en-IE" sz="1800" kern="0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E" sz="2000" kern="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Prison Oversight: Improving Rights in Europe (POIRE) Project, Trinity College Dublin, Ireland</a:t>
            </a:r>
            <a:br>
              <a:rPr lang="en-IE" sz="1800" kern="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IE" sz="1800" kern="0" dirty="0"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E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POIRE project has received funding from the European Research Council (ERC) under the European Union's Horizon 2020 research and innovation programme under grant agreement No. 101069413.</a:t>
            </a:r>
            <a:endParaRPr lang="en-IE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en-IE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FF404E-C276-4E8F-9803-B716506A5A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9425" y="2548327"/>
            <a:ext cx="11106976" cy="2350243"/>
          </a:xfrm>
        </p:spPr>
        <p:txBody>
          <a:bodyPr/>
          <a:lstStyle/>
          <a:p>
            <a:pPr algn="ctr"/>
            <a:r>
              <a:rPr lang="en-US" sz="7200" noProof="0" dirty="0">
                <a:latin typeface="Aptos" panose="020B0004020202020204" pitchFamily="34" charset="0"/>
              </a:rPr>
              <a:t>Who are the CPT and what do they do?</a:t>
            </a:r>
            <a:br>
              <a:rPr lang="en-US" sz="7200" noProof="0" dirty="0">
                <a:latin typeface="Aptos" panose="020B0004020202020204" pitchFamily="34" charset="0"/>
              </a:rPr>
            </a:br>
            <a:endParaRPr lang="en-IE" sz="7200" noProof="0" dirty="0">
              <a:latin typeface="Aptos" panose="020B00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96847D-135B-F416-F1F8-3ED1C5C7E5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98848" y="309584"/>
            <a:ext cx="1487553" cy="1005927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F4F4CFD0-707A-22DA-36EB-2D0FDFF7AB2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134475" y="70591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926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40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B1C5F-8A2D-4E61-8C64-04A516939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388336"/>
            <a:ext cx="5148378" cy="601015"/>
          </a:xfrm>
        </p:spPr>
        <p:txBody>
          <a:bodyPr anchor="t">
            <a:noAutofit/>
          </a:bodyPr>
          <a:lstStyle/>
          <a:p>
            <a:br>
              <a:rPr lang="en-IE" sz="4800" noProof="0" dirty="0"/>
            </a:br>
            <a:r>
              <a:rPr lang="en-IE" sz="4800" noProof="0" dirty="0"/>
              <a:t>About the CPT</a:t>
            </a:r>
          </a:p>
        </p:txBody>
      </p:sp>
      <p:pic>
        <p:nvPicPr>
          <p:cNvPr id="6" name="Picture Placeholder 5" descr="A blue and white logo with yellow stars and a circle&#10;&#10;AI-generated content may be incorrect.">
            <a:extLst>
              <a:ext uri="{FF2B5EF4-FFF2-40B4-BE49-F238E27FC236}">
                <a16:creationId xmlns:a16="http://schemas.microsoft.com/office/drawing/2014/main" id="{000A4552-3515-F844-1546-470E8726E0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707" y="1401311"/>
            <a:ext cx="3767033" cy="3545443"/>
          </a:xfrm>
          <a:prstGeom prst="rect">
            <a:avLst/>
          </a:prstGeom>
          <a:noFill/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67AD4A-3437-47FC-85F5-BD25261B74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DDBE135E-2566-4748-853C-8A3B78F0FB00}" type="slidenum">
              <a:rPr lang="en-IE" noProof="0" smtClean="0"/>
              <a:pPr>
                <a:spcAft>
                  <a:spcPts val="600"/>
                </a:spcAft>
              </a:pPr>
              <a:t>2</a:t>
            </a:fld>
            <a:endParaRPr lang="en-IE" noProof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A6032D-98E3-8693-8E00-0F8625078F37}"/>
              </a:ext>
            </a:extLst>
          </p:cNvPr>
          <p:cNvSpPr txBox="1"/>
          <p:nvPr/>
        </p:nvSpPr>
        <p:spPr>
          <a:xfrm>
            <a:off x="479426" y="989351"/>
            <a:ext cx="6520981" cy="42627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GB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l"/>
            <a:endParaRPr lang="en-GB" sz="32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en-GB" sz="32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GB" sz="32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CPT is short for The European Committee for the Prevention of Torture and Inhuman or Degrading Treatment or Punishment.</a:t>
            </a:r>
          </a:p>
          <a:p>
            <a:pPr algn="ctr"/>
            <a:endParaRPr lang="en-GB" sz="3200" dirty="0">
              <a:solidFill>
                <a:schemeClr val="tx2">
                  <a:lumMod val="50000"/>
                </a:schemeClr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en-GB" sz="200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algn="l"/>
            <a:endParaRPr lang="en-IE" sz="900" dirty="0"/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C1293931-2DE9-83FD-ABD8-8C80C99E0C1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10075" y="70789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229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CAEEF0-0152-2183-9019-3338DDD241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BFD98-1C18-615E-2628-325C59C95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</p:spPr>
        <p:txBody>
          <a:bodyPr vert="horz" lIns="0" tIns="0" rIns="0" bIns="0" rtlCol="0" anchor="t" anchorCtr="0">
            <a:normAutofit/>
          </a:bodyPr>
          <a:lstStyle/>
          <a:p>
            <a:br>
              <a:rPr lang="en-IE" sz="4400" kern="1200" dirty="0">
                <a:latin typeface="Aptos" panose="020B0004020202020204" pitchFamily="34" charset="0"/>
              </a:rPr>
            </a:br>
            <a:r>
              <a:rPr lang="en-IE" sz="4400" kern="1200" dirty="0">
                <a:latin typeface="Aptos" panose="020B0004020202020204" pitchFamily="34" charset="0"/>
              </a:rPr>
              <a:t>Independence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C800A8-2064-D74C-B56C-8B8771FF2B33}"/>
              </a:ext>
            </a:extLst>
          </p:cNvPr>
          <p:cNvSpPr txBox="1"/>
          <p:nvPr/>
        </p:nvSpPr>
        <p:spPr>
          <a:xfrm>
            <a:off x="479425" y="1781176"/>
            <a:ext cx="5148378" cy="3431955"/>
          </a:xfrm>
          <a:prstGeom prst="rect">
            <a:avLst/>
          </a:prstGeom>
        </p:spPr>
        <p:txBody>
          <a:bodyPr vert="horz" lIns="0" tIns="0" rIns="0" bIns="0" rtlCol="0" anchor="b" anchorCtr="0">
            <a:normAutofit fontScale="25000" lnSpcReduction="20000"/>
          </a:bodyPr>
          <a:lstStyle/>
          <a:p>
            <a:pPr>
              <a:lnSpc>
                <a:spcPts val="2700"/>
              </a:lnSpc>
              <a:spcAft>
                <a:spcPts val="600"/>
              </a:spcAft>
            </a:pPr>
            <a:endParaRPr lang="en-IE" sz="2400" dirty="0">
              <a:solidFill>
                <a:srgbClr val="50555A"/>
              </a:solidFill>
              <a:effectLst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2400" dirty="0">
              <a:solidFill>
                <a:srgbClr val="50555A"/>
              </a:solidFill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2400" dirty="0">
              <a:solidFill>
                <a:srgbClr val="50555A"/>
              </a:solidFill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IE" sz="9600" dirty="0">
                <a:solidFill>
                  <a:schemeClr val="tx2">
                    <a:lumMod val="50000"/>
                  </a:schemeClr>
                </a:solidFill>
                <a:latin typeface="Aptos" panose="020B0004020202020204" pitchFamily="34" charset="0"/>
              </a:rPr>
              <a:t>The CPT is a European organisation that is </a:t>
            </a:r>
            <a:r>
              <a:rPr lang="en-IE" sz="9600" b="1" u="sng" dirty="0">
                <a:solidFill>
                  <a:schemeClr val="tx2">
                    <a:lumMod val="50000"/>
                  </a:schemeClr>
                </a:solidFill>
                <a:latin typeface="Aptos" panose="020B0004020202020204" pitchFamily="34" charset="0"/>
              </a:rPr>
              <a:t>independent </a:t>
            </a:r>
            <a:r>
              <a:rPr lang="en-IE" sz="9600" dirty="0">
                <a:solidFill>
                  <a:schemeClr val="tx2">
                    <a:lumMod val="50000"/>
                  </a:schemeClr>
                </a:solidFill>
                <a:latin typeface="Aptos" panose="020B0004020202020204" pitchFamily="34" charset="0"/>
              </a:rPr>
              <a:t>from the government and the prison administration</a:t>
            </a:r>
            <a:r>
              <a:rPr lang="en-IE" sz="7200" dirty="0">
                <a:solidFill>
                  <a:schemeClr val="tx2">
                    <a:lumMod val="50000"/>
                  </a:schemeClr>
                </a:solidFill>
                <a:latin typeface="Aptos" panose="020B0004020202020204" pitchFamily="34" charset="0"/>
              </a:rPr>
              <a:t>. 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endParaRPr lang="en-IE" sz="7200" dirty="0">
              <a:solidFill>
                <a:schemeClr val="tx2">
                  <a:lumMod val="50000"/>
                </a:schemeClr>
              </a:solidFill>
              <a:latin typeface="Aptos" panose="020B0004020202020204" pitchFamily="34" charset="0"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2400" dirty="0">
              <a:solidFill>
                <a:srgbClr val="50555A"/>
              </a:solidFill>
            </a:endParaRPr>
          </a:p>
        </p:txBody>
      </p:sp>
      <p:pic>
        <p:nvPicPr>
          <p:cNvPr id="4" name="Graphic 3" descr="Europe with solid fill">
            <a:extLst>
              <a:ext uri="{FF2B5EF4-FFF2-40B4-BE49-F238E27FC236}">
                <a16:creationId xmlns:a16="http://schemas.microsoft.com/office/drawing/2014/main" id="{7884BADB-7520-461F-DE7F-4FF648FDAA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96000" y="150933"/>
            <a:ext cx="6096000" cy="609600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195719-F486-307F-3B77-183D8C9490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</p:spPr>
        <p:txBody>
          <a:bodyPr vert="horz" lIns="0" tIns="0" rIns="0" bIns="0" rtlCol="0" anchor="b" anchorCtr="0">
            <a:normAutofit/>
          </a:bodyPr>
          <a:lstStyle/>
          <a:p>
            <a:pPr>
              <a:spcAft>
                <a:spcPts val="600"/>
              </a:spcAft>
            </a:pPr>
            <a:fld id="{DDBE135E-2566-4748-853C-8A3B78F0FB00}" type="slidenum">
              <a:rPr lang="en-IE" smtClean="0"/>
              <a:pPr>
                <a:spcAft>
                  <a:spcPts val="600"/>
                </a:spcAft>
              </a:pPr>
              <a:t>3</a:t>
            </a:fld>
            <a:endParaRPr lang="en-IE"/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4B00F33B-303B-8462-BE38-97149552C91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91025" y="79171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874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7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AA130D-E5DA-AFD0-4150-3F2F5E4EED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17D5E-BE55-2C49-1FDA-8F5F8876F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388336"/>
            <a:ext cx="5148378" cy="601015"/>
          </a:xfrm>
        </p:spPr>
        <p:txBody>
          <a:bodyPr anchor="t">
            <a:normAutofit/>
          </a:bodyPr>
          <a:lstStyle/>
          <a:p>
            <a:r>
              <a:rPr lang="en-IE" sz="4400" noProof="0" dirty="0"/>
              <a:t>What do the CPT do?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510FD1-AFB8-D65C-C8D2-20CE8A1641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DDBE135E-2566-4748-853C-8A3B78F0FB00}" type="slidenum">
              <a:rPr lang="en-IE" noProof="0" smtClean="0"/>
              <a:pPr>
                <a:spcAft>
                  <a:spcPts val="600"/>
                </a:spcAft>
              </a:pPr>
              <a:t>4</a:t>
            </a:fld>
            <a:endParaRPr lang="en-IE" noProof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CD03F2-1C0F-DB8E-3F5D-C9DE69E27740}"/>
              </a:ext>
            </a:extLst>
          </p:cNvPr>
          <p:cNvSpPr txBox="1"/>
          <p:nvPr/>
        </p:nvSpPr>
        <p:spPr>
          <a:xfrm>
            <a:off x="479426" y="989351"/>
            <a:ext cx="10009280" cy="5403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5000"/>
              </a:lnSpc>
              <a:spcBef>
                <a:spcPts val="1000"/>
              </a:spcBef>
              <a:buNone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 CPT visit prisons all over Europe</a:t>
            </a:r>
          </a:p>
          <a:p>
            <a:pPr algn="ctr">
              <a:lnSpc>
                <a:spcPct val="115000"/>
              </a:lnSpc>
              <a:spcBef>
                <a:spcPts val="1000"/>
              </a:spcBef>
              <a:buNone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Visits happen every 4–5 years (or sooner if needed)</a:t>
            </a:r>
          </a:p>
          <a:p>
            <a:pPr algn="ctr">
              <a:lnSpc>
                <a:spcPct val="115000"/>
              </a:lnSpc>
              <a:spcAft>
                <a:spcPts val="600"/>
              </a:spcAft>
              <a:buNone/>
            </a:pPr>
            <a:endParaRPr lang="en-US" sz="2400" dirty="0">
              <a:solidFill>
                <a:schemeClr val="tx2">
                  <a:lumMod val="50000"/>
                </a:schemeClr>
              </a:solidFill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600"/>
              </a:spcAft>
              <a:buNone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During a visit, they can:</a:t>
            </a:r>
          </a:p>
          <a:p>
            <a:pPr algn="ctr">
              <a:lnSpc>
                <a:spcPct val="115000"/>
              </a:lnSpc>
              <a:spcAft>
                <a:spcPts val="600"/>
              </a:spcAft>
              <a:buNone/>
            </a:pPr>
            <a:endParaRPr lang="en-IE" sz="24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🔎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Check all areas of the prison</a:t>
            </a:r>
            <a:endParaRPr lang="en-IE" sz="24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📂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Read records (like health files)</a:t>
            </a:r>
            <a:endParaRPr lang="en-IE" sz="24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🗣️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Speak to any prisoner in private</a:t>
            </a:r>
            <a:endParaRPr lang="en-IE" sz="24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👮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Talk to staff</a:t>
            </a:r>
          </a:p>
          <a:p>
            <a:pPr lvl="0" algn="ctr">
              <a:lnSpc>
                <a:spcPct val="115000"/>
              </a:lnSpc>
              <a:spcAft>
                <a:spcPts val="400"/>
              </a:spcAft>
              <a:tabLst>
                <a:tab pos="228600" algn="l"/>
              </a:tabLst>
            </a:pPr>
            <a:endParaRPr lang="en-US" sz="24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The CPT do not deal with individual complaints.</a:t>
            </a:r>
            <a:endParaRPr lang="en-IE" sz="2800" dirty="0">
              <a:solidFill>
                <a:schemeClr val="tx2">
                  <a:lumMod val="50000"/>
                </a:schemeClr>
              </a:solidFill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808A1D36-F503-C5B9-2959-55AD62C4697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096000" y="2952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26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82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579613-B140-F2D2-21FF-1ADF25BEB8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B7B10-202D-63E5-C531-8659AA27C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IE" kern="1200">
                <a:latin typeface="+mj-lt"/>
                <a:ea typeface="+mj-ea"/>
                <a:cs typeface="+mj-cs"/>
              </a:rPr>
              <a:t>Why should you know about the CPT?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14E6A8-8C80-F421-2677-0E1643F4E31C}"/>
              </a:ext>
            </a:extLst>
          </p:cNvPr>
          <p:cNvSpPr txBox="1"/>
          <p:nvPr/>
        </p:nvSpPr>
        <p:spPr>
          <a:xfrm>
            <a:off x="479424" y="1401312"/>
            <a:ext cx="5616575" cy="4531138"/>
          </a:xfrm>
          <a:prstGeom prst="rect">
            <a:avLst/>
          </a:prstGeom>
        </p:spPr>
        <p:txBody>
          <a:bodyPr vert="horz" lIns="0" tIns="0" rIns="0" bIns="0" rtlCol="0" anchor="b" anchorCtr="0">
            <a:normAutofit fontScale="25000" lnSpcReduction="20000"/>
          </a:bodyPr>
          <a:lstStyle/>
          <a:p>
            <a:pPr>
              <a:lnSpc>
                <a:spcPts val="2700"/>
              </a:lnSpc>
              <a:spcAft>
                <a:spcPts val="600"/>
              </a:spcAft>
            </a:pPr>
            <a:endParaRPr lang="en-IE" sz="600" dirty="0">
              <a:solidFill>
                <a:srgbClr val="50555A"/>
              </a:solidFill>
              <a:effectLst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600" dirty="0">
              <a:solidFill>
                <a:srgbClr val="50555A"/>
              </a:solidFill>
              <a:effectLst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9600" dirty="0">
              <a:solidFill>
                <a:srgbClr val="50555A"/>
              </a:solidFill>
              <a:effectLst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9600" dirty="0">
              <a:solidFill>
                <a:srgbClr val="50555A"/>
              </a:solidFill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9600" dirty="0">
              <a:solidFill>
                <a:srgbClr val="50555A"/>
              </a:solidFill>
              <a:effectLst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9600" dirty="0">
              <a:solidFill>
                <a:srgbClr val="50555A"/>
              </a:solidFill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9600" dirty="0">
              <a:solidFill>
                <a:srgbClr val="50555A"/>
              </a:solidFill>
              <a:effectLst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9600" dirty="0">
              <a:solidFill>
                <a:srgbClr val="50555A"/>
              </a:solidFill>
              <a:latin typeface="Aptos" panose="020B0004020202020204" pitchFamily="34" charset="0"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9600" dirty="0">
              <a:solidFill>
                <a:srgbClr val="50555A"/>
              </a:solidFill>
              <a:effectLst/>
              <a:latin typeface="Aptos" panose="020B0004020202020204" pitchFamily="34" charset="0"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9600" dirty="0">
              <a:solidFill>
                <a:srgbClr val="50555A"/>
              </a:solidFill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r>
              <a:rPr lang="en-IE" sz="96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Research shows most people in prison:</a:t>
            </a: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96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</a:endParaRPr>
          </a:p>
          <a:p>
            <a:pPr lvl="0">
              <a:lnSpc>
                <a:spcPts val="27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IE" sz="96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Have never heard of the CPT</a:t>
            </a:r>
          </a:p>
          <a:p>
            <a:pPr lvl="0">
              <a:lnSpc>
                <a:spcPts val="27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IE" sz="96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Don’t know what it does</a:t>
            </a:r>
          </a:p>
          <a:p>
            <a:pPr lvl="0">
              <a:lnSpc>
                <a:spcPts val="27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IE" sz="96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Don’t know it is okay to talk to them</a:t>
            </a:r>
          </a:p>
          <a:p>
            <a:pPr lvl="0">
              <a:lnSpc>
                <a:spcPts val="2700"/>
              </a:lnSpc>
              <a:spcAft>
                <a:spcPts val="400"/>
              </a:spcAft>
              <a:tabLst>
                <a:tab pos="228600" algn="l"/>
              </a:tabLst>
            </a:pPr>
            <a:endParaRPr lang="en-IE" sz="96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r>
              <a:rPr lang="en-IE" sz="96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When people learn more, they feel:</a:t>
            </a: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96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</a:endParaRPr>
          </a:p>
          <a:p>
            <a:pPr lvl="0">
              <a:lnSpc>
                <a:spcPts val="27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IE" sz="96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👍 </a:t>
            </a:r>
            <a:r>
              <a:rPr lang="en-IE" sz="9600" dirty="0">
                <a:solidFill>
                  <a:schemeClr val="tx2">
                    <a:lumMod val="50000"/>
                  </a:schemeClr>
                </a:solidFill>
                <a:latin typeface="Aptos" panose="020B0004020202020204" pitchFamily="34" charset="0"/>
              </a:rPr>
              <a:t>Better informed about</a:t>
            </a:r>
            <a:r>
              <a:rPr lang="en-IE" sz="96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 the CPT</a:t>
            </a:r>
          </a:p>
          <a:p>
            <a:pPr lvl="0">
              <a:lnSpc>
                <a:spcPts val="27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IE" sz="96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👍 Glad that someone checks on prison conditions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6B1D5E-C594-41ED-6B4F-BF3C5F6ABD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</p:spPr>
        <p:txBody>
          <a:bodyPr vert="horz" lIns="0" tIns="0" rIns="0" bIns="0" rtlCol="0" anchor="b" anchorCtr="0">
            <a:normAutofit/>
          </a:bodyPr>
          <a:lstStyle/>
          <a:p>
            <a:pPr>
              <a:spcAft>
                <a:spcPts val="600"/>
              </a:spcAft>
            </a:pPr>
            <a:fld id="{DDBE135E-2566-4748-853C-8A3B78F0FB00}" type="slidenum">
              <a:rPr lang="en-IE" smtClean="0"/>
              <a:pPr>
                <a:spcAft>
                  <a:spcPts val="600"/>
                </a:spcAft>
              </a:pPr>
              <a:t>5</a:t>
            </a:fld>
            <a:endParaRPr lang="en-IE"/>
          </a:p>
        </p:txBody>
      </p:sp>
      <p:pic>
        <p:nvPicPr>
          <p:cNvPr id="11" name="Picture 10" descr="Thought squiggles of little boy">
            <a:extLst>
              <a:ext uri="{FF2B5EF4-FFF2-40B4-BE49-F238E27FC236}">
                <a16:creationId xmlns:a16="http://schemas.microsoft.com/office/drawing/2014/main" id="{1E26E394-8875-F020-F1BC-DCA41F83B9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9395" y="1541530"/>
            <a:ext cx="5342605" cy="4057650"/>
          </a:xfrm>
          <a:prstGeom prst="rect">
            <a:avLst/>
          </a:prstGeom>
        </p:spPr>
      </p:pic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24873B69-2D86-CCB8-6DEE-AAA8EF4645E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954598" y="46786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096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2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91AC1B-BE5B-D3F8-B53A-09822E0AF2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8D9CB-66B5-4F63-181B-32E333205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IE" sz="4400" kern="1200" dirty="0">
                <a:latin typeface="+mj-lt"/>
                <a:ea typeface="+mj-ea"/>
                <a:cs typeface="+mj-cs"/>
              </a:rPr>
              <a:t>What happens after a CPT visit?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5C7B31-B487-2737-E09C-E6AEBD80921C}"/>
              </a:ext>
            </a:extLst>
          </p:cNvPr>
          <p:cNvSpPr txBox="1"/>
          <p:nvPr/>
        </p:nvSpPr>
        <p:spPr>
          <a:xfrm>
            <a:off x="479425" y="1401312"/>
            <a:ext cx="5148378" cy="4712218"/>
          </a:xfrm>
          <a:prstGeom prst="rect">
            <a:avLst/>
          </a:prstGeom>
        </p:spPr>
        <p:txBody>
          <a:bodyPr vert="horz" lIns="0" tIns="0" rIns="0" bIns="0" rtlCol="0" anchor="b" anchorCtr="0">
            <a:normAutofit fontScale="92500"/>
          </a:bodyPr>
          <a:lstStyle/>
          <a:p>
            <a:pPr>
              <a:lnSpc>
                <a:spcPts val="2700"/>
              </a:lnSpc>
            </a:pPr>
            <a:endParaRPr lang="en-IE" sz="2000" b="1" dirty="0">
              <a:solidFill>
                <a:srgbClr val="50555A"/>
              </a:solidFill>
              <a:effectLst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3200" dirty="0">
              <a:solidFill>
                <a:srgbClr val="50555A"/>
              </a:solidFill>
              <a:effectLst/>
            </a:endParaRPr>
          </a:p>
          <a:p>
            <a:pPr>
              <a:lnSpc>
                <a:spcPts val="2700"/>
              </a:lnSpc>
              <a:spcAft>
                <a:spcPts val="600"/>
              </a:spcAft>
            </a:pPr>
            <a:r>
              <a:rPr lang="en-IE" sz="32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The CPT will:</a:t>
            </a:r>
          </a:p>
          <a:p>
            <a:pPr>
              <a:lnSpc>
                <a:spcPts val="2700"/>
              </a:lnSpc>
              <a:spcAft>
                <a:spcPts val="600"/>
              </a:spcAft>
            </a:pPr>
            <a:endParaRPr lang="en-IE" sz="32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</a:endParaRPr>
          </a:p>
          <a:p>
            <a:pPr marL="571500" lvl="0" indent="-571500">
              <a:lnSpc>
                <a:spcPts val="2700"/>
              </a:lnSpc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IE" sz="32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Write a report (no</a:t>
            </a:r>
            <a:r>
              <a:rPr lang="en-IE" sz="3200" dirty="0">
                <a:solidFill>
                  <a:schemeClr val="tx2">
                    <a:lumMod val="50000"/>
                  </a:schemeClr>
                </a:solidFill>
                <a:latin typeface="Aptos" panose="020B0004020202020204" pitchFamily="34" charset="0"/>
              </a:rPr>
              <a:t> </a:t>
            </a:r>
            <a:r>
              <a:rPr lang="en-IE" sz="32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names are used).</a:t>
            </a:r>
            <a:endParaRPr lang="en-IE" sz="3200" dirty="0">
              <a:solidFill>
                <a:schemeClr val="tx2">
                  <a:lumMod val="50000"/>
                </a:schemeClr>
              </a:solidFill>
              <a:latin typeface="Aptos" panose="020B0004020202020204" pitchFamily="34" charset="0"/>
            </a:endParaRPr>
          </a:p>
          <a:p>
            <a:pPr marL="571500" lvl="0" indent="-571500">
              <a:lnSpc>
                <a:spcPts val="2700"/>
              </a:lnSpc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</a:pPr>
            <a:endParaRPr lang="en-IE" sz="3200" dirty="0">
              <a:solidFill>
                <a:schemeClr val="tx2">
                  <a:lumMod val="50000"/>
                </a:schemeClr>
              </a:solidFill>
              <a:latin typeface="Aptos" panose="020B0004020202020204" pitchFamily="34" charset="0"/>
            </a:endParaRPr>
          </a:p>
          <a:p>
            <a:pPr marL="571500" lvl="0" indent="-571500">
              <a:lnSpc>
                <a:spcPts val="2700"/>
              </a:lnSpc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IE" sz="32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Share the report with the government.</a:t>
            </a:r>
          </a:p>
          <a:p>
            <a:pPr lvl="0">
              <a:lnSpc>
                <a:spcPts val="2700"/>
              </a:lnSpc>
              <a:spcAft>
                <a:spcPts val="400"/>
              </a:spcAft>
              <a:tabLst>
                <a:tab pos="228600" algn="l"/>
              </a:tabLst>
            </a:pPr>
            <a:endParaRPr lang="en-IE" sz="3200" dirty="0">
              <a:solidFill>
                <a:schemeClr val="tx2">
                  <a:lumMod val="50000"/>
                </a:schemeClr>
              </a:solidFill>
              <a:latin typeface="Aptos" panose="020B0004020202020204" pitchFamily="34" charset="0"/>
            </a:endParaRPr>
          </a:p>
          <a:p>
            <a:pPr marL="571500" lvl="0" indent="-571500">
              <a:lnSpc>
                <a:spcPts val="2700"/>
              </a:lnSpc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IE" sz="32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</a:rPr>
              <a:t>The government writes back with a plan to fix problems.</a:t>
            </a:r>
          </a:p>
          <a:p>
            <a:pPr>
              <a:lnSpc>
                <a:spcPts val="2700"/>
              </a:lnSpc>
            </a:pPr>
            <a:endParaRPr lang="en-IE" sz="2400" dirty="0">
              <a:solidFill>
                <a:srgbClr val="50555A"/>
              </a:solidFill>
              <a:effectLst/>
            </a:endParaRPr>
          </a:p>
        </p:txBody>
      </p:sp>
      <p:pic>
        <p:nvPicPr>
          <p:cNvPr id="4" name="Picture 3" descr="People filling documents">
            <a:extLst>
              <a:ext uri="{FF2B5EF4-FFF2-40B4-BE49-F238E27FC236}">
                <a16:creationId xmlns:a16="http://schemas.microsoft.com/office/drawing/2014/main" id="{6EA6F2D1-8DBE-1D06-EABA-CCF143652B9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7874" r="18525"/>
          <a:stretch>
            <a:fillRect/>
          </a:stretch>
        </p:blipFill>
        <p:spPr>
          <a:xfrm>
            <a:off x="6096000" y="10"/>
            <a:ext cx="6096000" cy="6397857"/>
          </a:xfrm>
          <a:prstGeom prst="rect">
            <a:avLst/>
          </a:prstGeom>
          <a:noFill/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35F8F7-8019-1835-86AE-5B024787EA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</p:spPr>
        <p:txBody>
          <a:bodyPr vert="horz" lIns="0" tIns="0" rIns="0" bIns="0" rtlCol="0" anchor="b" anchorCtr="0">
            <a:normAutofit/>
          </a:bodyPr>
          <a:lstStyle/>
          <a:p>
            <a:pPr>
              <a:spcAft>
                <a:spcPts val="600"/>
              </a:spcAft>
            </a:pPr>
            <a:fld id="{DDBE135E-2566-4748-853C-8A3B78F0FB00}" type="slidenum">
              <a:rPr lang="en-IE" smtClean="0"/>
              <a:pPr>
                <a:spcAft>
                  <a:spcPts val="600"/>
                </a:spcAft>
              </a:pPr>
              <a:t>6</a:t>
            </a:fld>
            <a:endParaRPr lang="en-IE"/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5B74E7C8-6801-45CC-F83F-B9544B247B0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791075" y="9043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63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19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6FCE33-EC6C-8266-5F75-621831F384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4F476E-E162-CF79-36B4-3BAE55C534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DDBE135E-2566-4748-853C-8A3B78F0FB00}" type="slidenum">
              <a:rPr lang="en-IE" noProof="0" smtClean="0"/>
              <a:pPr>
                <a:spcAft>
                  <a:spcPts val="600"/>
                </a:spcAft>
              </a:pPr>
              <a:t>7</a:t>
            </a:fld>
            <a:endParaRPr lang="en-IE" noProof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9EAE4D-9274-8264-FB48-A6A9807B8095}"/>
              </a:ext>
            </a:extLst>
          </p:cNvPr>
          <p:cNvSpPr txBox="1"/>
          <p:nvPr/>
        </p:nvSpPr>
        <p:spPr>
          <a:xfrm>
            <a:off x="435160" y="535259"/>
            <a:ext cx="11321680" cy="5927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5000"/>
              </a:lnSpc>
              <a:spcBef>
                <a:spcPts val="1000"/>
              </a:spcBef>
              <a:buNone/>
            </a:pPr>
            <a:r>
              <a:rPr lang="en-US" sz="2800" b="1" dirty="0">
                <a:solidFill>
                  <a:srgbClr val="4F81BD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✉️ </a:t>
            </a:r>
            <a:r>
              <a:rPr lang="en-US" sz="2800" b="1" dirty="0">
                <a:solidFill>
                  <a:srgbClr val="4F81BD"/>
                </a:solidFill>
                <a:effectLst/>
                <a:latin typeface="Aptos" panose="020B00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How Can You Contact the CPT?</a:t>
            </a:r>
            <a:endParaRPr lang="en-IE" sz="2800" b="1" dirty="0">
              <a:solidFill>
                <a:srgbClr val="4F81BD"/>
              </a:solidFill>
              <a:effectLst/>
              <a:latin typeface="Aptos" panose="020B00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600"/>
              </a:spcAft>
              <a:buNone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You can send them a private letter. </a:t>
            </a:r>
            <a:endParaRPr lang="en-IE" sz="28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600"/>
              </a:spcAft>
              <a:buNone/>
            </a:pPr>
            <a:r>
              <a:rPr lang="en-US" sz="2800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📬 </a:t>
            </a:r>
            <a:r>
              <a:rPr lang="en-US" sz="2800" b="1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Address:</a:t>
            </a:r>
            <a:endParaRPr lang="en-IE" sz="2800" b="1" dirty="0"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600"/>
              </a:spcAft>
              <a:buNone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CPT Secretariat</a:t>
            </a:r>
            <a:br>
              <a:rPr lang="en-US" sz="28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US" sz="28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Council of Europe</a:t>
            </a:r>
            <a:br>
              <a:rPr lang="en-US" sz="28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US" sz="28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F-67075 Strasbourg Cedex</a:t>
            </a:r>
            <a:br>
              <a:rPr lang="en-US" sz="28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US" sz="28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France</a:t>
            </a:r>
            <a:endParaRPr lang="en-IE" sz="28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600"/>
              </a:spcAft>
              <a:buNone/>
            </a:pPr>
            <a:r>
              <a:rPr lang="en-US" sz="2800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📞 </a:t>
            </a:r>
            <a:r>
              <a:rPr lang="en-US" sz="2800" b="1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Phone:</a:t>
            </a:r>
            <a:r>
              <a:rPr lang="en-US" sz="2800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+33 388 412772</a:t>
            </a:r>
            <a:endParaRPr lang="en-IE" sz="28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en-US" sz="2800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🌐 </a:t>
            </a:r>
            <a:r>
              <a:rPr lang="en-US" sz="2800" b="1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Website:</a:t>
            </a:r>
            <a:r>
              <a:rPr lang="en-US" sz="2800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www.coe.int/en/web/cpt/home</a:t>
            </a:r>
            <a:endParaRPr lang="en-IE" sz="28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600"/>
              </a:spcAft>
              <a:buNone/>
            </a:pPr>
            <a:endParaRPr lang="en-US" sz="24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ts val="1000"/>
              </a:spcBef>
              <a:buNone/>
            </a:pPr>
            <a:endParaRPr lang="en-IE" sz="2800" dirty="0">
              <a:solidFill>
                <a:schemeClr val="tx2">
                  <a:lumMod val="50000"/>
                </a:schemeClr>
              </a:solidFill>
              <a:effectLst/>
              <a:latin typeface="Arial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F7BBDFCA-3B88-8D3A-1041-3F03FFC415A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715500" y="7239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683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79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CD">
  <a:themeElements>
    <a:clrScheme name="TCD">
      <a:dk1>
        <a:srgbClr val="0569B9"/>
      </a:dk1>
      <a:lt1>
        <a:sysClr val="window" lastClr="FFFFFF"/>
      </a:lt1>
      <a:dk2>
        <a:srgbClr val="50555A"/>
      </a:dk2>
      <a:lt2>
        <a:srgbClr val="FFFFFF"/>
      </a:lt2>
      <a:accent1>
        <a:srgbClr val="0569B9"/>
      </a:accent1>
      <a:accent2>
        <a:srgbClr val="00AACD"/>
      </a:accent2>
      <a:accent3>
        <a:srgbClr val="00B4AA"/>
      </a:accent3>
      <a:accent4>
        <a:srgbClr val="32D732"/>
      </a:accent4>
      <a:accent5>
        <a:srgbClr val="FF641E"/>
      </a:accent5>
      <a:accent6>
        <a:srgbClr val="823278"/>
      </a:accent6>
      <a:hlink>
        <a:srgbClr val="0569B9"/>
      </a:hlink>
      <a:folHlink>
        <a:srgbClr val="0569B9"/>
      </a:folHlink>
    </a:clrScheme>
    <a:fontScheme name="TCD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17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sz="900" dirty="0" smtClean="0"/>
        </a:defPPr>
      </a:lstStyle>
    </a:txDef>
  </a:objectDefaults>
  <a:extraClrSchemeLst/>
  <a:custClrLst>
    <a:custClr name="0569B9">
      <a:srgbClr val="0569B9"/>
    </a:custClr>
    <a:custClr name="00AACD">
      <a:srgbClr val="00AACD"/>
    </a:custClr>
    <a:custClr name="50555A">
      <a:srgbClr val="50555A"/>
    </a:custClr>
    <a:custClr name="00B4AA">
      <a:srgbClr val="00B4AA"/>
    </a:custClr>
    <a:custClr name="32D732">
      <a:srgbClr val="32D732"/>
    </a:custClr>
    <a:custClr name="96D700">
      <a:srgbClr val="96D700"/>
    </a:custClr>
    <a:custClr name="D2E100">
      <a:srgbClr val="D2E100"/>
    </a:custClr>
    <a:custClr name="FFD200">
      <a:srgbClr val="FFD200"/>
    </a:custClr>
    <a:custClr name="C8AA78">
      <a:srgbClr val="C8AA78"/>
    </a:custClr>
    <a:custClr name="FF641E">
      <a:srgbClr val="FF641E"/>
    </a:custClr>
    <a:custClr name="DC281E">
      <a:srgbClr val="DC281E"/>
    </a:custClr>
    <a:custClr name="823278">
      <a:srgbClr val="823278"/>
    </a:custClr>
    <a:custClr name="001E69">
      <a:srgbClr val="001E69"/>
    </a:custClr>
  </a:custClrLst>
  <a:extLst>
    <a:ext uri="{05A4C25C-085E-4340-85A3-A5531E510DB2}">
      <thm15:themeFamily xmlns:thm15="http://schemas.microsoft.com/office/thememl/2012/main" name="TCD PowerPoint Template.potx" id="{3FD4EF08-68AF-4013-B6EE-8C410FDC55A0}" vid="{3B775C0D-229C-45E1-96B9-EF40D71C824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62A7AADF3678449589386B801AE955" ma:contentTypeVersion="12" ma:contentTypeDescription="Create a new document." ma:contentTypeScope="" ma:versionID="620a88f8120cdcd9e7cf0d8c6f224468">
  <xsd:schema xmlns:xsd="http://www.w3.org/2001/XMLSchema" xmlns:xs="http://www.w3.org/2001/XMLSchema" xmlns:p="http://schemas.microsoft.com/office/2006/metadata/properties" xmlns:ns2="2261055b-8e84-4b7a-856b-9880387a833c" xmlns:ns3="fe381355-8949-4821-a1fb-6f428b6e5973" targetNamespace="http://schemas.microsoft.com/office/2006/metadata/properties" ma:root="true" ma:fieldsID="d6c92a5b3739bf07ffdee68c8f46dfe6" ns2:_="" ns3:_="">
    <xsd:import namespace="2261055b-8e84-4b7a-856b-9880387a833c"/>
    <xsd:import namespace="fe381355-8949-4821-a1fb-6f428b6e597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61055b-8e84-4b7a-856b-9880387a83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ed9b36d8-e8b0-4d46-88aa-db730269cdb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381355-8949-4821-a1fb-6f428b6e5973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e8089e2-2ca7-4c54-939f-6e80fdc77aa6}" ma:internalName="TaxCatchAll" ma:showField="CatchAllData" ma:web="fe381355-8949-4821-a1fb-6f428b6e597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261055b-8e84-4b7a-856b-9880387a833c">
      <Terms xmlns="http://schemas.microsoft.com/office/infopath/2007/PartnerControls"/>
    </lcf76f155ced4ddcb4097134ff3c332f>
    <TaxCatchAll xmlns="fe381355-8949-4821-a1fb-6f428b6e5973" xsi:nil="true"/>
  </documentManagement>
</p:properties>
</file>

<file path=customXml/itemProps1.xml><?xml version="1.0" encoding="utf-8"?>
<ds:datastoreItem xmlns:ds="http://schemas.openxmlformats.org/officeDocument/2006/customXml" ds:itemID="{D755A07F-AD8A-46C9-9014-D48D1FFFAD62}"/>
</file>

<file path=customXml/itemProps2.xml><?xml version="1.0" encoding="utf-8"?>
<ds:datastoreItem xmlns:ds="http://schemas.openxmlformats.org/officeDocument/2006/customXml" ds:itemID="{3F2E89D3-E632-4858-9B22-D9B2CDA4114C}"/>
</file>

<file path=customXml/itemProps3.xml><?xml version="1.0" encoding="utf-8"?>
<ds:datastoreItem xmlns:ds="http://schemas.openxmlformats.org/officeDocument/2006/customXml" ds:itemID="{31925848-9C13-4DB3-B8EE-90BF9EA4EECA}"/>
</file>

<file path=docProps/app.xml><?xml version="1.0" encoding="utf-8"?>
<Properties xmlns="http://schemas.openxmlformats.org/officeDocument/2006/extended-properties" xmlns:vt="http://schemas.openxmlformats.org/officeDocument/2006/docPropsVTypes">
  <Template>TCD</Template>
  <TotalTime>0</TotalTime>
  <Words>332</Words>
  <Application>Microsoft Office PowerPoint</Application>
  <PresentationFormat>Widescreen</PresentationFormat>
  <Paragraphs>77</Paragraphs>
  <Slides>7</Slides>
  <Notes>7</Notes>
  <HiddenSlides>0</HiddenSlides>
  <MMClips>7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Arial</vt:lpstr>
      <vt:lpstr>Calibri</vt:lpstr>
      <vt:lpstr>Calibri Light</vt:lpstr>
      <vt:lpstr>Source Sans Pro</vt:lpstr>
      <vt:lpstr>TCD</vt:lpstr>
      <vt:lpstr>Who are the CPT and what do they do? </vt:lpstr>
      <vt:lpstr> About the CPT</vt:lpstr>
      <vt:lpstr> Independence </vt:lpstr>
      <vt:lpstr>What do the CPT do?</vt:lpstr>
      <vt:lpstr>Why should you know about the CPT?</vt:lpstr>
      <vt:lpstr>What happens after a CPT visit?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 consectetuer adipiscing</dc:title>
  <dc:subject/>
  <dc:creator>keith@detail.ie</dc:creator>
  <cp:keywords/>
  <dc:description/>
  <cp:lastModifiedBy>niamh wade</cp:lastModifiedBy>
  <cp:revision>86</cp:revision>
  <dcterms:created xsi:type="dcterms:W3CDTF">2021-05-20T08:55:03Z</dcterms:created>
  <dcterms:modified xsi:type="dcterms:W3CDTF">2025-07-15T12:40:00Z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0x0101004C62A7AADF3678449589386B801AE955</vt:lpwstr>
  </property>
</Properties>
</file>