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2192000" cy="6858000"/>
  <p:notesSz cx="6858000" cy="9144000"/>
  <p:embeddedFontLst>
    <p:embeddedFont>
      <p:font typeface="Poppins Medium" panose="020B0604020202020204" charset="0"/>
      <p:regular r:id="rId8"/>
      <p: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Questrial" panose="020B0604020202020204" charset="0"/>
      <p:regular r:id="rId14"/>
    </p:embeddedFont>
    <p:embeddedFont>
      <p:font typeface="Tahoma" panose="020B0604030504040204" pitchFamily="34" charset="0"/>
      <p:regular r:id="rId15"/>
      <p:bold r:id="rId16"/>
    </p:embeddedFont>
    <p:embeddedFont>
      <p:font typeface="Poppins" panose="020B0604020202020204" charset="0"/>
      <p:regular r:id="rId17"/>
      <p:bold r:id="rId18"/>
      <p:italic r:id="rId19"/>
      <p:boldItalic r:id="rId20"/>
    </p:embeddedFont>
    <p:embeddedFont>
      <p:font typeface="Poppins SemiBold" panose="020B0604020202020204" charset="0"/>
      <p:regular r:id="rId21"/>
      <p:bold r:id="rId22"/>
      <p:italic r:id="rId23"/>
      <p:boldItalic r:id="rId24"/>
    </p:embeddedFont>
  </p:embeddedFontLst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B4D55"/>
    <a:srgbClr val="B4001B"/>
    <a:srgbClr val="E6E6E6"/>
    <a:srgbClr val="16A1DA"/>
    <a:srgbClr val="FF9300"/>
    <a:srgbClr val="9399A1"/>
    <a:srgbClr val="DEE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468" autoAdjust="0"/>
    <p:restoredTop sz="94274" autoAdjust="0"/>
  </p:normalViewPr>
  <p:slideViewPr>
    <p:cSldViewPr snapToGrid="0">
      <p:cViewPr varScale="1">
        <p:scale>
          <a:sx n="113" d="100"/>
          <a:sy n="113" d="100"/>
        </p:scale>
        <p:origin x="312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2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font" Target="fonts/font14.fntdata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24" Type="http://schemas.openxmlformats.org/officeDocument/2006/relationships/font" Target="fonts/font17.fntdata"/><Relationship Id="rId5" Type="http://schemas.openxmlformats.org/officeDocument/2006/relationships/slide" Target="slides/slide1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28" Type="http://schemas.openxmlformats.org/officeDocument/2006/relationships/viewProps" Target="viewProp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500000208780733"/>
          <c:y val="0.44786333981847576"/>
          <c:w val="0.58636361168954965"/>
          <c:h val="0.5521366601815241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578-4360-8E1A-971F82D14C48}"/>
              </c:ext>
            </c:extLst>
          </c:dPt>
          <c:dPt>
            <c:idx val="1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578-4360-8E1A-971F82D14C48}"/>
              </c:ext>
            </c:extLst>
          </c:dPt>
          <c:dLbls>
            <c:dLbl>
              <c:idx val="0"/>
              <c:layout>
                <c:manualLayout>
                  <c:x val="-0.12326402183466503"/>
                  <c:y val="-7.478477775729601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4CCB00FC-AA5B-4A7C-8FAE-C286BF060883}" type="CATEGORYNAME">
                      <a:rPr lang="en-US" sz="800"/>
                      <a:pPr>
                        <a:defRPr/>
                      </a:pPr>
                      <a:t>[CATEGORY NAME]</a:t>
                    </a:fld>
                    <a:r>
                      <a:rPr lang="en-US" baseline="0" dirty="0"/>
                      <a:t>
</a:t>
                    </a:r>
                    <a:fld id="{F9602C45-C9EC-424A-8884-8DCB1A104713}" type="PERCENTAGE">
                      <a:rPr lang="en-US" baseline="0"/>
                      <a:pPr>
                        <a:defRPr/>
                      </a:pPr>
                      <a:t>[PERCENTAGE]</a:t>
                    </a:fld>
                    <a:endParaRPr lang="en-US" baseline="0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676005984417199"/>
                      <c:h val="0.3459895887349058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578-4360-8E1A-971F82D14C48}"/>
                </c:ext>
              </c:extLst>
            </c:dLbl>
            <c:dLbl>
              <c:idx val="1"/>
              <c:layout>
                <c:manualLayout>
                  <c:x val="0.12028038526114392"/>
                  <c:y val="6.9090337770168972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B6C502F2-2944-4D4F-A8AF-329FB464C968}" type="CATEGORYNAME">
                      <a:rPr lang="en-US" sz="80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[CATEGORY NAME]</a:t>
                    </a:fld>
                    <a:r>
                      <a:rPr lang="en-US" baseline="0" dirty="0"/>
                      <a:t>
</a:t>
                    </a:r>
                    <a:fld id="{73B86F82-860C-4602-8E03-04DFE9BA67BB}" type="PERCENTAGE">
                      <a:rPr lang="en-US" baseline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[PERCENTAGE]</a:t>
                    </a:fld>
                    <a:endParaRPr lang="en-US" baseline="0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578-4360-8E1A-971F82D14C48}"/>
                </c:ext>
              </c:extLst>
            </c:dLbl>
            <c:spPr>
              <a:solidFill>
                <a:srgbClr val="FFFFFF">
                  <a:alpha val="90000"/>
                </a:srgbClr>
              </a:solidFill>
              <a:ln w="12700" cap="flat" cmpd="sng" algn="ctr">
                <a:solidFill>
                  <a:srgbClr val="B4001B"/>
                </a:solidFill>
                <a:round/>
              </a:ln>
              <a:effectLst>
                <a:outerShdw blurRad="50800" dist="38100" dir="2700000" algn="tl" rotWithShape="0">
                  <a:srgbClr val="B4001B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Sheet1!$B$2:$B$3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34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78-4360-8E1A-971F82D14C4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50B-449B-852E-8DA430BE60B2}"/>
              </c:ext>
            </c:extLst>
          </c:dPt>
          <c:dPt>
            <c:idx val="1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50B-449B-852E-8DA430BE60B2}"/>
              </c:ext>
            </c:extLst>
          </c:dPt>
          <c:dLbls>
            <c:dLbl>
              <c:idx val="0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≤</a:t>
                    </a:r>
                    <a:r>
                      <a:rPr lang="en-US" sz="800" dirty="0"/>
                      <a:t>22yrs
77%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50B-449B-852E-8DA430BE60B2}"/>
                </c:ext>
              </c:extLst>
            </c:dLbl>
            <c:dLbl>
              <c:idx val="1"/>
              <c:layout>
                <c:manualLayout>
                  <c:x val="-9.639333463258079E-2"/>
                  <c:y val="4.056753899943083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≥</a:t>
                    </a:r>
                    <a:r>
                      <a:rPr lang="en-US" sz="800" dirty="0"/>
                      <a:t>23yrs
23%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270718723181652"/>
                      <c:h val="0.4853352847568270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50B-449B-852E-8DA430BE60B2}"/>
                </c:ext>
              </c:extLst>
            </c:dLbl>
            <c:spPr>
              <a:solidFill>
                <a:srgbClr val="FFFFFF">
                  <a:alpha val="90000"/>
                </a:srgbClr>
              </a:solidFill>
              <a:ln w="12700" cap="flat" cmpd="sng" algn="ctr">
                <a:solidFill>
                  <a:srgbClr val="B4001B"/>
                </a:solidFill>
                <a:round/>
              </a:ln>
              <a:effectLst>
                <a:outerShdw blurRad="50800" dist="38100" dir="2700000" algn="tl" rotWithShape="0">
                  <a:srgbClr val="B4001B">
                    <a:lumMod val="75000"/>
                    <a:alpha val="40000"/>
                  </a:srgbClr>
                </a:outerShdw>
              </a:effectLst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Sheet1!$B$4:$B$5</c:f>
              <c:strCache>
                <c:ptCount val="2"/>
                <c:pt idx="0">
                  <c:v>≤22</c:v>
                </c:pt>
                <c:pt idx="1">
                  <c:v>≥23</c:v>
                </c:pt>
              </c:strCache>
            </c:strRef>
          </c:cat>
          <c:val>
            <c:numRef>
              <c:f>Sheet1!$C$4:$C$5</c:f>
              <c:numCache>
                <c:formatCode>General</c:formatCode>
                <c:ptCount val="2"/>
                <c:pt idx="0">
                  <c:v>36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0B-449B-852E-8DA430BE60B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81D2A7-22B5-46CC-BA4A-5D14E512CE9B}" type="doc">
      <dgm:prSet loTypeId="urn:microsoft.com/office/officeart/2005/8/layout/process1" loCatId="process" qsTypeId="urn:microsoft.com/office/officeart/2005/8/quickstyle/simple2" qsCatId="simple" csTypeId="urn:microsoft.com/office/officeart/2005/8/colors/accent0_1" csCatId="mainScheme" phldr="1"/>
      <dgm:spPr/>
    </dgm:pt>
    <dgm:pt modelId="{EE8B3AD8-F6DA-4C65-BDA4-21216729E913}">
      <dgm:prSet phldrT="[Text]"/>
      <dgm:spPr/>
      <dgm:t>
        <a:bodyPr/>
        <a:lstStyle/>
        <a:p>
          <a:r>
            <a:rPr lang="en-US">
              <a:latin typeface="Poppins" panose="020B0604020202020204" charset="0"/>
              <a:cs typeface="Poppins" panose="020B0604020202020204" charset="0"/>
            </a:rPr>
            <a:t>Survey </a:t>
          </a:r>
          <a:r>
            <a:rPr lang="en-US" dirty="0">
              <a:latin typeface="Poppins" panose="020B0604020202020204" charset="0"/>
              <a:cs typeface="Poppins" panose="020B0604020202020204" charset="0"/>
            </a:rPr>
            <a:t>Participation</a:t>
          </a:r>
        </a:p>
        <a:p>
          <a:r>
            <a:rPr lang="en-US" dirty="0">
              <a:latin typeface="Poppins" panose="020B0604020202020204" charset="0"/>
              <a:cs typeface="Poppins" panose="020B0604020202020204" charset="0"/>
            </a:rPr>
            <a:t>invite </a:t>
          </a:r>
        </a:p>
      </dgm:t>
    </dgm:pt>
    <dgm:pt modelId="{5156C818-1924-4721-9857-15F831E38840}" type="parTrans" cxnId="{768D47EE-498A-4A1C-B8B0-B3904C44FC20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95D0CBAA-63ED-4C7E-8D15-30818198A8DE}" type="sibTrans" cxnId="{768D47EE-498A-4A1C-B8B0-B3904C44FC20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ACC56196-FA33-4DF6-B034-4895219DC3CF}">
      <dgm:prSet phldrT="[Text]"/>
      <dgm:spPr/>
      <dgm:t>
        <a:bodyPr/>
        <a:lstStyle/>
        <a:p>
          <a:r>
            <a:rPr lang="en-US" dirty="0">
              <a:latin typeface="Poppins" panose="020B0604020202020204" charset="0"/>
              <a:cs typeface="Poppins" panose="020B0604020202020204" charset="0"/>
            </a:rPr>
            <a:t>e-Learning module delivery</a:t>
          </a:r>
        </a:p>
      </dgm:t>
    </dgm:pt>
    <dgm:pt modelId="{DDD4B173-67A7-4AEB-92B9-E280394F0C7A}" type="parTrans" cxnId="{7BE45E4C-19E7-45BD-BA70-551C71F98B65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29146424-A6DF-41B5-B40A-616E5B61164B}" type="sibTrans" cxnId="{7BE45E4C-19E7-45BD-BA70-551C71F98B65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0910C394-F76A-4F9B-9CE2-1C2864FFA607}">
      <dgm:prSet phldrT="[Text]"/>
      <dgm:spPr/>
      <dgm:t>
        <a:bodyPr/>
        <a:lstStyle/>
        <a:p>
          <a:r>
            <a:rPr lang="en-US" dirty="0">
              <a:latin typeface="Poppins" panose="020B0604020202020204" charset="0"/>
              <a:cs typeface="Poppins" panose="020B0604020202020204" charset="0"/>
            </a:rPr>
            <a:t>i) Post-module survey</a:t>
          </a:r>
        </a:p>
      </dgm:t>
    </dgm:pt>
    <dgm:pt modelId="{84F8D959-2038-471E-A7CB-E6B8CDE84988}" type="parTrans" cxnId="{653AC86B-4C7D-4A3D-A126-41B43D0BB191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5F954874-FAE2-476D-860F-4A239AAF0C88}" type="sibTrans" cxnId="{653AC86B-4C7D-4A3D-A126-41B43D0BB191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C02A892D-FAEE-4849-A865-CCF2CC3FFEDE}">
      <dgm:prSet phldrT="[Text]"/>
      <dgm:spPr/>
      <dgm:t>
        <a:bodyPr/>
        <a:lstStyle/>
        <a:p>
          <a:r>
            <a:rPr lang="en-US" b="1" dirty="0">
              <a:latin typeface="Poppins" panose="020B0604020202020204" charset="0"/>
              <a:cs typeface="Poppins" panose="020B0604020202020204" charset="0"/>
            </a:rPr>
            <a:t>48 1</a:t>
          </a:r>
          <a:r>
            <a:rPr lang="en-US" b="1" baseline="30000" dirty="0">
              <a:latin typeface="Poppins" panose="020B0604020202020204" charset="0"/>
              <a:cs typeface="Poppins" panose="020B0604020202020204" charset="0"/>
            </a:rPr>
            <a:t>st</a:t>
          </a:r>
          <a:r>
            <a:rPr lang="en-US" b="1" dirty="0">
              <a:latin typeface="Poppins" panose="020B0604020202020204" charset="0"/>
              <a:cs typeface="Poppins" panose="020B0604020202020204" charset="0"/>
            </a:rPr>
            <a:t> year students</a:t>
          </a:r>
        </a:p>
      </dgm:t>
    </dgm:pt>
    <dgm:pt modelId="{54453049-F51B-455D-B324-BAB5C7339F13}" type="parTrans" cxnId="{7424601C-2057-4494-80D6-C23BDBCCFA31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D3103474-CB17-428B-8F31-D53234224346}" type="sibTrans" cxnId="{7424601C-2057-4494-80D6-C23BDBCCFA31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32ECFF1B-ACB4-448F-B18F-284D7044B7D5}">
      <dgm:prSet phldrT="[Text]"/>
      <dgm:spPr/>
      <dgm:t>
        <a:bodyPr/>
        <a:lstStyle/>
        <a:p>
          <a:r>
            <a:rPr lang="en-US" b="1" dirty="0">
              <a:latin typeface="Poppins" panose="020B0604020202020204" charset="0"/>
              <a:cs typeface="Poppins" panose="020B0604020202020204" charset="0"/>
            </a:rPr>
            <a:t>21 (44%) 1</a:t>
          </a:r>
          <a:r>
            <a:rPr lang="en-US" b="1" baseline="30000" dirty="0">
              <a:latin typeface="Poppins" panose="020B0604020202020204" charset="0"/>
              <a:cs typeface="Poppins" panose="020B0604020202020204" charset="0"/>
            </a:rPr>
            <a:t>st</a:t>
          </a:r>
          <a:r>
            <a:rPr lang="en-US" b="1" dirty="0">
              <a:latin typeface="Poppins" panose="020B0604020202020204" charset="0"/>
              <a:cs typeface="Poppins" panose="020B0604020202020204" charset="0"/>
            </a:rPr>
            <a:t> year students</a:t>
          </a:r>
        </a:p>
      </dgm:t>
    </dgm:pt>
    <dgm:pt modelId="{4E0CC67D-69C8-4A90-8D91-B641DFC02757}" type="parTrans" cxnId="{358FC95A-095C-4DEB-BBD8-7A70BE53F46C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4D9998E5-F48B-4B87-9AE1-6A677897DCA6}" type="sibTrans" cxnId="{358FC95A-095C-4DEB-BBD8-7A70BE53F46C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89A54CF0-5A2E-4EE3-973C-54AA4ADD7D18}">
      <dgm:prSet phldrT="[Text]"/>
      <dgm:spPr/>
      <dgm:t>
        <a:bodyPr/>
        <a:lstStyle/>
        <a:p>
          <a:r>
            <a:rPr lang="en-US" b="1" dirty="0">
              <a:latin typeface="Poppins" panose="020B0604020202020204" charset="0"/>
              <a:cs typeface="Poppins" panose="020B0604020202020204" charset="0"/>
            </a:rPr>
            <a:t>27 (56%) 3</a:t>
          </a:r>
          <a:r>
            <a:rPr lang="en-US" b="1" baseline="30000" dirty="0">
              <a:latin typeface="Poppins" panose="020B0604020202020204" charset="0"/>
              <a:cs typeface="Poppins" panose="020B0604020202020204" charset="0"/>
            </a:rPr>
            <a:t>rd</a:t>
          </a:r>
          <a:r>
            <a:rPr lang="en-US" b="1" dirty="0">
              <a:latin typeface="Poppins" panose="020B0604020202020204" charset="0"/>
              <a:cs typeface="Poppins" panose="020B0604020202020204" charset="0"/>
            </a:rPr>
            <a:t> year students</a:t>
          </a:r>
        </a:p>
      </dgm:t>
    </dgm:pt>
    <dgm:pt modelId="{EC5540ED-BC56-4EC2-B67E-50F70F97C480}" type="parTrans" cxnId="{CA60FA3E-9A7F-4976-B223-337E40EEAF28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DBEF0BA6-8039-4F2F-935C-EF87CCFB87E2}" type="sibTrans" cxnId="{CA60FA3E-9A7F-4976-B223-337E40EEAF28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13517D54-4EBB-4CB3-87EA-0C970B1FF18B}">
      <dgm:prSet phldrT="[Text]"/>
      <dgm:spPr/>
      <dgm:t>
        <a:bodyPr/>
        <a:lstStyle/>
        <a:p>
          <a:r>
            <a:rPr lang="en-US" dirty="0">
              <a:latin typeface="Poppins" panose="020B0604020202020204" charset="0"/>
              <a:cs typeface="Poppins" panose="020B0604020202020204" charset="0"/>
            </a:rPr>
            <a:t>ii) Three month post delivery survey</a:t>
          </a:r>
        </a:p>
      </dgm:t>
    </dgm:pt>
    <dgm:pt modelId="{61D5D5CD-04A3-495E-BD79-93CD0CF17897}" type="parTrans" cxnId="{FF338C44-2914-4EDA-AC9C-416885D00118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551416CD-2198-4482-8290-526797F2B3A5}" type="sibTrans" cxnId="{FF338C44-2914-4EDA-AC9C-416885D00118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E494729A-EB8F-44E7-84CF-4649D7CA45D2}">
      <dgm:prSet phldrT="[Text]"/>
      <dgm:spPr/>
      <dgm:t>
        <a:bodyPr/>
        <a:lstStyle/>
        <a:p>
          <a:r>
            <a:rPr lang="en-US" b="1" dirty="0">
              <a:latin typeface="Poppins" panose="020B0604020202020204" charset="0"/>
              <a:cs typeface="Poppins" panose="020B0604020202020204" charset="0"/>
            </a:rPr>
            <a:t>48 3</a:t>
          </a:r>
          <a:r>
            <a:rPr lang="en-US" b="1" baseline="30000" dirty="0">
              <a:latin typeface="Poppins" panose="020B0604020202020204" charset="0"/>
              <a:cs typeface="Poppins" panose="020B0604020202020204" charset="0"/>
            </a:rPr>
            <a:t>rd</a:t>
          </a:r>
          <a:r>
            <a:rPr lang="en-US" b="1" dirty="0">
              <a:latin typeface="Poppins" panose="020B0604020202020204" charset="0"/>
              <a:cs typeface="Poppins" panose="020B0604020202020204" charset="0"/>
            </a:rPr>
            <a:t> year students</a:t>
          </a:r>
        </a:p>
      </dgm:t>
    </dgm:pt>
    <dgm:pt modelId="{E20230BC-F8A6-4A7A-90A4-FED67BCFC3A7}" type="parTrans" cxnId="{4BEFC5B2-EE30-4758-B4EB-56AEEC3B9B0D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F1848BB2-CA0E-4ECD-9443-9C5D3106F0E8}" type="sibTrans" cxnId="{4BEFC5B2-EE30-4758-B4EB-56AEEC3B9B0D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AF0ECA7C-6843-4CA1-A2E5-2189D1C62E76}">
      <dgm:prSet phldrT="[Text]"/>
      <dgm:spPr/>
      <dgm:t>
        <a:bodyPr/>
        <a:lstStyle/>
        <a:p>
          <a:r>
            <a:rPr lang="en-US" b="1" dirty="0">
              <a:latin typeface="Poppins" panose="020B0604020202020204" charset="0"/>
              <a:cs typeface="Poppins" panose="020B0604020202020204" charset="0"/>
            </a:rPr>
            <a:t>5 (10%) 1</a:t>
          </a:r>
          <a:r>
            <a:rPr lang="en-US" b="1" baseline="30000" dirty="0">
              <a:latin typeface="Poppins" panose="020B0604020202020204" charset="0"/>
              <a:cs typeface="Poppins" panose="020B0604020202020204" charset="0"/>
            </a:rPr>
            <a:t>st</a:t>
          </a:r>
          <a:r>
            <a:rPr lang="en-US" b="1" dirty="0">
              <a:latin typeface="Poppins" panose="020B0604020202020204" charset="0"/>
              <a:cs typeface="Poppins" panose="020B0604020202020204" charset="0"/>
            </a:rPr>
            <a:t> year students</a:t>
          </a:r>
        </a:p>
      </dgm:t>
    </dgm:pt>
    <dgm:pt modelId="{EE8CB36B-6F27-464D-857B-3A02F99F3F60}" type="parTrans" cxnId="{6A7CB192-C7CA-47FE-8377-FD05DD9A21A4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C25F36C6-98A9-4225-AC95-51D073F8678F}" type="sibTrans" cxnId="{6A7CB192-C7CA-47FE-8377-FD05DD9A21A4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101A3ABD-9E24-49DA-9BDD-D79CFEC42D0C}">
      <dgm:prSet phldrT="[Text]"/>
      <dgm:spPr/>
      <dgm:t>
        <a:bodyPr/>
        <a:lstStyle/>
        <a:p>
          <a:r>
            <a:rPr lang="en-US" b="1" dirty="0">
              <a:latin typeface="Poppins" panose="020B0604020202020204" charset="0"/>
              <a:cs typeface="Poppins" panose="020B0604020202020204" charset="0"/>
            </a:rPr>
            <a:t>4 (8%) 3</a:t>
          </a:r>
          <a:r>
            <a:rPr lang="en-US" b="1" baseline="30000" dirty="0">
              <a:latin typeface="Poppins" panose="020B0604020202020204" charset="0"/>
              <a:cs typeface="Poppins" panose="020B0604020202020204" charset="0"/>
            </a:rPr>
            <a:t>rd</a:t>
          </a:r>
          <a:r>
            <a:rPr lang="en-US" b="1" dirty="0">
              <a:latin typeface="Poppins" panose="020B0604020202020204" charset="0"/>
              <a:cs typeface="Poppins" panose="020B0604020202020204" charset="0"/>
            </a:rPr>
            <a:t> year students</a:t>
          </a:r>
        </a:p>
      </dgm:t>
    </dgm:pt>
    <dgm:pt modelId="{5BADFE6F-C1DC-4064-8E1E-7CD01709E289}" type="parTrans" cxnId="{0A63AA2C-29DF-4AA5-A6A1-5A59A06A92A2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6DBC0E29-CFCD-4936-8A62-27F5BC1B6219}" type="sibTrans" cxnId="{0A63AA2C-29DF-4AA5-A6A1-5A59A06A92A2}">
      <dgm:prSet/>
      <dgm:spPr/>
      <dgm:t>
        <a:bodyPr/>
        <a:lstStyle/>
        <a:p>
          <a:endParaRPr lang="en-US">
            <a:latin typeface="Poppins" panose="020B0604020202020204" charset="0"/>
            <a:cs typeface="Poppins" panose="020B0604020202020204" charset="0"/>
          </a:endParaRPr>
        </a:p>
      </dgm:t>
    </dgm:pt>
    <dgm:pt modelId="{0410F957-2558-4BA7-B8FE-16C92454F267}" type="pres">
      <dgm:prSet presAssocID="{A381D2A7-22B5-46CC-BA4A-5D14E512CE9B}" presName="Name0" presStyleCnt="0">
        <dgm:presLayoutVars>
          <dgm:dir/>
          <dgm:resizeHandles val="exact"/>
        </dgm:presLayoutVars>
      </dgm:prSet>
      <dgm:spPr/>
    </dgm:pt>
    <dgm:pt modelId="{49F19B67-8DB4-4F15-B930-4B02FF0A2F01}" type="pres">
      <dgm:prSet presAssocID="{EE8B3AD8-F6DA-4C65-BDA4-21216729E91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73E6DB-7F5B-41BE-B014-F3197C6E2811}" type="pres">
      <dgm:prSet presAssocID="{95D0CBAA-63ED-4C7E-8D15-30818198A8D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285D400-D3CA-44E4-889E-071868BAB283}" type="pres">
      <dgm:prSet presAssocID="{95D0CBAA-63ED-4C7E-8D15-30818198A8D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1533D71C-48B3-4DA1-9325-98D6D6E6A128}" type="pres">
      <dgm:prSet presAssocID="{ACC56196-FA33-4DF6-B034-4895219DC3C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A562F-D6D1-420E-89DA-3AA3F4940DE1}" type="pres">
      <dgm:prSet presAssocID="{29146424-A6DF-41B5-B40A-616E5B61164B}" presName="sibTrans" presStyleLbl="sibTrans2D1" presStyleIdx="1" presStyleCnt="3"/>
      <dgm:spPr/>
      <dgm:t>
        <a:bodyPr/>
        <a:lstStyle/>
        <a:p>
          <a:endParaRPr lang="en-US"/>
        </a:p>
      </dgm:t>
    </dgm:pt>
    <dgm:pt modelId="{7361A4F4-1691-4B8E-99CE-F7A45DD84FDC}" type="pres">
      <dgm:prSet presAssocID="{29146424-A6DF-41B5-B40A-616E5B61164B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BB3C3180-93B0-4D31-A021-F54DD6D715FB}" type="pres">
      <dgm:prSet presAssocID="{0910C394-F76A-4F9B-9CE2-1C2864FFA60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DC675-0E75-433B-B89F-833AC50D5DB3}" type="pres">
      <dgm:prSet presAssocID="{5F954874-FAE2-476D-860F-4A239AAF0C88}" presName="sibTrans" presStyleLbl="sibTrans2D1" presStyleIdx="2" presStyleCnt="3"/>
      <dgm:spPr/>
      <dgm:t>
        <a:bodyPr/>
        <a:lstStyle/>
        <a:p>
          <a:endParaRPr lang="en-US"/>
        </a:p>
      </dgm:t>
    </dgm:pt>
    <dgm:pt modelId="{4C50338C-982D-416D-BA78-1EACE4D1FC35}" type="pres">
      <dgm:prSet presAssocID="{5F954874-FAE2-476D-860F-4A239AAF0C88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608239BD-0D23-490F-A8EA-1DE821737887}" type="pres">
      <dgm:prSet presAssocID="{13517D54-4EBB-4CB3-87EA-0C970B1FF18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AA7C80-9E7C-4BBD-AF62-70D03A7BC3B4}" type="presOf" srcId="{32ECFF1B-ACB4-448F-B18F-284D7044B7D5}" destId="{BB3C3180-93B0-4D31-A021-F54DD6D715FB}" srcOrd="0" destOrd="1" presId="urn:microsoft.com/office/officeart/2005/8/layout/process1"/>
    <dgm:cxn modelId="{7099C955-40F9-4F5C-A3D8-CF7AC0018C20}" type="presOf" srcId="{0910C394-F76A-4F9B-9CE2-1C2864FFA607}" destId="{BB3C3180-93B0-4D31-A021-F54DD6D715FB}" srcOrd="0" destOrd="0" presId="urn:microsoft.com/office/officeart/2005/8/layout/process1"/>
    <dgm:cxn modelId="{B5BA3E64-9914-41F3-978F-856AE42FA016}" type="presOf" srcId="{5F954874-FAE2-476D-860F-4A239AAF0C88}" destId="{08FDC675-0E75-433B-B89F-833AC50D5DB3}" srcOrd="0" destOrd="0" presId="urn:microsoft.com/office/officeart/2005/8/layout/process1"/>
    <dgm:cxn modelId="{CA60FA3E-9A7F-4976-B223-337E40EEAF28}" srcId="{0910C394-F76A-4F9B-9CE2-1C2864FFA607}" destId="{89A54CF0-5A2E-4EE3-973C-54AA4ADD7D18}" srcOrd="1" destOrd="0" parTransId="{EC5540ED-BC56-4EC2-B67E-50F70F97C480}" sibTransId="{DBEF0BA6-8039-4F2F-935C-EF87CCFB87E2}"/>
    <dgm:cxn modelId="{358FC95A-095C-4DEB-BBD8-7A70BE53F46C}" srcId="{0910C394-F76A-4F9B-9CE2-1C2864FFA607}" destId="{32ECFF1B-ACB4-448F-B18F-284D7044B7D5}" srcOrd="0" destOrd="0" parTransId="{4E0CC67D-69C8-4A90-8D91-B641DFC02757}" sibTransId="{4D9998E5-F48B-4B87-9AE1-6A677897DCA6}"/>
    <dgm:cxn modelId="{4BEFC5B2-EE30-4758-B4EB-56AEEC3B9B0D}" srcId="{ACC56196-FA33-4DF6-B034-4895219DC3CF}" destId="{E494729A-EB8F-44E7-84CF-4649D7CA45D2}" srcOrd="1" destOrd="0" parTransId="{E20230BC-F8A6-4A7A-90A4-FED67BCFC3A7}" sibTransId="{F1848BB2-CA0E-4ECD-9443-9C5D3106F0E8}"/>
    <dgm:cxn modelId="{590C289B-6341-48A7-8391-59FE0D556EB0}" type="presOf" srcId="{95D0CBAA-63ED-4C7E-8D15-30818198A8DE}" destId="{4285D400-D3CA-44E4-889E-071868BAB283}" srcOrd="1" destOrd="0" presId="urn:microsoft.com/office/officeart/2005/8/layout/process1"/>
    <dgm:cxn modelId="{F8479E8A-9F3E-4AAA-AAD7-096D3C539E77}" type="presOf" srcId="{C02A892D-FAEE-4849-A865-CCF2CC3FFEDE}" destId="{1533D71C-48B3-4DA1-9325-98D6D6E6A128}" srcOrd="0" destOrd="1" presId="urn:microsoft.com/office/officeart/2005/8/layout/process1"/>
    <dgm:cxn modelId="{34C268F9-8918-45F5-B988-1E5EBF51C27C}" type="presOf" srcId="{E494729A-EB8F-44E7-84CF-4649D7CA45D2}" destId="{1533D71C-48B3-4DA1-9325-98D6D6E6A128}" srcOrd="0" destOrd="2" presId="urn:microsoft.com/office/officeart/2005/8/layout/process1"/>
    <dgm:cxn modelId="{FF338C44-2914-4EDA-AC9C-416885D00118}" srcId="{A381D2A7-22B5-46CC-BA4A-5D14E512CE9B}" destId="{13517D54-4EBB-4CB3-87EA-0C970B1FF18B}" srcOrd="3" destOrd="0" parTransId="{61D5D5CD-04A3-495E-BD79-93CD0CF17897}" sibTransId="{551416CD-2198-4482-8290-526797F2B3A5}"/>
    <dgm:cxn modelId="{768D47EE-498A-4A1C-B8B0-B3904C44FC20}" srcId="{A381D2A7-22B5-46CC-BA4A-5D14E512CE9B}" destId="{EE8B3AD8-F6DA-4C65-BDA4-21216729E913}" srcOrd="0" destOrd="0" parTransId="{5156C818-1924-4721-9857-15F831E38840}" sibTransId="{95D0CBAA-63ED-4C7E-8D15-30818198A8DE}"/>
    <dgm:cxn modelId="{0A63AA2C-29DF-4AA5-A6A1-5A59A06A92A2}" srcId="{13517D54-4EBB-4CB3-87EA-0C970B1FF18B}" destId="{101A3ABD-9E24-49DA-9BDD-D79CFEC42D0C}" srcOrd="1" destOrd="0" parTransId="{5BADFE6F-C1DC-4064-8E1E-7CD01709E289}" sibTransId="{6DBC0E29-CFCD-4936-8A62-27F5BC1B6219}"/>
    <dgm:cxn modelId="{B3E825A8-6C43-42AF-9CA1-E42C5C359A76}" type="presOf" srcId="{95D0CBAA-63ED-4C7E-8D15-30818198A8DE}" destId="{D173E6DB-7F5B-41BE-B014-F3197C6E2811}" srcOrd="0" destOrd="0" presId="urn:microsoft.com/office/officeart/2005/8/layout/process1"/>
    <dgm:cxn modelId="{1D8702BE-A518-4F7C-8C53-F2A38FB5E526}" type="presOf" srcId="{EE8B3AD8-F6DA-4C65-BDA4-21216729E913}" destId="{49F19B67-8DB4-4F15-B930-4B02FF0A2F01}" srcOrd="0" destOrd="0" presId="urn:microsoft.com/office/officeart/2005/8/layout/process1"/>
    <dgm:cxn modelId="{9E05D91A-A8CD-4968-A876-99CE7B11F333}" type="presOf" srcId="{ACC56196-FA33-4DF6-B034-4895219DC3CF}" destId="{1533D71C-48B3-4DA1-9325-98D6D6E6A128}" srcOrd="0" destOrd="0" presId="urn:microsoft.com/office/officeart/2005/8/layout/process1"/>
    <dgm:cxn modelId="{684CFDC7-A7F2-4FA8-9D10-690027613306}" type="presOf" srcId="{13517D54-4EBB-4CB3-87EA-0C970B1FF18B}" destId="{608239BD-0D23-490F-A8EA-1DE821737887}" srcOrd="0" destOrd="0" presId="urn:microsoft.com/office/officeart/2005/8/layout/process1"/>
    <dgm:cxn modelId="{897E4A7E-B256-470E-80FE-B53E22CA40E9}" type="presOf" srcId="{29146424-A6DF-41B5-B40A-616E5B61164B}" destId="{977A562F-D6D1-420E-89DA-3AA3F4940DE1}" srcOrd="0" destOrd="0" presId="urn:microsoft.com/office/officeart/2005/8/layout/process1"/>
    <dgm:cxn modelId="{7BE45E4C-19E7-45BD-BA70-551C71F98B65}" srcId="{A381D2A7-22B5-46CC-BA4A-5D14E512CE9B}" destId="{ACC56196-FA33-4DF6-B034-4895219DC3CF}" srcOrd="1" destOrd="0" parTransId="{DDD4B173-67A7-4AEB-92B9-E280394F0C7A}" sibTransId="{29146424-A6DF-41B5-B40A-616E5B61164B}"/>
    <dgm:cxn modelId="{653AC86B-4C7D-4A3D-A126-41B43D0BB191}" srcId="{A381D2A7-22B5-46CC-BA4A-5D14E512CE9B}" destId="{0910C394-F76A-4F9B-9CE2-1C2864FFA607}" srcOrd="2" destOrd="0" parTransId="{84F8D959-2038-471E-A7CB-E6B8CDE84988}" sibTransId="{5F954874-FAE2-476D-860F-4A239AAF0C88}"/>
    <dgm:cxn modelId="{6B3FCDBC-3411-42E1-85A0-F0E709A74AD7}" type="presOf" srcId="{101A3ABD-9E24-49DA-9BDD-D79CFEC42D0C}" destId="{608239BD-0D23-490F-A8EA-1DE821737887}" srcOrd="0" destOrd="2" presId="urn:microsoft.com/office/officeart/2005/8/layout/process1"/>
    <dgm:cxn modelId="{A393BE0D-235E-452F-BD77-EB2B64FF55DA}" type="presOf" srcId="{AF0ECA7C-6843-4CA1-A2E5-2189D1C62E76}" destId="{608239BD-0D23-490F-A8EA-1DE821737887}" srcOrd="0" destOrd="1" presId="urn:microsoft.com/office/officeart/2005/8/layout/process1"/>
    <dgm:cxn modelId="{D7692E61-8FDC-45A3-864B-0AE7E01CAD39}" type="presOf" srcId="{89A54CF0-5A2E-4EE3-973C-54AA4ADD7D18}" destId="{BB3C3180-93B0-4D31-A021-F54DD6D715FB}" srcOrd="0" destOrd="2" presId="urn:microsoft.com/office/officeart/2005/8/layout/process1"/>
    <dgm:cxn modelId="{C942C4E3-6565-463A-B280-1B279CDD83F3}" type="presOf" srcId="{A381D2A7-22B5-46CC-BA4A-5D14E512CE9B}" destId="{0410F957-2558-4BA7-B8FE-16C92454F267}" srcOrd="0" destOrd="0" presId="urn:microsoft.com/office/officeart/2005/8/layout/process1"/>
    <dgm:cxn modelId="{DD7BCFE1-23AD-43A6-A1A1-AB2CA6C53B8B}" type="presOf" srcId="{29146424-A6DF-41B5-B40A-616E5B61164B}" destId="{7361A4F4-1691-4B8E-99CE-F7A45DD84FDC}" srcOrd="1" destOrd="0" presId="urn:microsoft.com/office/officeart/2005/8/layout/process1"/>
    <dgm:cxn modelId="{7424601C-2057-4494-80D6-C23BDBCCFA31}" srcId="{ACC56196-FA33-4DF6-B034-4895219DC3CF}" destId="{C02A892D-FAEE-4849-A865-CCF2CC3FFEDE}" srcOrd="0" destOrd="0" parTransId="{54453049-F51B-455D-B324-BAB5C7339F13}" sibTransId="{D3103474-CB17-428B-8F31-D53234224346}"/>
    <dgm:cxn modelId="{F541189C-9D05-4FF6-96EE-9040895BAC64}" type="presOf" srcId="{5F954874-FAE2-476D-860F-4A239AAF0C88}" destId="{4C50338C-982D-416D-BA78-1EACE4D1FC35}" srcOrd="1" destOrd="0" presId="urn:microsoft.com/office/officeart/2005/8/layout/process1"/>
    <dgm:cxn modelId="{6A7CB192-C7CA-47FE-8377-FD05DD9A21A4}" srcId="{13517D54-4EBB-4CB3-87EA-0C970B1FF18B}" destId="{AF0ECA7C-6843-4CA1-A2E5-2189D1C62E76}" srcOrd="0" destOrd="0" parTransId="{EE8CB36B-6F27-464D-857B-3A02F99F3F60}" sibTransId="{C25F36C6-98A9-4225-AC95-51D073F8678F}"/>
    <dgm:cxn modelId="{E1B4E060-FD0B-4459-AF9A-23C8F73CC9C2}" type="presParOf" srcId="{0410F957-2558-4BA7-B8FE-16C92454F267}" destId="{49F19B67-8DB4-4F15-B930-4B02FF0A2F01}" srcOrd="0" destOrd="0" presId="urn:microsoft.com/office/officeart/2005/8/layout/process1"/>
    <dgm:cxn modelId="{E73321AD-FC4B-4905-9676-7FE9DB928AC9}" type="presParOf" srcId="{0410F957-2558-4BA7-B8FE-16C92454F267}" destId="{D173E6DB-7F5B-41BE-B014-F3197C6E2811}" srcOrd="1" destOrd="0" presId="urn:microsoft.com/office/officeart/2005/8/layout/process1"/>
    <dgm:cxn modelId="{D851D7E8-6D96-4E7A-AA1C-AAB144218CE8}" type="presParOf" srcId="{D173E6DB-7F5B-41BE-B014-F3197C6E2811}" destId="{4285D400-D3CA-44E4-889E-071868BAB283}" srcOrd="0" destOrd="0" presId="urn:microsoft.com/office/officeart/2005/8/layout/process1"/>
    <dgm:cxn modelId="{897D0871-1812-4D0B-A767-579FFCD46265}" type="presParOf" srcId="{0410F957-2558-4BA7-B8FE-16C92454F267}" destId="{1533D71C-48B3-4DA1-9325-98D6D6E6A128}" srcOrd="2" destOrd="0" presId="urn:microsoft.com/office/officeart/2005/8/layout/process1"/>
    <dgm:cxn modelId="{D0FB7434-3656-49D3-A74B-F79FD3C02CDC}" type="presParOf" srcId="{0410F957-2558-4BA7-B8FE-16C92454F267}" destId="{977A562F-D6D1-420E-89DA-3AA3F4940DE1}" srcOrd="3" destOrd="0" presId="urn:microsoft.com/office/officeart/2005/8/layout/process1"/>
    <dgm:cxn modelId="{F77BF4C0-947E-4A7E-A691-13E74A676ECE}" type="presParOf" srcId="{977A562F-D6D1-420E-89DA-3AA3F4940DE1}" destId="{7361A4F4-1691-4B8E-99CE-F7A45DD84FDC}" srcOrd="0" destOrd="0" presId="urn:microsoft.com/office/officeart/2005/8/layout/process1"/>
    <dgm:cxn modelId="{E62FBDA0-E619-4CE2-8400-056D87714D5F}" type="presParOf" srcId="{0410F957-2558-4BA7-B8FE-16C92454F267}" destId="{BB3C3180-93B0-4D31-A021-F54DD6D715FB}" srcOrd="4" destOrd="0" presId="urn:microsoft.com/office/officeart/2005/8/layout/process1"/>
    <dgm:cxn modelId="{15AA774F-98C4-431C-BCA1-86902005C8C1}" type="presParOf" srcId="{0410F957-2558-4BA7-B8FE-16C92454F267}" destId="{08FDC675-0E75-433B-B89F-833AC50D5DB3}" srcOrd="5" destOrd="0" presId="urn:microsoft.com/office/officeart/2005/8/layout/process1"/>
    <dgm:cxn modelId="{47F54AF3-87D2-4929-A924-107D7CE989F0}" type="presParOf" srcId="{08FDC675-0E75-433B-B89F-833AC50D5DB3}" destId="{4C50338C-982D-416D-BA78-1EACE4D1FC35}" srcOrd="0" destOrd="0" presId="urn:microsoft.com/office/officeart/2005/8/layout/process1"/>
    <dgm:cxn modelId="{E654287E-496A-4A44-ADAA-53FF59DEFB14}" type="presParOf" srcId="{0410F957-2558-4BA7-B8FE-16C92454F267}" destId="{608239BD-0D23-490F-A8EA-1DE82173788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19B67-8DB4-4F15-B930-4B02FF0A2F01}">
      <dsp:nvSpPr>
        <dsp:cNvPr id="0" name=""/>
        <dsp:cNvSpPr/>
      </dsp:nvSpPr>
      <dsp:spPr>
        <a:xfrm>
          <a:off x="1597" y="528165"/>
          <a:ext cx="698494" cy="9827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>
              <a:latin typeface="Poppins" panose="020B0604020202020204" charset="0"/>
              <a:cs typeface="Poppins" panose="020B0604020202020204" charset="0"/>
            </a:rPr>
            <a:t>Survey </a:t>
          </a:r>
          <a:r>
            <a:rPr lang="en-US" sz="700" kern="1200" dirty="0">
              <a:latin typeface="Poppins" panose="020B0604020202020204" charset="0"/>
              <a:cs typeface="Poppins" panose="020B0604020202020204" charset="0"/>
            </a:rPr>
            <a:t>Participation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>
              <a:latin typeface="Poppins" panose="020B0604020202020204" charset="0"/>
              <a:cs typeface="Poppins" panose="020B0604020202020204" charset="0"/>
            </a:rPr>
            <a:t>invite </a:t>
          </a:r>
        </a:p>
      </dsp:txBody>
      <dsp:txXfrm>
        <a:off x="22055" y="548623"/>
        <a:ext cx="657578" cy="941828"/>
      </dsp:txXfrm>
    </dsp:sp>
    <dsp:sp modelId="{D173E6DB-7F5B-41BE-B014-F3197C6E2811}">
      <dsp:nvSpPr>
        <dsp:cNvPr id="0" name=""/>
        <dsp:cNvSpPr/>
      </dsp:nvSpPr>
      <dsp:spPr>
        <a:xfrm>
          <a:off x="769942" y="932924"/>
          <a:ext cx="148080" cy="173226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>
            <a:latin typeface="Poppins" panose="020B0604020202020204" charset="0"/>
            <a:cs typeface="Poppins" panose="020B0604020202020204" charset="0"/>
          </a:endParaRPr>
        </a:p>
      </dsp:txBody>
      <dsp:txXfrm>
        <a:off x="769942" y="967569"/>
        <a:ext cx="103656" cy="103936"/>
      </dsp:txXfrm>
    </dsp:sp>
    <dsp:sp modelId="{1533D71C-48B3-4DA1-9325-98D6D6E6A128}">
      <dsp:nvSpPr>
        <dsp:cNvPr id="0" name=""/>
        <dsp:cNvSpPr/>
      </dsp:nvSpPr>
      <dsp:spPr>
        <a:xfrm>
          <a:off x="979490" y="528165"/>
          <a:ext cx="698494" cy="9827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>
              <a:latin typeface="Poppins" panose="020B0604020202020204" charset="0"/>
              <a:cs typeface="Poppins" panose="020B0604020202020204" charset="0"/>
            </a:rPr>
            <a:t>e-Learning module delivery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48 1</a:t>
          </a:r>
          <a:r>
            <a:rPr lang="en-US" sz="500" b="1" kern="1200" baseline="30000" dirty="0">
              <a:latin typeface="Poppins" panose="020B0604020202020204" charset="0"/>
              <a:cs typeface="Poppins" panose="020B0604020202020204" charset="0"/>
            </a:rPr>
            <a:t>st</a:t>
          </a: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 year students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48 3</a:t>
          </a:r>
          <a:r>
            <a:rPr lang="en-US" sz="500" b="1" kern="1200" baseline="30000" dirty="0">
              <a:latin typeface="Poppins" panose="020B0604020202020204" charset="0"/>
              <a:cs typeface="Poppins" panose="020B0604020202020204" charset="0"/>
            </a:rPr>
            <a:t>rd</a:t>
          </a: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 year students</a:t>
          </a:r>
        </a:p>
      </dsp:txBody>
      <dsp:txXfrm>
        <a:off x="999948" y="548623"/>
        <a:ext cx="657578" cy="941828"/>
      </dsp:txXfrm>
    </dsp:sp>
    <dsp:sp modelId="{977A562F-D6D1-420E-89DA-3AA3F4940DE1}">
      <dsp:nvSpPr>
        <dsp:cNvPr id="0" name=""/>
        <dsp:cNvSpPr/>
      </dsp:nvSpPr>
      <dsp:spPr>
        <a:xfrm>
          <a:off x="1747835" y="932924"/>
          <a:ext cx="148080" cy="173226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>
            <a:latin typeface="Poppins" panose="020B0604020202020204" charset="0"/>
            <a:cs typeface="Poppins" panose="020B0604020202020204" charset="0"/>
          </a:endParaRPr>
        </a:p>
      </dsp:txBody>
      <dsp:txXfrm>
        <a:off x="1747835" y="967569"/>
        <a:ext cx="103656" cy="103936"/>
      </dsp:txXfrm>
    </dsp:sp>
    <dsp:sp modelId="{BB3C3180-93B0-4D31-A021-F54DD6D715FB}">
      <dsp:nvSpPr>
        <dsp:cNvPr id="0" name=""/>
        <dsp:cNvSpPr/>
      </dsp:nvSpPr>
      <dsp:spPr>
        <a:xfrm>
          <a:off x="1957383" y="528165"/>
          <a:ext cx="698494" cy="9827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>
              <a:latin typeface="Poppins" panose="020B0604020202020204" charset="0"/>
              <a:cs typeface="Poppins" panose="020B0604020202020204" charset="0"/>
            </a:rPr>
            <a:t>i) Post-module survey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21 (44%) 1</a:t>
          </a:r>
          <a:r>
            <a:rPr lang="en-US" sz="500" b="1" kern="1200" baseline="30000" dirty="0">
              <a:latin typeface="Poppins" panose="020B0604020202020204" charset="0"/>
              <a:cs typeface="Poppins" panose="020B0604020202020204" charset="0"/>
            </a:rPr>
            <a:t>st</a:t>
          </a: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 year students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27 (56%) 3</a:t>
          </a:r>
          <a:r>
            <a:rPr lang="en-US" sz="500" b="1" kern="1200" baseline="30000" dirty="0">
              <a:latin typeface="Poppins" panose="020B0604020202020204" charset="0"/>
              <a:cs typeface="Poppins" panose="020B0604020202020204" charset="0"/>
            </a:rPr>
            <a:t>rd</a:t>
          </a: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 year students</a:t>
          </a:r>
        </a:p>
      </dsp:txBody>
      <dsp:txXfrm>
        <a:off x="1977841" y="548623"/>
        <a:ext cx="657578" cy="941828"/>
      </dsp:txXfrm>
    </dsp:sp>
    <dsp:sp modelId="{08FDC675-0E75-433B-B89F-833AC50D5DB3}">
      <dsp:nvSpPr>
        <dsp:cNvPr id="0" name=""/>
        <dsp:cNvSpPr/>
      </dsp:nvSpPr>
      <dsp:spPr>
        <a:xfrm>
          <a:off x="2725727" y="932924"/>
          <a:ext cx="148080" cy="173226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>
            <a:latin typeface="Poppins" panose="020B0604020202020204" charset="0"/>
            <a:cs typeface="Poppins" panose="020B0604020202020204" charset="0"/>
          </a:endParaRPr>
        </a:p>
      </dsp:txBody>
      <dsp:txXfrm>
        <a:off x="2725727" y="967569"/>
        <a:ext cx="103656" cy="103936"/>
      </dsp:txXfrm>
    </dsp:sp>
    <dsp:sp modelId="{608239BD-0D23-490F-A8EA-1DE821737887}">
      <dsp:nvSpPr>
        <dsp:cNvPr id="0" name=""/>
        <dsp:cNvSpPr/>
      </dsp:nvSpPr>
      <dsp:spPr>
        <a:xfrm>
          <a:off x="2935276" y="528165"/>
          <a:ext cx="698494" cy="9827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>
              <a:latin typeface="Poppins" panose="020B0604020202020204" charset="0"/>
              <a:cs typeface="Poppins" panose="020B0604020202020204" charset="0"/>
            </a:rPr>
            <a:t>ii) Three month post delivery survey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5 (10%) 1</a:t>
          </a:r>
          <a:r>
            <a:rPr lang="en-US" sz="500" b="1" kern="1200" baseline="30000" dirty="0">
              <a:latin typeface="Poppins" panose="020B0604020202020204" charset="0"/>
              <a:cs typeface="Poppins" panose="020B0604020202020204" charset="0"/>
            </a:rPr>
            <a:t>st</a:t>
          </a: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 year students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4 (8%) 3</a:t>
          </a:r>
          <a:r>
            <a:rPr lang="en-US" sz="500" b="1" kern="1200" baseline="30000" dirty="0">
              <a:latin typeface="Poppins" panose="020B0604020202020204" charset="0"/>
              <a:cs typeface="Poppins" panose="020B0604020202020204" charset="0"/>
            </a:rPr>
            <a:t>rd</a:t>
          </a:r>
          <a:r>
            <a:rPr lang="en-US" sz="500" b="1" kern="1200" dirty="0">
              <a:latin typeface="Poppins" panose="020B0604020202020204" charset="0"/>
              <a:cs typeface="Poppins" panose="020B0604020202020204" charset="0"/>
            </a:rPr>
            <a:t> year students</a:t>
          </a:r>
        </a:p>
      </dsp:txBody>
      <dsp:txXfrm>
        <a:off x="2955734" y="548623"/>
        <a:ext cx="657578" cy="941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0.52608</cdr:y>
    </cdr:from>
    <cdr:to>
      <cdr:x>0.32506</cdr:x>
      <cdr:y>0.77633</cdr:y>
    </cdr:to>
    <cdr:sp macro="" textlink="">
      <cdr:nvSpPr>
        <cdr:cNvPr id="2" name="TextBox 3">
          <a:extLst xmlns:a="http://schemas.openxmlformats.org/drawingml/2006/main">
            <a:ext uri="{FF2B5EF4-FFF2-40B4-BE49-F238E27FC236}">
              <a16:creationId xmlns:a16="http://schemas.microsoft.com/office/drawing/2014/main" id="{63B0C8DC-8EE9-41B0-AD6F-EEB3B6774E10}"/>
            </a:ext>
          </a:extLst>
        </cdr:cNvPr>
        <cdr:cNvSpPr txBox="1"/>
      </cdr:nvSpPr>
      <cdr:spPr>
        <a:xfrm xmlns:a="http://schemas.openxmlformats.org/drawingml/2006/main">
          <a:off x="-6224189" y="452909"/>
          <a:ext cx="570442" cy="215444"/>
        </a:xfrm>
        <a:prstGeom xmlns:a="http://schemas.openxmlformats.org/drawingml/2006/main" prst="rect">
          <a:avLst/>
        </a:prstGeom>
        <a:solidFill xmlns:a="http://schemas.openxmlformats.org/drawingml/2006/main">
          <a:srgbClr val="DEE6EE">
            <a:alpha val="30000"/>
          </a:srgbClr>
        </a:solidFill>
        <a:ln xmlns:a="http://schemas.openxmlformats.org/drawingml/2006/main">
          <a:solidFill>
            <a:srgbClr val="16A1DA">
              <a:alpha val="50000"/>
            </a:srgbClr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800" b="1" dirty="0">
              <a:solidFill>
                <a:srgbClr val="3B4D55"/>
              </a:solidFill>
              <a:latin typeface="Questrial" panose="02000000000000000000" pitchFamily="2" charset="0"/>
            </a:rPr>
            <a:t>Age</a:t>
          </a:r>
          <a:endParaRPr lang="en-IE" sz="800" b="1" dirty="0">
            <a:solidFill>
              <a:srgbClr val="3B4D55"/>
            </a:solidFill>
            <a:latin typeface="Questrial" panose="02000000000000000000" pitchFamily="2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CA3CB-2227-445A-81BA-1FCD5A2BC41D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43D28-1E3D-4327-A4F7-7406CE960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35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30EFF-4DEE-4E97-9D13-5D460C4E01D7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CEB2E-2861-4439-B3C7-4B58EA3C4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9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880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  <p15:guide id="2" pos="551" userDrawn="1">
          <p15:clr>
            <a:srgbClr val="FBAE40"/>
          </p15:clr>
        </p15:guide>
        <p15:guide id="3" pos="7080" userDrawn="1">
          <p15:clr>
            <a:srgbClr val="FBAE40"/>
          </p15:clr>
        </p15:guide>
        <p15:guide id="4" orient="horz" pos="374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FE583A-448B-424C-9B6C-980A58B939A8}"/>
              </a:ext>
            </a:extLst>
          </p:cNvPr>
          <p:cNvCxnSpPr>
            <a:cxnSpLocks/>
            <a:stCxn id="8" idx="6"/>
            <a:endCxn id="10" idx="6"/>
          </p:cNvCxnSpPr>
          <p:nvPr userDrawn="1"/>
        </p:nvCxnSpPr>
        <p:spPr>
          <a:xfrm flipV="1">
            <a:off x="1070213" y="6081964"/>
            <a:ext cx="10174050" cy="1"/>
          </a:xfrm>
          <a:prstGeom prst="line">
            <a:avLst/>
          </a:prstGeom>
          <a:ln w="889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0F4F28C2-CC34-4947-B0FE-B44514C5BFC8}"/>
              </a:ext>
            </a:extLst>
          </p:cNvPr>
          <p:cNvSpPr/>
          <p:nvPr userDrawn="1"/>
        </p:nvSpPr>
        <p:spPr>
          <a:xfrm>
            <a:off x="11107103" y="6013384"/>
            <a:ext cx="137160" cy="1371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 </a:t>
            </a:r>
            <a:endParaRPr lang="ru-RU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423FD6-47FA-40FA-AC79-BC9F7AE1F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E562E-0BAA-491E-B8FD-1A05C9CA6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2BA95-4805-4B42-9280-BD99DBEAF6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03765" y="6088551"/>
            <a:ext cx="27432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rgbClr val="3B4D55"/>
                </a:solidFill>
              </a:defRPr>
            </a:lvl1pPr>
          </a:lstStyle>
          <a:p>
            <a:r>
              <a:rPr lang="en-US" dirty="0"/>
              <a:t>MM.DD.20XX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772EE-4DFE-49F7-BB57-F122C643F5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03765" y="5829266"/>
            <a:ext cx="2743200" cy="2526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rgbClr val="B4001B"/>
                </a:solidFill>
              </a:defRPr>
            </a:lvl1pPr>
          </a:lstStyle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DF2AD18-5088-44AE-A929-D2B09BDCBE5A}"/>
              </a:ext>
            </a:extLst>
          </p:cNvPr>
          <p:cNvSpPr/>
          <p:nvPr userDrawn="1"/>
        </p:nvSpPr>
        <p:spPr>
          <a:xfrm>
            <a:off x="805037" y="5949377"/>
            <a:ext cx="265176" cy="26517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5A4A8-6013-489C-BF67-FC05831CE9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7915" y="5899402"/>
            <a:ext cx="3210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>
                <a:solidFill>
                  <a:schemeClr val="bg1"/>
                </a:solidFill>
              </a:defRPr>
            </a:lvl1pPr>
          </a:lstStyle>
          <a:p>
            <a:fld id="{4F4E0FEE-E42D-435A-A441-DBC63D7AFC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87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3.png"/><Relationship Id="rId5" Type="http://schemas.openxmlformats.org/officeDocument/2006/relationships/diagramLayout" Target="../diagrams/layout1.xml"/><Relationship Id="rId10" Type="http://schemas.openxmlformats.org/officeDocument/2006/relationships/chart" Target="../charts/chart2.xml"/><Relationship Id="rId4" Type="http://schemas.openxmlformats.org/officeDocument/2006/relationships/diagramData" Target="../diagrams/data1.xml"/><Relationship Id="rId9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m azul, água, Azul elétrico, captura de ecrã&#10;&#10;Descrição gerada automaticamente">
            <a:extLst>
              <a:ext uri="{FF2B5EF4-FFF2-40B4-BE49-F238E27FC236}">
                <a16:creationId xmlns:a16="http://schemas.microsoft.com/office/drawing/2014/main" id="{4F8CD193-B988-081A-9CD7-D118AE98B4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554"/>
          <a:stretch/>
        </p:blipFill>
        <p:spPr>
          <a:xfrm>
            <a:off x="9273" y="968268"/>
            <a:ext cx="12202461" cy="590068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9826B88A-CA53-4491-9D51-BD04EBF2F4D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-322709" y="986747"/>
            <a:ext cx="12856673" cy="55018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11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Dr Siobhán Davis, Dr Maria van Harten, Mary O’ Neill ,Prof </a:t>
            </a:r>
            <a:r>
              <a:rPr lang="en-GB" sz="1100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Blánaid</a:t>
            </a:r>
            <a:r>
              <a:rPr lang="en-GB" sz="11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Daly. School of Dental Science </a:t>
            </a:r>
            <a:r>
              <a:rPr lang="en-GB" sz="9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(SoDS), </a:t>
            </a:r>
            <a:r>
              <a:rPr lang="en-GB" sz="11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Trinity College Dublin and Dublin Dental University Hospital, Dublin, Ireland</a:t>
            </a:r>
            <a:r>
              <a:rPr lang="en-GB" sz="10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.</a:t>
            </a:r>
            <a:endParaRPr lang="ru-RU" sz="1000" dirty="0">
              <a:solidFill>
                <a:schemeClr val="bg1"/>
              </a:solidFill>
              <a:latin typeface="+mj-lt"/>
              <a:cs typeface="Poppins Medium" pitchFamily="2" charset="7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3134" y="1257814"/>
            <a:ext cx="3212235" cy="5476969"/>
          </a:xfrm>
          <a:prstGeom prst="roundRect">
            <a:avLst>
              <a:gd name="adj" fmla="val 0"/>
            </a:avLst>
          </a:prstGeom>
          <a:solidFill>
            <a:schemeClr val="bg1">
              <a:alpha val="5130"/>
            </a:schemeClr>
          </a:solidFill>
          <a:ln w="6350" cap="sq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tIns="90000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Background </a:t>
            </a:r>
            <a:endParaRPr lang="en-GB" sz="1000"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Students need to be supported to increase their agency and active engagement with the feedback process, that is, to intentionally support their feedback literacy (FBL) skills . </a:t>
            </a:r>
            <a:r>
              <a:rPr lang="en-GB" sz="10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¹</a:t>
            </a: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Currently little evidence  to underpin how and if FBL can be developed particularly in the area of Health Professional Sciences education.²</a:t>
            </a:r>
          </a:p>
          <a:p>
            <a:endParaRPr lang="en-GB" sz="105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Novel, evidence based eLearning module designed by a multidisciplinary team of Health Professionals developed to facilitate and support the development of FBL skills.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algn="ctr"/>
            <a:r>
              <a:rPr lang="en-GB" sz="1050" dirty="0">
                <a:solidFill>
                  <a:schemeClr val="bg1"/>
                </a:solidFill>
                <a:latin typeface="Poppins" panose="020B0604020202020204" charset="0"/>
                <a:cs typeface="Poppins" panose="020B0604020202020204" charset="0"/>
              </a:rPr>
              <a:t>Aims &amp; Objectives </a:t>
            </a:r>
            <a:endParaRPr lang="en-GB" sz="105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To develop and enhance students’  FBL skills at the School of Dental Science (</a:t>
            </a:r>
            <a:r>
              <a:rPr lang="en-GB" sz="1050" dirty="0" err="1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SoDS</a:t>
            </a: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To support students to develop the tools to obtain good feedback in relation to their learning and development of clinical skills and competence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To run an intervention study to evaluate a novel e-learning module “</a:t>
            </a:r>
            <a:r>
              <a:rPr lang="en-GB" sz="1050" i="1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Making the most of feedback</a:t>
            </a: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” designed to increase students’ feedback literacy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26182" y="5368192"/>
            <a:ext cx="3967699" cy="1882223"/>
          </a:xfrm>
          <a:prstGeom prst="roundRect">
            <a:avLst>
              <a:gd name="adj" fmla="val 0"/>
            </a:avLst>
          </a:prstGeom>
          <a:solidFill>
            <a:schemeClr val="bg1">
              <a:alpha val="5318"/>
            </a:schemeClr>
          </a:solidFill>
          <a:ln w="6350">
            <a:solidFill>
              <a:schemeClr val="bg1"/>
            </a:solidFill>
          </a:ln>
        </p:spPr>
        <p:txBody>
          <a:bodyPr wrap="square" tIns="90000" bIns="90000" rtlCol="0">
            <a:spAutoFit/>
          </a:bodyPr>
          <a:lstStyle/>
          <a:p>
            <a:r>
              <a:rPr lang="en-IE" sz="110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                                         </a:t>
            </a:r>
            <a:r>
              <a:rPr lang="en-GB" sz="11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Results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Response rates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b="1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b="1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b="1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b="1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900" b="1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lvl="0"/>
            <a:endParaRPr lang="en-GB" sz="900" b="1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lvl="0" algn="ctr"/>
            <a:r>
              <a:rPr lang="en-GB" sz="1000" b="1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Figure 2</a:t>
            </a:r>
            <a:r>
              <a:rPr lang="en-GB" sz="100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GB" sz="80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Demographic data results from stage i</a:t>
            </a:r>
            <a:r>
              <a:rPr lang="en-GB" sz="800" dirty="0">
                <a:solidFill>
                  <a:srgbClr val="000000"/>
                </a:solidFill>
                <a:cs typeface="Poppins" panose="020B0604020202020204" charset="0"/>
              </a:rPr>
              <a:t>) </a:t>
            </a:r>
          </a:p>
          <a:p>
            <a:pPr algn="ctr"/>
            <a:endParaRPr lang="en-GB" sz="800" dirty="0">
              <a:solidFill>
                <a:schemeClr val="bg1"/>
              </a:solidFill>
              <a:cs typeface="Poppins" pitchFamily="2" charset="77"/>
            </a:endParaRPr>
          </a:p>
          <a:p>
            <a:endParaRPr lang="en-GB" sz="1100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247247" y="6284760"/>
            <a:ext cx="4132858" cy="781922"/>
          </a:xfrm>
          <a:prstGeom prst="roundRect">
            <a:avLst>
              <a:gd name="adj" fmla="val 0"/>
            </a:avLst>
          </a:prstGeom>
          <a:solidFill>
            <a:schemeClr val="bg1">
              <a:alpha val="5318"/>
            </a:schemeClr>
          </a:solidFill>
          <a:ln w="6350">
            <a:solidFill>
              <a:schemeClr val="bg1"/>
            </a:solidFill>
          </a:ln>
        </p:spPr>
        <p:txBody>
          <a:bodyPr wrap="square" tIns="90000" bIns="90000" rtlCol="0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References</a:t>
            </a:r>
          </a:p>
          <a:p>
            <a:pPr marL="88900" indent="-88900">
              <a:buFont typeface="+mj-lt"/>
              <a:buAutoNum type="arabicPeriod"/>
            </a:pPr>
            <a:endParaRPr lang="en-GB" sz="500"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  <a:p>
            <a:r>
              <a:rPr lang="en-GB" sz="500" b="1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1. Winstone  NE, Mathlin G, Nash RA. (2019): Building feedback literacy: Students’ perceptions of the Developing Engagement with Feedback Toolkit. Front Educ. 4.</a:t>
            </a:r>
          </a:p>
          <a:p>
            <a:r>
              <a:rPr lang="en-GB" sz="500" b="1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2. Little T, Dawson P, Boud D, Tai J. (2024); Can students’ feedback literacy be improved? A scoping review of interventions. Assessment and Evaluation in Higher Education. 49(1) 39-51</a:t>
            </a:r>
            <a:r>
              <a:rPr lang="en-GB" sz="500" b="1" dirty="0">
                <a:solidFill>
                  <a:srgbClr val="000000"/>
                </a:solidFill>
              </a:rPr>
              <a:t>.</a:t>
            </a:r>
            <a:endParaRPr lang="en-GB" sz="600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  <a:p>
            <a:endParaRPr lang="en-GB" sz="600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247247" y="1249505"/>
            <a:ext cx="3889842" cy="3868836"/>
          </a:xfrm>
          <a:prstGeom prst="roundRect">
            <a:avLst>
              <a:gd name="adj" fmla="val 0"/>
            </a:avLst>
          </a:prstGeom>
          <a:solidFill>
            <a:schemeClr val="bg1">
              <a:alpha val="5130"/>
            </a:schemeClr>
          </a:solidFill>
          <a:ln w="6350">
            <a:solidFill>
              <a:schemeClr val="bg1"/>
            </a:solidFill>
          </a:ln>
        </p:spPr>
        <p:txBody>
          <a:bodyPr wrap="square" tIns="90000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Results </a:t>
            </a:r>
          </a:p>
          <a:p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i) Directly post delivery module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91.6% (n=44) found it helpful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83.8% (n=45) able to apply what they learned to their clinical practice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93.8% (n=45) more confident in their role in the feedback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Students 23yrs of age and older,  less likely to “</a:t>
            </a:r>
            <a:r>
              <a:rPr lang="en-GB" sz="1050" i="1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take feedback as a personal critique” </a:t>
            </a: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(</a:t>
            </a:r>
            <a:r>
              <a:rPr lang="en-GB" sz="1050" i="1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p</a:t>
            </a: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=0.020), specifically those in 3</a:t>
            </a:r>
            <a:r>
              <a:rPr lang="en-GB" sz="1050" baseline="3000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rd</a:t>
            </a: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year (</a:t>
            </a:r>
            <a:r>
              <a:rPr lang="en-GB" sz="1050" i="1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p</a:t>
            </a: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=0.026)</a:t>
            </a:r>
          </a:p>
          <a:p>
            <a:pPr marL="285750" indent="-285750">
              <a:buAutoNum type="romanLcParenR" startAt="2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Three months post delivery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Positive effects of e-learning module  were not sustained</a:t>
            </a:r>
            <a:endParaRPr lang="en-GB" sz="1100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  <a:p>
            <a:pPr algn="ctr"/>
            <a:r>
              <a:rPr lang="en-GB" sz="11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Discussion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chemeClr val="accent4"/>
                </a:solidFill>
                <a:latin typeface="Poppins" pitchFamily="2" charset="77"/>
                <a:cs typeface="Poppins" pitchFamily="2" charset="77"/>
              </a:rPr>
              <a:t>Majority of students thought FBL training was helpful, applicable, and confidence-building</a:t>
            </a:r>
          </a:p>
          <a:p>
            <a:endParaRPr lang="en-GB" sz="1050" dirty="0">
              <a:solidFill>
                <a:schemeClr val="accent4"/>
              </a:solidFill>
              <a:latin typeface="Poppins" pitchFamily="2" charset="77"/>
              <a:cs typeface="Poppins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chemeClr val="accent4"/>
                </a:solidFill>
                <a:latin typeface="Poppins" pitchFamily="2" charset="77"/>
                <a:cs typeface="Poppins" pitchFamily="2" charset="77"/>
              </a:rPr>
              <a:t>Older students and those further along in their student trajectory, tended to have more mature attitudes towards FB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chemeClr val="accent4"/>
              </a:solidFill>
              <a:latin typeface="Poppins" pitchFamily="2" charset="77"/>
              <a:cs typeface="Poppins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chemeClr val="accent4"/>
                </a:solidFill>
                <a:latin typeface="Poppins" pitchFamily="2" charset="77"/>
                <a:cs typeface="Poppins" pitchFamily="2" charset="77"/>
              </a:rPr>
              <a:t>Limitations -small sample size,  and low response rate for longterm evaluation</a:t>
            </a:r>
            <a:endParaRPr lang="en-GB" sz="1200" dirty="0">
              <a:solidFill>
                <a:schemeClr val="accent4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25474" y="1249505"/>
            <a:ext cx="4020469" cy="2730063"/>
          </a:xfrm>
          <a:prstGeom prst="roundRect">
            <a:avLst>
              <a:gd name="adj" fmla="val 0"/>
            </a:avLst>
          </a:prstGeom>
          <a:solidFill>
            <a:schemeClr val="bg1">
              <a:alpha val="5130"/>
            </a:schemeClr>
          </a:solidFill>
          <a:ln w="6350">
            <a:solidFill>
              <a:schemeClr val="bg1"/>
            </a:solidFill>
          </a:ln>
        </p:spPr>
        <p:txBody>
          <a:bodyPr wrap="square" tIns="90000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Materials &amp; Methods    </a:t>
            </a:r>
            <a:endParaRPr lang="en-GB" sz="900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A two staged study evaluated i) the level of FBL and</a:t>
            </a:r>
          </a:p>
          <a:p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    ii) longterm impact after completing the novel e-</a:t>
            </a:r>
          </a:p>
          <a:p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        learning module   </a:t>
            </a:r>
          </a:p>
          <a:p>
            <a:endParaRPr lang="en-GB" sz="105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Participants:  1</a:t>
            </a:r>
            <a:r>
              <a:rPr lang="en-GB" sz="1050" baseline="3000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st</a:t>
            </a: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and 3</a:t>
            </a:r>
            <a:r>
              <a:rPr lang="en-GB" sz="1050" baseline="3000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rd</a:t>
            </a: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year dental students at SoDS</a:t>
            </a:r>
          </a:p>
          <a:p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    n= 96 students</a:t>
            </a:r>
          </a:p>
          <a:p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A survey administered via on-line tool i) immediately after  delivery assessed level of FBL and ii) three months post delivery. See Fig 1.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Data analysis using  SPSS to calculate descriptive statistics, and to explore associations between students’ responses and demographic characteristics See Fig 2.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247247" y="5120820"/>
            <a:ext cx="3889842" cy="1783894"/>
          </a:xfrm>
          <a:prstGeom prst="roundRect">
            <a:avLst>
              <a:gd name="adj" fmla="val 1926"/>
            </a:avLst>
          </a:prstGeom>
          <a:solidFill>
            <a:schemeClr val="bg1">
              <a:alpha val="5318"/>
            </a:schemeClr>
          </a:solidFill>
          <a:ln w="6350">
            <a:solidFill>
              <a:schemeClr val="bg1"/>
            </a:solidFill>
          </a:ln>
        </p:spPr>
        <p:txBody>
          <a:bodyPr wrap="square" tIns="90000" bIns="90000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Conclusions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Principles of good FBL skills can support students in being active agents in the feedback process.</a:t>
            </a:r>
          </a:p>
          <a:p>
            <a:endParaRPr lang="en-GB" sz="100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Potential for curriculum-embedded support and structured FBL training to develop and hone these skills </a:t>
            </a:r>
          </a:p>
          <a:p>
            <a:r>
              <a:rPr lang="en-GB" sz="1000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     in dental students.</a:t>
            </a:r>
          </a:p>
          <a:p>
            <a:endParaRPr lang="en-IE" sz="80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endParaRPr lang="en-GB" sz="800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  <a:p>
            <a:endParaRPr lang="en-GB" sz="800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  <a:p>
            <a:endParaRPr lang="en-GB" sz="800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1" name="Google Shape;230;p37">
            <a:extLst>
              <a:ext uri="{FF2B5EF4-FFF2-40B4-BE49-F238E27FC236}">
                <a16:creationId xmlns:a16="http://schemas.microsoft.com/office/drawing/2014/main" id="{6D97C2AB-519B-594E-9A0A-577700859067}"/>
              </a:ext>
            </a:extLst>
          </p:cNvPr>
          <p:cNvSpPr txBox="1">
            <a:spLocks/>
          </p:cNvSpPr>
          <p:nvPr/>
        </p:nvSpPr>
        <p:spPr>
          <a:xfrm rot="-289">
            <a:off x="2025413" y="45872"/>
            <a:ext cx="7312271" cy="6574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GB" sz="1500" b="1" dirty="0">
                <a:solidFill>
                  <a:srgbClr val="000000"/>
                </a:solidFill>
                <a:latin typeface="Poppins" panose="020B0604020202020204" charset="0"/>
                <a:cs typeface="Poppins" panose="020B0604020202020204" charset="0"/>
              </a:rPr>
              <a:t>An investigation to facilitate and evaluate the development of dental students’  feedback literacy in the dental science undergraduate curriculum.</a:t>
            </a:r>
            <a:endParaRPr lang="pt-PT" sz="1500" b="1" dirty="0">
              <a:solidFill>
                <a:srgbClr val="000000"/>
              </a:solidFill>
              <a:latin typeface="Poppins" panose="020B0604020202020204" charset="0"/>
              <a:cs typeface="Poppins" panose="020B060402020202020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1B2DACB-000D-37C6-8E43-33B8346F9168}"/>
              </a:ext>
            </a:extLst>
          </p:cNvPr>
          <p:cNvSpPr txBox="1"/>
          <p:nvPr/>
        </p:nvSpPr>
        <p:spPr>
          <a:xfrm>
            <a:off x="-10461" y="752824"/>
            <a:ext cx="281544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800" dirty="0">
                <a:solidFill>
                  <a:srgbClr val="0070C0"/>
                </a:solidFill>
                <a:effectLst/>
                <a:latin typeface="Poppins" pitchFamily="2" charset="77"/>
              </a:rPr>
              <a:t>A.I. in Oral </a:t>
            </a:r>
            <a:r>
              <a:rPr lang="pt-PT" sz="800" dirty="0" err="1">
                <a:solidFill>
                  <a:srgbClr val="0070C0"/>
                </a:solidFill>
                <a:effectLst/>
                <a:latin typeface="Poppins" pitchFamily="2" charset="77"/>
              </a:rPr>
              <a:t>Health</a:t>
            </a:r>
            <a:r>
              <a:rPr lang="pt-PT" sz="800" dirty="0">
                <a:solidFill>
                  <a:srgbClr val="0070C0"/>
                </a:solidFill>
                <a:latin typeface="Poppins" pitchFamily="2" charset="77"/>
              </a:rPr>
              <a:t> </a:t>
            </a:r>
            <a:r>
              <a:rPr lang="pt-PT" sz="800" dirty="0" err="1">
                <a:solidFill>
                  <a:srgbClr val="0070C0"/>
                </a:solidFill>
                <a:effectLst/>
                <a:latin typeface="Poppins" pitchFamily="2" charset="77"/>
              </a:rPr>
              <a:t>Professionals</a:t>
            </a:r>
            <a:r>
              <a:rPr lang="pt-PT" sz="800" dirty="0">
                <a:solidFill>
                  <a:srgbClr val="0070C0"/>
                </a:solidFill>
                <a:effectLst/>
                <a:latin typeface="Poppins" pitchFamily="2" charset="77"/>
              </a:rPr>
              <a:t>’ </a:t>
            </a:r>
            <a:r>
              <a:rPr lang="pt-PT" sz="800" dirty="0" err="1">
                <a:solidFill>
                  <a:srgbClr val="0070C0"/>
                </a:solidFill>
                <a:effectLst/>
                <a:latin typeface="Poppins" pitchFamily="2" charset="77"/>
              </a:rPr>
              <a:t>Education</a:t>
            </a:r>
            <a:endParaRPr lang="pt-PT" sz="800" dirty="0">
              <a:solidFill>
                <a:srgbClr val="0070C0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AFAA3F0-3338-9159-DFD4-835163CD9088}"/>
              </a:ext>
            </a:extLst>
          </p:cNvPr>
          <p:cNvSpPr txBox="1"/>
          <p:nvPr/>
        </p:nvSpPr>
        <p:spPr>
          <a:xfrm>
            <a:off x="9337712" y="805757"/>
            <a:ext cx="654400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800" dirty="0">
                <a:solidFill>
                  <a:srgbClr val="000000"/>
                </a:solidFill>
                <a:effectLst/>
                <a:latin typeface="Poppins SemiBold" pitchFamily="2" charset="77"/>
                <a:cs typeface="Poppins SemiBold" pitchFamily="2" charset="77"/>
              </a:rPr>
              <a:t>POSTER: 5MP Session 4 Teaching Methods </a:t>
            </a:r>
          </a:p>
        </p:txBody>
      </p:sp>
      <p:pic>
        <p:nvPicPr>
          <p:cNvPr id="9" name="Imagem 8" descr="Uma imagem com texto, captura de ecrã, Tipo de letra, design&#10;&#10;Descrição gerada automaticamente">
            <a:extLst>
              <a:ext uri="{FF2B5EF4-FFF2-40B4-BE49-F238E27FC236}">
                <a16:creationId xmlns:a16="http://schemas.microsoft.com/office/drawing/2014/main" id="{825D11AC-783A-E202-4F94-E8DD6EDE2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61" y="21358"/>
            <a:ext cx="2217617" cy="731466"/>
          </a:xfrm>
          <a:prstGeom prst="rect">
            <a:avLst/>
          </a:prstGeom>
        </p:spPr>
      </p:pic>
      <p:cxnSp>
        <p:nvCxnSpPr>
          <p:cNvPr id="13" name="Conexão Reta 12">
            <a:extLst>
              <a:ext uri="{FF2B5EF4-FFF2-40B4-BE49-F238E27FC236}">
                <a16:creationId xmlns:a16="http://schemas.microsoft.com/office/drawing/2014/main" id="{49482600-A67C-3FA3-70D8-2E5F1F3C82EE}"/>
              </a:ext>
            </a:extLst>
          </p:cNvPr>
          <p:cNvCxnSpPr/>
          <p:nvPr/>
        </p:nvCxnSpPr>
        <p:spPr>
          <a:xfrm>
            <a:off x="9337713" y="114426"/>
            <a:ext cx="0" cy="675553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026184" y="5056800"/>
            <a:ext cx="3814174" cy="215444"/>
          </a:xfrm>
          <a:prstGeom prst="rect">
            <a:avLst/>
          </a:prstGeom>
          <a:solidFill>
            <a:srgbClr val="DEE6EE">
              <a:alpha val="30000"/>
            </a:srgbClr>
          </a:solidFill>
          <a:ln>
            <a:solidFill>
              <a:srgbClr val="16A1DA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800" b="1" dirty="0">
                <a:solidFill>
                  <a:srgbClr val="000000"/>
                </a:solidFill>
                <a:latin typeface="Questrial" panose="02000000000000000000" pitchFamily="2" charset="0"/>
              </a:rPr>
              <a:t>Figure 1 </a:t>
            </a:r>
            <a:r>
              <a:rPr lang="en-IE" sz="800" dirty="0">
                <a:solidFill>
                  <a:srgbClr val="000000"/>
                </a:solidFill>
                <a:latin typeface="Questrial" panose="02000000000000000000" pitchFamily="2" charset="0"/>
              </a:rPr>
              <a:t>Sequence of </a:t>
            </a:r>
            <a:r>
              <a:rPr lang="en-IE" sz="700" dirty="0">
                <a:solidFill>
                  <a:srgbClr val="000000"/>
                </a:solidFill>
                <a:latin typeface="Questrial" panose="02000000000000000000" pitchFamily="2" charset="0"/>
              </a:rPr>
              <a:t>Students’ participation in survey components</a:t>
            </a:r>
            <a:endParaRPr lang="en-GB" sz="700" dirty="0">
              <a:solidFill>
                <a:srgbClr val="000000"/>
              </a:solidFill>
              <a:latin typeface="Questrial" panose="02000000000000000000" pitchFamily="2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37434520"/>
              </p:ext>
            </p:extLst>
          </p:nvPr>
        </p:nvGraphicFramePr>
        <p:xfrm>
          <a:off x="4026183" y="3513934"/>
          <a:ext cx="3635369" cy="2039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3526492"/>
              </p:ext>
            </p:extLst>
          </p:nvPr>
        </p:nvGraphicFramePr>
        <p:xfrm>
          <a:off x="4295749" y="5507442"/>
          <a:ext cx="1815859" cy="1227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0732398"/>
              </p:ext>
            </p:extLst>
          </p:nvPr>
        </p:nvGraphicFramePr>
        <p:xfrm>
          <a:off x="6267199" y="5625562"/>
          <a:ext cx="1754862" cy="860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5635" y="72435"/>
            <a:ext cx="471390" cy="757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BAE83B4-490E-4DD9-8422-80A5034F6F0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37712" y="69345"/>
            <a:ext cx="2067923" cy="7578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B0C8DC-8EE9-41B0-AD6F-EEB3B6774E10}"/>
              </a:ext>
            </a:extLst>
          </p:cNvPr>
          <p:cNvSpPr txBox="1"/>
          <p:nvPr/>
        </p:nvSpPr>
        <p:spPr>
          <a:xfrm>
            <a:off x="4221278" y="6078471"/>
            <a:ext cx="570442" cy="215444"/>
          </a:xfrm>
          <a:prstGeom prst="rect">
            <a:avLst/>
          </a:prstGeom>
          <a:solidFill>
            <a:srgbClr val="DEE6EE">
              <a:alpha val="30000"/>
            </a:srgbClr>
          </a:solidFill>
          <a:ln>
            <a:solidFill>
              <a:srgbClr val="16A1DA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solidFill>
                  <a:srgbClr val="3B4D55"/>
                </a:solidFill>
                <a:latin typeface="Questrial" panose="02000000000000000000" pitchFamily="2" charset="0"/>
              </a:rPr>
              <a:t>Gender</a:t>
            </a:r>
            <a:endParaRPr lang="en-IE" sz="800" b="1" dirty="0">
              <a:solidFill>
                <a:srgbClr val="3B4D55"/>
              </a:solidFill>
              <a:latin typeface="Questrial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907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Custom 2">
      <a:dk1>
        <a:srgbClr val="B4001B"/>
      </a:dk1>
      <a:lt1>
        <a:srgbClr val="FFFFFF"/>
      </a:lt1>
      <a:dk2>
        <a:srgbClr val="3B4D55"/>
      </a:dk2>
      <a:lt2>
        <a:srgbClr val="DEE6EE"/>
      </a:lt2>
      <a:accent1>
        <a:srgbClr val="B4001B"/>
      </a:accent1>
      <a:accent2>
        <a:srgbClr val="9399A1"/>
      </a:accent2>
      <a:accent3>
        <a:srgbClr val="3B4D55"/>
      </a:accent3>
      <a:accent4>
        <a:srgbClr val="000000"/>
      </a:accent4>
      <a:accent5>
        <a:srgbClr val="425537"/>
      </a:accent5>
      <a:accent6>
        <a:srgbClr val="FF0000"/>
      </a:accent6>
      <a:hlink>
        <a:srgbClr val="3B4D55"/>
      </a:hlink>
      <a:folHlink>
        <a:srgbClr val="3B4D55"/>
      </a:folHlink>
    </a:clrScheme>
    <a:fontScheme name="Custom 6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Glow Edg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DEE6EE">
            <a:alpha val="30000"/>
          </a:srgbClr>
        </a:solidFill>
        <a:ln>
          <a:solidFill>
            <a:srgbClr val="16A1DA">
              <a:alpha val="50000"/>
            </a:srgbClr>
          </a:solidFill>
        </a:ln>
      </a:spPr>
      <a:bodyPr wrap="square" rtlCol="0">
        <a:spAutoFit/>
      </a:bodyPr>
      <a:lstStyle>
        <a:defPPr algn="ctr">
          <a:defRPr sz="1600" b="1" dirty="0">
            <a:solidFill>
              <a:srgbClr val="16A1DA"/>
            </a:solidFill>
            <a:latin typeface="Questrial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istory_Timeline_05_MO - v3" id="{7FF5D5DD-C278-4CE6-8439-473DA481B1BB}" vid="{5298D311-D36A-4BC6-B02B-DC4D295524F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7D8C62-B8C9-46F0-88EB-7D1075CE0A28}">
  <ds:schemaRefs>
    <ds:schemaRef ds:uri="http://schemas.openxmlformats.org/package/2006/metadata/core-properties"/>
    <ds:schemaRef ds:uri="6dc4bcd6-49db-4c07-9060-8acfc67cef9f"/>
    <ds:schemaRef ds:uri="http://schemas.microsoft.com/office/2006/documentManagement/types"/>
    <ds:schemaRef ds:uri="http://schemas.microsoft.com/office/infopath/2007/PartnerControls"/>
    <ds:schemaRef ds:uri="fb0879af-3eba-417a-a55a-ffe6dcd6ca77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9CBF1A6-2A07-45BD-A581-EA6CA78F83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33FB1C-4FE2-4970-8606-2C6AE365C5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History timeline</Template>
  <TotalTime>0</TotalTime>
  <Words>660</Words>
  <Application>Microsoft Office PowerPoint</Application>
  <PresentationFormat>Widescreen</PresentationFormat>
  <Paragraphs>80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Poppins Medium</vt:lpstr>
      <vt:lpstr>Calibri</vt:lpstr>
      <vt:lpstr>Questrial</vt:lpstr>
      <vt:lpstr>Tahoma</vt:lpstr>
      <vt:lpstr>Times New Roman</vt:lpstr>
      <vt:lpstr>Arial</vt:lpstr>
      <vt:lpstr>Poppins</vt:lpstr>
      <vt:lpstr>Poppins SemiBold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2020-12-14T09:29:23Z</dcterms:created>
  <dcterms:modified xsi:type="dcterms:W3CDTF">2024-09-03T11:29:36Z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