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6"/>
  </p:notesMasterIdLst>
  <p:handoutMasterIdLst>
    <p:handoutMasterId r:id="rId7"/>
  </p:handoutMasterIdLst>
  <p:sldIdLst>
    <p:sldId id="256" r:id="rId5"/>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06B55D78-C974-4D97-8CC5-F079404866E9}">
          <p14:sldIdLst>
            <p14:sldId id="256"/>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399A1"/>
    <a:srgbClr val="E6E6E6"/>
    <a:srgbClr val="16A1DA"/>
    <a:srgbClr val="000000"/>
    <a:srgbClr val="B4001B"/>
    <a:srgbClr val="FF9300"/>
    <a:srgbClr val="DEE6EE"/>
    <a:srgbClr val="3B4D5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69012ECD-51FC-41F1-AA8D-1B2483CD663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5468" autoAdjust="0"/>
    <p:restoredTop sz="94274" autoAdjust="0"/>
  </p:normalViewPr>
  <p:slideViewPr>
    <p:cSldViewPr snapToGrid="0">
      <p:cViewPr varScale="1">
        <p:scale>
          <a:sx n="66" d="100"/>
          <a:sy n="66" d="100"/>
        </p:scale>
        <p:origin x="1024" y="32"/>
      </p:cViewPr>
      <p:guideLst>
        <p:guide orient="horz" pos="2160"/>
        <p:guide pos="3840"/>
      </p:guideLst>
    </p:cSldViewPr>
  </p:slideViewPr>
  <p:notesTextViewPr>
    <p:cViewPr>
      <p:scale>
        <a:sx n="3" d="2"/>
        <a:sy n="3" d="2"/>
      </p:scale>
      <p:origin x="0" y="0"/>
    </p:cViewPr>
  </p:notesTextViewPr>
  <p:notesViewPr>
    <p:cSldViewPr snapToGrid="0">
      <p:cViewPr varScale="1">
        <p:scale>
          <a:sx n="54" d="100"/>
          <a:sy n="54" d="100"/>
        </p:scale>
        <p:origin x="2284"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handoutMaster" Target="handoutMasters/handoutMaster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B6CA3CB-2227-445A-81BA-1FCD5A2BC41D}" type="datetimeFigureOut">
              <a:rPr lang="en-GB" smtClean="0"/>
              <a:t>02/09/2023</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1E43D28-1E3D-4327-A4F7-7406CE96071F}" type="slidenum">
              <a:rPr lang="en-GB" smtClean="0"/>
              <a:t>‹#›</a:t>
            </a:fld>
            <a:endParaRPr lang="en-GB"/>
          </a:p>
        </p:txBody>
      </p:sp>
    </p:spTree>
    <p:extLst>
      <p:ext uri="{BB962C8B-B14F-4D97-AF65-F5344CB8AC3E}">
        <p14:creationId xmlns:p14="http://schemas.microsoft.com/office/powerpoint/2010/main" val="11525355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F730EFF-4DEE-4E97-9D13-5D460C4E01D7}" type="datetimeFigureOut">
              <a:rPr lang="ru-RU" smtClean="0"/>
              <a:t>02.09.2023</a:t>
            </a:fld>
            <a:endParaRPr lang="ru-R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71CEB2E-2861-4439-B3C7-4B58EA3C42C9}" type="slidenum">
              <a:rPr lang="ru-RU" smtClean="0"/>
              <a:t>‹#›</a:t>
            </a:fld>
            <a:endParaRPr lang="ru-RU"/>
          </a:p>
        </p:txBody>
      </p:sp>
    </p:spTree>
    <p:extLst>
      <p:ext uri="{BB962C8B-B14F-4D97-AF65-F5344CB8AC3E}">
        <p14:creationId xmlns:p14="http://schemas.microsoft.com/office/powerpoint/2010/main" val="3334094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287880153"/>
      </p:ext>
    </p:extLst>
  </p:cSld>
  <p:clrMapOvr>
    <a:masterClrMapping/>
  </p:clrMapOvr>
  <p:extLst>
    <p:ext uri="{DCECCB84-F9BA-43D5-87BE-67443E8EF086}">
      <p15:sldGuideLst xmlns:p15="http://schemas.microsoft.com/office/powerpoint/2012/main">
        <p15:guide id="1" orient="horz" pos="572" userDrawn="1">
          <p15:clr>
            <a:srgbClr val="FBAE40"/>
          </p15:clr>
        </p15:guide>
        <p15:guide id="2" pos="551" userDrawn="1">
          <p15:clr>
            <a:srgbClr val="FBAE40"/>
          </p15:clr>
        </p15:guide>
        <p15:guide id="3" pos="7080" userDrawn="1">
          <p15:clr>
            <a:srgbClr val="FBAE40"/>
          </p15:clr>
        </p15:guide>
        <p15:guide id="4" orient="horz" pos="3744" userDrawn="1">
          <p15:clr>
            <a:srgbClr val="FBAE40"/>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0FFE583A-448B-424C-9B6C-980A58B939A8}"/>
              </a:ext>
            </a:extLst>
          </p:cNvPr>
          <p:cNvCxnSpPr>
            <a:cxnSpLocks/>
            <a:stCxn id="8" idx="6"/>
            <a:endCxn id="10" idx="6"/>
          </p:cNvCxnSpPr>
          <p:nvPr userDrawn="1"/>
        </p:nvCxnSpPr>
        <p:spPr>
          <a:xfrm flipV="1">
            <a:off x="1070213" y="6081964"/>
            <a:ext cx="10174050" cy="1"/>
          </a:xfrm>
          <a:prstGeom prst="line">
            <a:avLst/>
          </a:prstGeom>
          <a:ln w="8890">
            <a:solidFill>
              <a:schemeClr val="accent2"/>
            </a:solidFill>
          </a:ln>
        </p:spPr>
        <p:style>
          <a:lnRef idx="1">
            <a:schemeClr val="accent1"/>
          </a:lnRef>
          <a:fillRef idx="0">
            <a:schemeClr val="accent1"/>
          </a:fillRef>
          <a:effectRef idx="0">
            <a:schemeClr val="accent1"/>
          </a:effectRef>
          <a:fontRef idx="minor">
            <a:schemeClr val="tx1"/>
          </a:fontRef>
        </p:style>
      </p:cxnSp>
      <p:sp>
        <p:nvSpPr>
          <p:cNvPr id="10" name="Oval 9">
            <a:extLst>
              <a:ext uri="{FF2B5EF4-FFF2-40B4-BE49-F238E27FC236}">
                <a16:creationId xmlns:a16="http://schemas.microsoft.com/office/drawing/2014/main" id="{0F4F28C2-CC34-4947-B0FE-B44514C5BFC8}"/>
              </a:ext>
            </a:extLst>
          </p:cNvPr>
          <p:cNvSpPr/>
          <p:nvPr userDrawn="1"/>
        </p:nvSpPr>
        <p:spPr>
          <a:xfrm>
            <a:off x="11107103" y="6013384"/>
            <a:ext cx="137160" cy="13716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dirty="0"/>
              <a:t> </a:t>
            </a:r>
            <a:endParaRPr lang="ru-RU" dirty="0"/>
          </a:p>
        </p:txBody>
      </p:sp>
      <p:sp>
        <p:nvSpPr>
          <p:cNvPr id="2" name="Title Placeholder 1">
            <a:extLst>
              <a:ext uri="{FF2B5EF4-FFF2-40B4-BE49-F238E27FC236}">
                <a16:creationId xmlns:a16="http://schemas.microsoft.com/office/drawing/2014/main" id="{F8423FD6-47FA-40FA-AC79-BC9F7AE1FC4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ru-RU"/>
          </a:p>
        </p:txBody>
      </p:sp>
      <p:sp>
        <p:nvSpPr>
          <p:cNvPr id="3" name="Text Placeholder 2">
            <a:extLst>
              <a:ext uri="{FF2B5EF4-FFF2-40B4-BE49-F238E27FC236}">
                <a16:creationId xmlns:a16="http://schemas.microsoft.com/office/drawing/2014/main" id="{3D7E562E-0BAA-491E-B8FD-1A05C9CA6E1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ru-RU" dirty="0"/>
          </a:p>
        </p:txBody>
      </p:sp>
      <p:sp>
        <p:nvSpPr>
          <p:cNvPr id="4" name="Date Placeholder 3">
            <a:extLst>
              <a:ext uri="{FF2B5EF4-FFF2-40B4-BE49-F238E27FC236}">
                <a16:creationId xmlns:a16="http://schemas.microsoft.com/office/drawing/2014/main" id="{0C72BA95-4805-4B42-9280-BD99DBEAF622}"/>
              </a:ext>
            </a:extLst>
          </p:cNvPr>
          <p:cNvSpPr>
            <a:spLocks noGrp="1"/>
          </p:cNvSpPr>
          <p:nvPr>
            <p:ph type="dt" sz="half" idx="2"/>
          </p:nvPr>
        </p:nvSpPr>
        <p:spPr>
          <a:xfrm>
            <a:off x="8303765" y="6088551"/>
            <a:ext cx="2743200" cy="252000"/>
          </a:xfrm>
          <a:prstGeom prst="rect">
            <a:avLst/>
          </a:prstGeom>
        </p:spPr>
        <p:txBody>
          <a:bodyPr vert="horz" lIns="91440" tIns="45720" rIns="91440" bIns="45720" rtlCol="0" anchor="ctr"/>
          <a:lstStyle>
            <a:lvl1pPr algn="r">
              <a:defRPr sz="900" i="1">
                <a:solidFill>
                  <a:srgbClr val="3B4D55"/>
                </a:solidFill>
              </a:defRPr>
            </a:lvl1pPr>
          </a:lstStyle>
          <a:p>
            <a:r>
              <a:rPr lang="en-US" dirty="0"/>
              <a:t>MM.DD.20XX</a:t>
            </a:r>
            <a:endParaRPr lang="ru-RU" dirty="0"/>
          </a:p>
        </p:txBody>
      </p:sp>
      <p:sp>
        <p:nvSpPr>
          <p:cNvPr id="5" name="Footer Placeholder 4">
            <a:extLst>
              <a:ext uri="{FF2B5EF4-FFF2-40B4-BE49-F238E27FC236}">
                <a16:creationId xmlns:a16="http://schemas.microsoft.com/office/drawing/2014/main" id="{898772EE-4DFE-49F7-BB57-F122C643F5B5}"/>
              </a:ext>
            </a:extLst>
          </p:cNvPr>
          <p:cNvSpPr>
            <a:spLocks noGrp="1"/>
          </p:cNvSpPr>
          <p:nvPr>
            <p:ph type="ftr" sz="quarter" idx="3"/>
          </p:nvPr>
        </p:nvSpPr>
        <p:spPr>
          <a:xfrm>
            <a:off x="8303765" y="5829266"/>
            <a:ext cx="2743200" cy="252698"/>
          </a:xfrm>
          <a:prstGeom prst="rect">
            <a:avLst/>
          </a:prstGeom>
        </p:spPr>
        <p:txBody>
          <a:bodyPr vert="horz" lIns="91440" tIns="45720" rIns="91440" bIns="45720" rtlCol="0" anchor="ctr"/>
          <a:lstStyle>
            <a:lvl1pPr algn="r">
              <a:defRPr sz="900" i="1">
                <a:solidFill>
                  <a:srgbClr val="B4001B"/>
                </a:solidFill>
              </a:defRPr>
            </a:lvl1pPr>
          </a:lstStyle>
          <a:p>
            <a:r>
              <a:rPr lang="en-US" dirty="0"/>
              <a:t>ADD A FOOTER</a:t>
            </a:r>
            <a:endParaRPr lang="ru-RU" dirty="0"/>
          </a:p>
        </p:txBody>
      </p:sp>
      <p:sp>
        <p:nvSpPr>
          <p:cNvPr id="8" name="Oval 7">
            <a:extLst>
              <a:ext uri="{FF2B5EF4-FFF2-40B4-BE49-F238E27FC236}">
                <a16:creationId xmlns:a16="http://schemas.microsoft.com/office/drawing/2014/main" id="{0DF2AD18-5088-44AE-A929-D2B09BDCBE5A}"/>
              </a:ext>
            </a:extLst>
          </p:cNvPr>
          <p:cNvSpPr/>
          <p:nvPr userDrawn="1"/>
        </p:nvSpPr>
        <p:spPr>
          <a:xfrm>
            <a:off x="805037" y="5949377"/>
            <a:ext cx="265176" cy="26517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Slide Number Placeholder 5">
            <a:extLst>
              <a:ext uri="{FF2B5EF4-FFF2-40B4-BE49-F238E27FC236}">
                <a16:creationId xmlns:a16="http://schemas.microsoft.com/office/drawing/2014/main" id="{C905A4A8-6013-489C-BF67-FC05831CE92E}"/>
              </a:ext>
            </a:extLst>
          </p:cNvPr>
          <p:cNvSpPr>
            <a:spLocks noGrp="1"/>
          </p:cNvSpPr>
          <p:nvPr>
            <p:ph type="sldNum" sz="quarter" idx="4"/>
          </p:nvPr>
        </p:nvSpPr>
        <p:spPr>
          <a:xfrm>
            <a:off x="767915" y="5899402"/>
            <a:ext cx="321039" cy="365125"/>
          </a:xfrm>
          <a:prstGeom prst="rect">
            <a:avLst/>
          </a:prstGeom>
        </p:spPr>
        <p:txBody>
          <a:bodyPr vert="horz" lIns="91440" tIns="45720" rIns="91440" bIns="45720" rtlCol="0" anchor="ctr"/>
          <a:lstStyle>
            <a:lvl1pPr algn="ctr">
              <a:defRPr sz="900" i="1">
                <a:solidFill>
                  <a:schemeClr val="bg1"/>
                </a:solidFill>
              </a:defRPr>
            </a:lvl1pPr>
          </a:lstStyle>
          <a:p>
            <a:fld id="{4F4E0FEE-E42D-435A-A441-DBC63D7AFC28}" type="slidenum">
              <a:rPr lang="ru-RU" smtClean="0"/>
              <a:pPr/>
              <a:t>‹#›</a:t>
            </a:fld>
            <a:endParaRPr lang="ru-RU" dirty="0"/>
          </a:p>
        </p:txBody>
      </p:sp>
    </p:spTree>
    <p:extLst>
      <p:ext uri="{BB962C8B-B14F-4D97-AF65-F5344CB8AC3E}">
        <p14:creationId xmlns:p14="http://schemas.microsoft.com/office/powerpoint/2010/main" val="3896876583"/>
      </p:ext>
    </p:extLst>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500" kern="1200">
          <a:solidFill>
            <a:srgbClr val="3B4D55"/>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500" kern="1200">
          <a:solidFill>
            <a:srgbClr val="3B4D55"/>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500" kern="1200">
          <a:solidFill>
            <a:srgbClr val="3B4D55"/>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500" kern="1200">
          <a:solidFill>
            <a:srgbClr val="3B4D55"/>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500" kern="1200">
          <a:solidFill>
            <a:srgbClr val="3B4D55"/>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a:extLst>
              <a:ext uri="{FF2B5EF4-FFF2-40B4-BE49-F238E27FC236}">
                <a16:creationId xmlns:a16="http://schemas.microsoft.com/office/drawing/2014/main" id="{13255855-5046-D865-8352-482CB7EE569C}"/>
              </a:ext>
            </a:extLst>
          </p:cNvPr>
          <p:cNvPicPr>
            <a:picLocks noChangeAspect="1"/>
          </p:cNvPicPr>
          <p:nvPr/>
        </p:nvPicPr>
        <p:blipFill rotWithShape="1">
          <a:blip r:embed="rId2"/>
          <a:srcRect t="13028"/>
          <a:stretch/>
        </p:blipFill>
        <p:spPr>
          <a:xfrm>
            <a:off x="-7884" y="1223251"/>
            <a:ext cx="12365653" cy="6061681"/>
          </a:xfrm>
          <a:prstGeom prst="rect">
            <a:avLst/>
          </a:prstGeom>
        </p:spPr>
      </p:pic>
      <p:sp>
        <p:nvSpPr>
          <p:cNvPr id="3" name="Subtitle 2">
            <a:extLst>
              <a:ext uri="{FF2B5EF4-FFF2-40B4-BE49-F238E27FC236}">
                <a16:creationId xmlns:a16="http://schemas.microsoft.com/office/drawing/2014/main" id="{9826B88A-CA53-4491-9D51-BD04EBF2F4DD}"/>
              </a:ext>
            </a:extLst>
          </p:cNvPr>
          <p:cNvSpPr>
            <a:spLocks noGrp="1"/>
          </p:cNvSpPr>
          <p:nvPr>
            <p:ph type="subTitle" idx="4294967295"/>
          </p:nvPr>
        </p:nvSpPr>
        <p:spPr>
          <a:xfrm>
            <a:off x="-86826" y="898527"/>
            <a:ext cx="12365652" cy="550183"/>
          </a:xfrm>
        </p:spPr>
        <p:txBody>
          <a:bodyPr>
            <a:normAutofit/>
          </a:bodyPr>
          <a:lstStyle/>
          <a:p>
            <a:pPr marL="0" indent="0" algn="ctr">
              <a:lnSpc>
                <a:spcPct val="100000"/>
              </a:lnSpc>
              <a:buNone/>
            </a:pPr>
            <a:r>
              <a:rPr lang="en-GB" sz="1400" dirty="0">
                <a:latin typeface="Calibri" panose="020F0502020204030204" pitchFamily="34" charset="0"/>
              </a:rPr>
              <a:t>Siobhán Davis, Mary O’Neill, Maria van Harten, Professor Blánaid Daly (Dean), Dublin Dental University Hospital.</a:t>
            </a:r>
            <a:endParaRPr lang="en-IE" sz="1400" dirty="0">
              <a:latin typeface="Calibri" panose="020F0502020204030204" pitchFamily="34" charset="0"/>
            </a:endParaRPr>
          </a:p>
          <a:p>
            <a:pPr marL="0" indent="0" algn="ctr">
              <a:lnSpc>
                <a:spcPct val="100000"/>
              </a:lnSpc>
              <a:buNone/>
            </a:pPr>
            <a:endParaRPr lang="ru-RU" sz="800" dirty="0">
              <a:solidFill>
                <a:schemeClr val="bg1"/>
              </a:solidFill>
              <a:latin typeface="+mj-lt"/>
              <a:cs typeface="Poppins" pitchFamily="2" charset="77"/>
            </a:endParaRPr>
          </a:p>
        </p:txBody>
      </p:sp>
      <p:sp>
        <p:nvSpPr>
          <p:cNvPr id="29" name="TextBox 28"/>
          <p:cNvSpPr txBox="1"/>
          <p:nvPr/>
        </p:nvSpPr>
        <p:spPr>
          <a:xfrm>
            <a:off x="0" y="1208353"/>
            <a:ext cx="4340355" cy="4722916"/>
          </a:xfrm>
          <a:prstGeom prst="roundRect">
            <a:avLst>
              <a:gd name="adj" fmla="val 0"/>
            </a:avLst>
          </a:prstGeom>
          <a:solidFill>
            <a:schemeClr val="bg1">
              <a:alpha val="5130"/>
            </a:schemeClr>
          </a:solidFill>
          <a:ln w="6350" cap="sq">
            <a:solidFill>
              <a:srgbClr val="C00000"/>
            </a:solidFill>
          </a:ln>
        </p:spPr>
        <p:style>
          <a:lnRef idx="2">
            <a:schemeClr val="accent2"/>
          </a:lnRef>
          <a:fillRef idx="1">
            <a:schemeClr val="lt1"/>
          </a:fillRef>
          <a:effectRef idx="0">
            <a:schemeClr val="accent2"/>
          </a:effectRef>
          <a:fontRef idx="minor">
            <a:schemeClr val="dk1"/>
          </a:fontRef>
        </p:style>
        <p:txBody>
          <a:bodyPr wrap="square" tIns="90000" rtlCol="0">
            <a:spAutoFit/>
          </a:bodyPr>
          <a:lstStyle/>
          <a:p>
            <a:pPr algn="ctr" fontAlgn="base"/>
            <a:r>
              <a:rPr lang="en-GB" sz="1600" b="1" dirty="0">
                <a:solidFill>
                  <a:schemeClr val="bg1"/>
                </a:solidFill>
                <a:latin typeface="Calibri" panose="020F0502020204030204" pitchFamily="34" charset="0"/>
              </a:rPr>
              <a:t>Background: </a:t>
            </a:r>
          </a:p>
          <a:p>
            <a:pPr algn="just" fontAlgn="base"/>
            <a:r>
              <a:rPr lang="en-GB" sz="1200" b="1" dirty="0">
                <a:solidFill>
                  <a:srgbClr val="000000"/>
                </a:solidFill>
                <a:latin typeface="Calibri" panose="020F0502020204030204" pitchFamily="34" charset="0"/>
              </a:rPr>
              <a:t>Educators in the clinical learning environment should provide more than didactic supervision of practice and performance scoring. Appropriate feedback in this context is critical to the development of student competence and confidence</a:t>
            </a:r>
            <a:r>
              <a:rPr lang="en-GB" sz="1200" b="1" baseline="30000" dirty="0">
                <a:solidFill>
                  <a:srgbClr val="000000"/>
                </a:solidFill>
                <a:latin typeface="Calibri" panose="020F0502020204030204" pitchFamily="34" charset="0"/>
                <a:cs typeface="Times New Roman" panose="02020603050405020304" pitchFamily="18" charset="0"/>
              </a:rPr>
              <a:t>1</a:t>
            </a:r>
            <a:r>
              <a:rPr lang="en-GB" sz="1200" b="1" dirty="0">
                <a:solidFill>
                  <a:srgbClr val="000000"/>
                </a:solidFill>
                <a:latin typeface="Calibri" panose="020F0502020204030204" pitchFamily="34" charset="0"/>
              </a:rPr>
              <a:t>. </a:t>
            </a:r>
            <a:endParaRPr lang="en-IE" sz="1200" b="1" dirty="0">
              <a:solidFill>
                <a:srgbClr val="000000"/>
              </a:solidFill>
              <a:latin typeface="Calibri" panose="020F0502020204030204" pitchFamily="34" charset="0"/>
            </a:endParaRPr>
          </a:p>
          <a:p>
            <a:pPr algn="just" fontAlgn="base"/>
            <a:r>
              <a:rPr lang="en-GB" sz="1200" b="1" dirty="0">
                <a:solidFill>
                  <a:srgbClr val="000000"/>
                </a:solidFill>
                <a:latin typeface="Calibri" panose="020F0502020204030204" pitchFamily="34" charset="0"/>
              </a:rPr>
              <a:t>Numerous calls made for healthcare (HC) students to be supported to increase their agency and active engagement with the feedback process, that is, to intentionally support their feedback literacy skills</a:t>
            </a:r>
            <a:r>
              <a:rPr lang="en-GB" sz="1200" b="1" dirty="0">
                <a:solidFill>
                  <a:srgbClr val="000000"/>
                </a:solidFill>
                <a:latin typeface="Calibri" panose="020F0502020204030204" pitchFamily="34" charset="0"/>
                <a:cs typeface="Times New Roman" panose="02020603050405020304" pitchFamily="18" charset="0"/>
              </a:rPr>
              <a:t> </a:t>
            </a:r>
            <a:r>
              <a:rPr lang="en-GB" sz="1200" b="1" baseline="30000" dirty="0">
                <a:solidFill>
                  <a:srgbClr val="000000"/>
                </a:solidFill>
                <a:latin typeface="Calibri" panose="020F0502020204030204" pitchFamily="34" charset="0"/>
                <a:cs typeface="Times New Roman" panose="02020603050405020304" pitchFamily="18" charset="0"/>
              </a:rPr>
              <a:t>2</a:t>
            </a:r>
            <a:r>
              <a:rPr lang="en-GB" sz="1200" b="1" dirty="0">
                <a:solidFill>
                  <a:srgbClr val="000000"/>
                </a:solidFill>
                <a:latin typeface="Calibri" panose="020F0502020204030204" pitchFamily="34" charset="0"/>
                <a:cs typeface="Times New Roman" panose="02020603050405020304" pitchFamily="18" charset="0"/>
              </a:rPr>
              <a:t>.</a:t>
            </a:r>
            <a:r>
              <a:rPr lang="en-GB" sz="1200" b="1" dirty="0">
                <a:solidFill>
                  <a:srgbClr val="000000"/>
                </a:solidFill>
                <a:latin typeface="Calibri" panose="020F0502020204030204" pitchFamily="34" charset="0"/>
              </a:rPr>
              <a:t> </a:t>
            </a:r>
          </a:p>
          <a:p>
            <a:pPr algn="just" fontAlgn="base"/>
            <a:r>
              <a:rPr lang="en-IE" sz="1200" b="1" dirty="0">
                <a:solidFill>
                  <a:srgbClr val="000000"/>
                </a:solidFill>
                <a:latin typeface="Calibri" panose="020F0502020204030204" pitchFamily="34" charset="0"/>
              </a:rPr>
              <a:t>We</a:t>
            </a:r>
            <a:r>
              <a:rPr lang="en-IE" b="1" dirty="0"/>
              <a:t> </a:t>
            </a:r>
            <a:r>
              <a:rPr lang="en-IE" sz="1200" b="1" dirty="0">
                <a:solidFill>
                  <a:srgbClr val="000000"/>
                </a:solidFill>
                <a:latin typeface="Calibri" panose="020F0502020204030204" pitchFamily="34" charset="0"/>
              </a:rPr>
              <a:t>have developed an evidence-based, online multimedia resource designed to facilitate the development of </a:t>
            </a:r>
          </a:p>
          <a:p>
            <a:pPr algn="just" fontAlgn="base"/>
            <a:r>
              <a:rPr lang="en-IE" sz="1200" b="1" dirty="0">
                <a:solidFill>
                  <a:srgbClr val="000000"/>
                </a:solidFill>
                <a:latin typeface="Calibri" panose="020F0502020204030204" pitchFamily="34" charset="0"/>
              </a:rPr>
              <a:t>feedback skills for HC undergraduate students. </a:t>
            </a:r>
            <a:endParaRPr lang="en-IE" sz="1200" b="1" dirty="0">
              <a:solidFill>
                <a:srgbClr val="000000"/>
              </a:solidFill>
              <a:latin typeface="Poppins"/>
            </a:endParaRPr>
          </a:p>
          <a:p>
            <a:pPr fontAlgn="base"/>
            <a:endParaRPr lang="en-IE" sz="1200" dirty="0">
              <a:solidFill>
                <a:srgbClr val="000000"/>
              </a:solidFill>
              <a:latin typeface="Poppins"/>
            </a:endParaRPr>
          </a:p>
          <a:p>
            <a:pPr fontAlgn="base"/>
            <a:endParaRPr lang="en-IE" sz="1200" dirty="0">
              <a:solidFill>
                <a:srgbClr val="000000"/>
              </a:solidFill>
              <a:latin typeface="Poppins"/>
            </a:endParaRPr>
          </a:p>
          <a:p>
            <a:pPr fontAlgn="base"/>
            <a:endParaRPr lang="en-IE" sz="1200" dirty="0">
              <a:solidFill>
                <a:srgbClr val="000000"/>
              </a:solidFill>
              <a:latin typeface="Poppins"/>
            </a:endParaRPr>
          </a:p>
          <a:p>
            <a:pPr fontAlgn="base"/>
            <a:r>
              <a:rPr lang="en-IE" sz="1200" dirty="0">
                <a:solidFill>
                  <a:schemeClr val="bg1"/>
                </a:solidFill>
                <a:latin typeface="Calibri Light" panose="020F0302020204030204" pitchFamily="34" charset="0"/>
                <a:ea typeface="Calibri Light" panose="020F0302020204030204" pitchFamily="34" charset="0"/>
                <a:cs typeface="Calibri Light" panose="020F0302020204030204" pitchFamily="34" charset="0"/>
              </a:rPr>
              <a:t>Figure 1: </a:t>
            </a:r>
          </a:p>
          <a:p>
            <a:pPr fontAlgn="base"/>
            <a:r>
              <a:rPr lang="en-IE" sz="1200">
                <a:solidFill>
                  <a:schemeClr val="bg1"/>
                </a:solidFill>
                <a:latin typeface="Calibri Light" panose="020F0302020204030204" pitchFamily="34" charset="0"/>
                <a:ea typeface="Calibri Light" panose="020F0302020204030204" pitchFamily="34" charset="0"/>
                <a:cs typeface="Calibri Light" panose="020F0302020204030204" pitchFamily="34" charset="0"/>
              </a:rPr>
              <a:t>Screenshot </a:t>
            </a:r>
            <a:endParaRPr lang="en-IE" sz="1200" dirty="0">
              <a:solidFill>
                <a:schemeClr val="bg1"/>
              </a:solidFill>
              <a:latin typeface="Calibri Light" panose="020F0302020204030204" pitchFamily="34" charset="0"/>
              <a:ea typeface="Calibri Light" panose="020F0302020204030204" pitchFamily="34" charset="0"/>
              <a:cs typeface="Calibri Light" panose="020F0302020204030204" pitchFamily="34" charset="0"/>
            </a:endParaRPr>
          </a:p>
          <a:p>
            <a:pPr fontAlgn="base"/>
            <a:r>
              <a:rPr lang="en-IE" sz="1200" dirty="0">
                <a:solidFill>
                  <a:schemeClr val="bg1"/>
                </a:solidFill>
                <a:latin typeface="Calibri Light" panose="020F0302020204030204" pitchFamily="34" charset="0"/>
                <a:ea typeface="Calibri Light" panose="020F0302020204030204" pitchFamily="34" charset="0"/>
                <a:cs typeface="Calibri Light" panose="020F0302020204030204" pitchFamily="34" charset="0"/>
              </a:rPr>
              <a:t>of first slide of</a:t>
            </a:r>
          </a:p>
          <a:p>
            <a:pPr fontAlgn="base"/>
            <a:r>
              <a:rPr lang="en-IE" sz="1200" dirty="0">
                <a:solidFill>
                  <a:schemeClr val="bg1"/>
                </a:solidFill>
                <a:latin typeface="Calibri Light" panose="020F0302020204030204" pitchFamily="34" charset="0"/>
                <a:ea typeface="Calibri Light" panose="020F0302020204030204" pitchFamily="34" charset="0"/>
                <a:cs typeface="Calibri Light" panose="020F0302020204030204" pitchFamily="34" charset="0"/>
              </a:rPr>
              <a:t>module</a:t>
            </a:r>
          </a:p>
          <a:p>
            <a:pPr fontAlgn="base"/>
            <a:endParaRPr lang="en-IE" sz="1200" dirty="0">
              <a:solidFill>
                <a:srgbClr val="000000"/>
              </a:solidFill>
              <a:latin typeface="Poppins"/>
            </a:endParaRPr>
          </a:p>
          <a:p>
            <a:pPr fontAlgn="base"/>
            <a:endParaRPr lang="en-IE" sz="1200" dirty="0">
              <a:solidFill>
                <a:srgbClr val="000000"/>
              </a:solidFill>
              <a:latin typeface="Poppins"/>
            </a:endParaRPr>
          </a:p>
          <a:p>
            <a:pPr fontAlgn="base"/>
            <a:endParaRPr lang="en-IE" sz="1200" dirty="0">
              <a:solidFill>
                <a:srgbClr val="000000"/>
              </a:solidFill>
              <a:latin typeface="Poppins"/>
            </a:endParaRPr>
          </a:p>
          <a:p>
            <a:pPr fontAlgn="base"/>
            <a:endParaRPr lang="en-IE" sz="1200" dirty="0">
              <a:solidFill>
                <a:srgbClr val="000000"/>
              </a:solidFill>
              <a:latin typeface="Poppins"/>
            </a:endParaRPr>
          </a:p>
          <a:p>
            <a:pPr fontAlgn="base"/>
            <a:endParaRPr lang="en-IE" sz="1200" dirty="0">
              <a:solidFill>
                <a:srgbClr val="000000"/>
              </a:solidFill>
              <a:latin typeface="Poppins"/>
            </a:endParaRPr>
          </a:p>
        </p:txBody>
      </p:sp>
      <p:sp>
        <p:nvSpPr>
          <p:cNvPr id="30" name="TextBox 29"/>
          <p:cNvSpPr txBox="1"/>
          <p:nvPr/>
        </p:nvSpPr>
        <p:spPr>
          <a:xfrm>
            <a:off x="4340355" y="1223251"/>
            <a:ext cx="3915124" cy="3753420"/>
          </a:xfrm>
          <a:prstGeom prst="roundRect">
            <a:avLst>
              <a:gd name="adj" fmla="val 0"/>
            </a:avLst>
          </a:prstGeom>
          <a:solidFill>
            <a:schemeClr val="bg1">
              <a:alpha val="5130"/>
            </a:schemeClr>
          </a:solidFill>
          <a:ln w="6350">
            <a:solidFill>
              <a:srgbClr val="9399A1"/>
            </a:solidFill>
          </a:ln>
        </p:spPr>
        <p:txBody>
          <a:bodyPr wrap="square" tIns="90000" rtlCol="0">
            <a:spAutoFit/>
          </a:bodyPr>
          <a:lstStyle/>
          <a:p>
            <a:pPr algn="ctr"/>
            <a:r>
              <a:rPr lang="en-GB" sz="1600" b="1" dirty="0">
                <a:solidFill>
                  <a:schemeClr val="bg1"/>
                </a:solidFill>
                <a:latin typeface="Calibri" panose="020F0502020204030204" pitchFamily="34" charset="0"/>
                <a:cs typeface="Poppins" pitchFamily="2" charset="77"/>
              </a:rPr>
              <a:t>Aims &amp; Objectives </a:t>
            </a:r>
          </a:p>
          <a:p>
            <a:pPr algn="just"/>
            <a:r>
              <a:rPr lang="en-GB" sz="1200" b="1" dirty="0">
                <a:solidFill>
                  <a:srgbClr val="000000"/>
                </a:solidFill>
                <a:latin typeface="Calibri" panose="020F0502020204030204" pitchFamily="34" charset="0"/>
                <a:cs typeface="Arial" panose="020B0604020202020204" pitchFamily="34" charset="0"/>
              </a:rPr>
              <a:t>The aim of this pilot study: </a:t>
            </a:r>
          </a:p>
          <a:p>
            <a:pPr algn="just"/>
            <a:endParaRPr lang="en-GB" sz="1200" b="1" dirty="0">
              <a:solidFill>
                <a:srgbClr val="000000"/>
              </a:solidFill>
              <a:latin typeface="Calibri" panose="020F0502020204030204" pitchFamily="34" charset="0"/>
              <a:cs typeface="Arial" panose="020B0604020202020204" pitchFamily="34" charset="0"/>
            </a:endParaRPr>
          </a:p>
          <a:p>
            <a:pPr marL="285750" indent="-285750" algn="just">
              <a:buFont typeface="Arial" panose="020B0604020202020204" pitchFamily="34" charset="0"/>
              <a:buChar char="•"/>
            </a:pPr>
            <a:r>
              <a:rPr lang="en-GB" sz="1200" b="1" dirty="0">
                <a:solidFill>
                  <a:srgbClr val="000000"/>
                </a:solidFill>
                <a:latin typeface="Calibri" panose="020F0502020204030204" pitchFamily="34" charset="0"/>
                <a:cs typeface="Arial" panose="020B0604020202020204" pitchFamily="34" charset="0"/>
              </a:rPr>
              <a:t>To develop and enhance student feedback literacy at DDUH so that students know what good feedback is. </a:t>
            </a:r>
          </a:p>
          <a:p>
            <a:pPr marL="285750" indent="-285750" algn="just">
              <a:buFont typeface="Arial" panose="020B0604020202020204" pitchFamily="34" charset="0"/>
              <a:buChar char="•"/>
            </a:pPr>
            <a:r>
              <a:rPr lang="en-GB" sz="1200" b="1" dirty="0">
                <a:solidFill>
                  <a:srgbClr val="000000"/>
                </a:solidFill>
                <a:latin typeface="Calibri" panose="020F0502020204030204" pitchFamily="34" charset="0"/>
                <a:cs typeface="Arial" panose="020B0604020202020204" pitchFamily="34" charset="0"/>
              </a:rPr>
              <a:t>To support them to develop the tools to obtain good feedback when they need it in relation to their learning and development of clinical skills and competence in the clinical learning environment. </a:t>
            </a:r>
          </a:p>
          <a:p>
            <a:pPr algn="just"/>
            <a:r>
              <a:rPr lang="en-GB" sz="1100" dirty="0">
                <a:solidFill>
                  <a:schemeClr val="bg1"/>
                </a:solidFill>
                <a:latin typeface="Calibri Light" panose="020F0302020204030204" pitchFamily="34" charset="0"/>
                <a:ea typeface="Calibri Light" panose="020F0302020204030204" pitchFamily="34" charset="0"/>
                <a:cs typeface="Calibri Light" panose="020F0302020204030204" pitchFamily="34" charset="0"/>
              </a:rPr>
              <a:t>Table 1: Challenges related to Feedback </a:t>
            </a:r>
          </a:p>
          <a:p>
            <a:pPr algn="just"/>
            <a:endParaRPr lang="en-GB" sz="1100" dirty="0">
              <a:solidFill>
                <a:schemeClr val="bg1"/>
              </a:solidFill>
              <a:latin typeface="Calibri Light" panose="020F0302020204030204" pitchFamily="34" charset="0"/>
              <a:ea typeface="Calibri Light" panose="020F0302020204030204" pitchFamily="34" charset="0"/>
              <a:cs typeface="Calibri Light" panose="020F0302020204030204" pitchFamily="34" charset="0"/>
            </a:endParaRPr>
          </a:p>
          <a:p>
            <a:pPr algn="just"/>
            <a:endParaRPr lang="en-GB" sz="1100" dirty="0">
              <a:solidFill>
                <a:schemeClr val="bg1"/>
              </a:solidFill>
              <a:latin typeface="Calibri Light" panose="020F0302020204030204" pitchFamily="34" charset="0"/>
              <a:ea typeface="Calibri Light" panose="020F0302020204030204" pitchFamily="34" charset="0"/>
              <a:cs typeface="Calibri Light" panose="020F0302020204030204" pitchFamily="34" charset="0"/>
            </a:endParaRPr>
          </a:p>
          <a:p>
            <a:pPr algn="just"/>
            <a:endParaRPr lang="en-GB" sz="1100" dirty="0">
              <a:solidFill>
                <a:schemeClr val="bg1"/>
              </a:solidFill>
              <a:latin typeface="Calibri Light" panose="020F0302020204030204" pitchFamily="34" charset="0"/>
              <a:ea typeface="Calibri Light" panose="020F0302020204030204" pitchFamily="34" charset="0"/>
              <a:cs typeface="Calibri Light" panose="020F0302020204030204" pitchFamily="34" charset="0"/>
            </a:endParaRPr>
          </a:p>
          <a:p>
            <a:pPr algn="just"/>
            <a:endParaRPr lang="en-GB" sz="1100" dirty="0">
              <a:solidFill>
                <a:schemeClr val="bg1"/>
              </a:solidFill>
              <a:latin typeface="Calibri Light" panose="020F0302020204030204" pitchFamily="34" charset="0"/>
              <a:ea typeface="Calibri Light" panose="020F0302020204030204" pitchFamily="34" charset="0"/>
              <a:cs typeface="Calibri Light" panose="020F0302020204030204" pitchFamily="34" charset="0"/>
            </a:endParaRPr>
          </a:p>
          <a:p>
            <a:pPr algn="just"/>
            <a:endParaRPr lang="en-GB" sz="1100" dirty="0">
              <a:solidFill>
                <a:schemeClr val="bg1"/>
              </a:solidFill>
              <a:latin typeface="Calibri Light" panose="020F0302020204030204" pitchFamily="34" charset="0"/>
              <a:ea typeface="Calibri Light" panose="020F0302020204030204" pitchFamily="34" charset="0"/>
              <a:cs typeface="Calibri Light" panose="020F0302020204030204" pitchFamily="34" charset="0"/>
            </a:endParaRPr>
          </a:p>
          <a:p>
            <a:pPr algn="just"/>
            <a:endParaRPr lang="en-GB" sz="1100" dirty="0">
              <a:solidFill>
                <a:schemeClr val="bg1"/>
              </a:solidFill>
              <a:latin typeface="Calibri Light" panose="020F0302020204030204" pitchFamily="34" charset="0"/>
              <a:ea typeface="Calibri Light" panose="020F0302020204030204" pitchFamily="34" charset="0"/>
              <a:cs typeface="Calibri Light" panose="020F0302020204030204" pitchFamily="34" charset="0"/>
            </a:endParaRPr>
          </a:p>
          <a:p>
            <a:pPr algn="just"/>
            <a:endParaRPr lang="en-GB" sz="1100" dirty="0">
              <a:solidFill>
                <a:schemeClr val="bg1"/>
              </a:solidFill>
              <a:latin typeface="Calibri Light" panose="020F0302020204030204" pitchFamily="34" charset="0"/>
              <a:ea typeface="Calibri Light" panose="020F0302020204030204" pitchFamily="34" charset="0"/>
              <a:cs typeface="Calibri Light" panose="020F0302020204030204" pitchFamily="34" charset="0"/>
            </a:endParaRPr>
          </a:p>
          <a:p>
            <a:pPr algn="just"/>
            <a:endParaRPr lang="en-IE" sz="1100" dirty="0">
              <a:solidFill>
                <a:schemeClr val="bg1"/>
              </a:solidFill>
              <a:latin typeface="Calibri Light" panose="020F0302020204030204" pitchFamily="34" charset="0"/>
              <a:ea typeface="Calibri Light" panose="020F0302020204030204" pitchFamily="34" charset="0"/>
              <a:cs typeface="Calibri Light" panose="020F0302020204030204" pitchFamily="34" charset="0"/>
            </a:endParaRPr>
          </a:p>
          <a:p>
            <a:endParaRPr lang="en-GB" sz="1200" dirty="0">
              <a:solidFill>
                <a:schemeClr val="accent4"/>
              </a:solidFill>
              <a:latin typeface="Arial" panose="020B0604020202020204" pitchFamily="34" charset="0"/>
              <a:cs typeface="Arial" panose="020B0604020202020204" pitchFamily="34" charset="0"/>
            </a:endParaRPr>
          </a:p>
          <a:p>
            <a:endParaRPr lang="en-GB" sz="1200" dirty="0">
              <a:solidFill>
                <a:schemeClr val="accent4"/>
              </a:solidFill>
              <a:latin typeface="Poppins" pitchFamily="2" charset="77"/>
              <a:cs typeface="Poppins" pitchFamily="2" charset="77"/>
            </a:endParaRPr>
          </a:p>
        </p:txBody>
      </p:sp>
      <p:sp>
        <p:nvSpPr>
          <p:cNvPr id="31" name="TextBox 30"/>
          <p:cNvSpPr txBox="1"/>
          <p:nvPr/>
        </p:nvSpPr>
        <p:spPr>
          <a:xfrm>
            <a:off x="8245106" y="1208353"/>
            <a:ext cx="4120545" cy="4398297"/>
          </a:xfrm>
          <a:prstGeom prst="roundRect">
            <a:avLst>
              <a:gd name="adj" fmla="val 0"/>
            </a:avLst>
          </a:prstGeom>
          <a:solidFill>
            <a:schemeClr val="bg1">
              <a:alpha val="5318"/>
            </a:schemeClr>
          </a:solidFill>
          <a:ln w="6350">
            <a:noFill/>
          </a:ln>
        </p:spPr>
        <p:txBody>
          <a:bodyPr wrap="square" tIns="90000" bIns="90000" rtlCol="0">
            <a:spAutoFit/>
          </a:bodyPr>
          <a:lstStyle/>
          <a:p>
            <a:pPr algn="ctr"/>
            <a:r>
              <a:rPr lang="en-GB" sz="1600" b="1" dirty="0">
                <a:solidFill>
                  <a:schemeClr val="bg1"/>
                </a:solidFill>
                <a:latin typeface="Calibri" panose="020F0502020204030204" pitchFamily="34" charset="0"/>
                <a:cs typeface="Poppins" pitchFamily="2" charset="77"/>
              </a:rPr>
              <a:t>Materials &amp; Methods    </a:t>
            </a:r>
          </a:p>
          <a:p>
            <a:pPr algn="just"/>
            <a:r>
              <a:rPr lang="en-GB" sz="1200" b="1" dirty="0">
                <a:solidFill>
                  <a:srgbClr val="000000"/>
                </a:solidFill>
                <a:latin typeface="Calibri" panose="020F0502020204030204" pitchFamily="34" charset="0"/>
              </a:rPr>
              <a:t>All undergraduate dental students from the third and fourth year were invited to participate in this study. </a:t>
            </a:r>
          </a:p>
          <a:p>
            <a:pPr algn="just"/>
            <a:r>
              <a:rPr lang="en-IE" sz="1200" b="1" dirty="0">
                <a:solidFill>
                  <a:srgbClr val="000000"/>
                </a:solidFill>
                <a:latin typeface="Calibri" panose="020F0502020204030204" pitchFamily="34" charset="0"/>
              </a:rPr>
              <a:t>Three evaluations were performed: </a:t>
            </a:r>
          </a:p>
          <a:p>
            <a:pPr lvl="0" algn="just" fontAlgn="base"/>
            <a:r>
              <a:rPr lang="en-IE" sz="1200" b="1" dirty="0">
                <a:solidFill>
                  <a:srgbClr val="000000"/>
                </a:solidFill>
                <a:latin typeface="Calibri" panose="020F0502020204030204" pitchFamily="34" charset="0"/>
              </a:rPr>
              <a:t>1. Pre-course evaluation to check prior knowledge and identify learning needs </a:t>
            </a:r>
          </a:p>
          <a:p>
            <a:pPr lvl="0" algn="just" fontAlgn="base"/>
            <a:r>
              <a:rPr lang="en-IE" sz="1200" b="1" dirty="0">
                <a:solidFill>
                  <a:srgbClr val="000000"/>
                </a:solidFill>
                <a:latin typeface="Calibri" panose="020F0502020204030204" pitchFamily="34" charset="0"/>
              </a:rPr>
              <a:t>2. Post-course evaluation to measure students’ perceptions of content </a:t>
            </a:r>
          </a:p>
          <a:p>
            <a:pPr lvl="0" algn="just" fontAlgn="base"/>
            <a:r>
              <a:rPr lang="en-IE" sz="1200" b="1" dirty="0">
                <a:solidFill>
                  <a:srgbClr val="000000"/>
                </a:solidFill>
                <a:latin typeface="Calibri" panose="020F0502020204030204" pitchFamily="34" charset="0"/>
              </a:rPr>
              <a:t>3. Evaluation three months after completion to determine long-term benefits or impact of the resource. </a:t>
            </a:r>
          </a:p>
          <a:p>
            <a:pPr algn="just" fontAlgn="base"/>
            <a:r>
              <a:rPr lang="en-IE" sz="1200" b="1" dirty="0">
                <a:solidFill>
                  <a:srgbClr val="000000"/>
                </a:solidFill>
                <a:latin typeface="Calibri" panose="020F0502020204030204" pitchFamily="34" charset="0"/>
              </a:rPr>
              <a:t>Descriptive and inferential statistics to analyse the quantitative data collected and thematic analysis with the qualitative data</a:t>
            </a:r>
            <a:endParaRPr lang="en-GB" sz="1200" b="1" dirty="0">
              <a:solidFill>
                <a:srgbClr val="000000"/>
              </a:solidFill>
              <a:latin typeface="Calibri" panose="020F0502020204030204" pitchFamily="34" charset="0"/>
              <a:cs typeface="Poppins" pitchFamily="2" charset="77"/>
            </a:endParaRPr>
          </a:p>
          <a:p>
            <a:endParaRPr lang="en-GB" sz="1200" b="1" dirty="0">
              <a:solidFill>
                <a:srgbClr val="000000"/>
              </a:solidFill>
              <a:latin typeface="Poppins"/>
              <a:cs typeface="Poppins" pitchFamily="2" charset="77"/>
            </a:endParaRPr>
          </a:p>
          <a:p>
            <a:r>
              <a:rPr lang="en-GB" sz="1100" dirty="0">
                <a:solidFill>
                  <a:schemeClr val="bg1"/>
                </a:solidFill>
                <a:latin typeface="Calibri Light" panose="020F0302020204030204" pitchFamily="34" charset="0"/>
                <a:ea typeface="Calibri Light" panose="020F0302020204030204" pitchFamily="34" charset="0"/>
                <a:cs typeface="Calibri Light" panose="020F0302020204030204" pitchFamily="34" charset="0"/>
              </a:rPr>
              <a:t>Figure 2:</a:t>
            </a:r>
          </a:p>
          <a:p>
            <a:r>
              <a:rPr lang="en-GB" sz="1100" dirty="0">
                <a:solidFill>
                  <a:schemeClr val="bg1"/>
                </a:solidFill>
                <a:latin typeface="Calibri Light" panose="020F0302020204030204" pitchFamily="34" charset="0"/>
                <a:ea typeface="Calibri Light" panose="020F0302020204030204" pitchFamily="34" charset="0"/>
                <a:cs typeface="Calibri Light" panose="020F0302020204030204" pitchFamily="34" charset="0"/>
              </a:rPr>
              <a:t>Each icon when </a:t>
            </a:r>
          </a:p>
          <a:p>
            <a:r>
              <a:rPr lang="en-GB" sz="1100" dirty="0">
                <a:solidFill>
                  <a:schemeClr val="bg1"/>
                </a:solidFill>
                <a:latin typeface="Calibri Light" panose="020F0302020204030204" pitchFamily="34" charset="0"/>
                <a:ea typeface="Calibri Light" panose="020F0302020204030204" pitchFamily="34" charset="0"/>
                <a:cs typeface="Calibri Light" panose="020F0302020204030204" pitchFamily="34" charset="0"/>
              </a:rPr>
              <a:t>clicked plays an</a:t>
            </a:r>
          </a:p>
          <a:p>
            <a:r>
              <a:rPr lang="en-GB" sz="1100" dirty="0">
                <a:solidFill>
                  <a:schemeClr val="bg1"/>
                </a:solidFill>
                <a:latin typeface="Calibri Light" panose="020F0302020204030204" pitchFamily="34" charset="0"/>
                <a:ea typeface="Calibri Light" panose="020F0302020204030204" pitchFamily="34" charset="0"/>
                <a:cs typeface="Calibri Light" panose="020F0302020204030204" pitchFamily="34" charset="0"/>
              </a:rPr>
              <a:t>animation showing</a:t>
            </a:r>
          </a:p>
          <a:p>
            <a:r>
              <a:rPr lang="en-GB" sz="1100" dirty="0">
                <a:solidFill>
                  <a:schemeClr val="bg1"/>
                </a:solidFill>
                <a:latin typeface="Calibri Light" panose="020F0302020204030204" pitchFamily="34" charset="0"/>
                <a:ea typeface="Calibri Light" panose="020F0302020204030204" pitchFamily="34" charset="0"/>
                <a:cs typeface="Calibri Light" panose="020F0302020204030204" pitchFamily="34" charset="0"/>
              </a:rPr>
              <a:t>the principle in </a:t>
            </a:r>
          </a:p>
          <a:p>
            <a:r>
              <a:rPr lang="en-GB" sz="1100" dirty="0">
                <a:solidFill>
                  <a:schemeClr val="bg1"/>
                </a:solidFill>
                <a:latin typeface="Calibri Light" panose="020F0302020204030204" pitchFamily="34" charset="0"/>
                <a:ea typeface="Calibri Light" panose="020F0302020204030204" pitchFamily="34" charset="0"/>
                <a:cs typeface="Calibri Light" panose="020F0302020204030204" pitchFamily="34" charset="0"/>
              </a:rPr>
              <a:t>action</a:t>
            </a:r>
          </a:p>
          <a:p>
            <a:endParaRPr lang="en-GB" sz="1200" dirty="0">
              <a:solidFill>
                <a:schemeClr val="bg1"/>
              </a:solidFill>
              <a:latin typeface="Poppins"/>
              <a:cs typeface="Poppins" pitchFamily="2" charset="77"/>
            </a:endParaRPr>
          </a:p>
          <a:p>
            <a:endParaRPr lang="en-GB" sz="1200" dirty="0">
              <a:solidFill>
                <a:schemeClr val="bg1"/>
              </a:solidFill>
              <a:latin typeface="Poppins"/>
              <a:cs typeface="Poppins" pitchFamily="2" charset="77"/>
            </a:endParaRPr>
          </a:p>
          <a:p>
            <a:endParaRPr lang="en-GB" sz="1200" dirty="0">
              <a:solidFill>
                <a:schemeClr val="bg1"/>
              </a:solidFill>
              <a:latin typeface="Poppins"/>
              <a:cs typeface="Poppins" pitchFamily="2" charset="77"/>
            </a:endParaRPr>
          </a:p>
        </p:txBody>
      </p:sp>
      <p:sp>
        <p:nvSpPr>
          <p:cNvPr id="32" name="TextBox 31"/>
          <p:cNvSpPr txBox="1"/>
          <p:nvPr/>
        </p:nvSpPr>
        <p:spPr>
          <a:xfrm>
            <a:off x="8268100" y="5062970"/>
            <a:ext cx="4066746" cy="3033478"/>
          </a:xfrm>
          <a:prstGeom prst="roundRect">
            <a:avLst>
              <a:gd name="adj" fmla="val 10793"/>
            </a:avLst>
          </a:prstGeom>
          <a:solidFill>
            <a:schemeClr val="bg1">
              <a:alpha val="5318"/>
            </a:schemeClr>
          </a:solidFill>
          <a:ln w="6350">
            <a:solidFill>
              <a:schemeClr val="tx2">
                <a:lumMod val="60000"/>
                <a:lumOff val="40000"/>
              </a:schemeClr>
            </a:solidFill>
          </a:ln>
        </p:spPr>
        <p:txBody>
          <a:bodyPr wrap="square" tIns="90000" bIns="90000" rtlCol="0">
            <a:spAutoFit/>
          </a:bodyPr>
          <a:lstStyle/>
          <a:p>
            <a:r>
              <a:rPr lang="en-GB" sz="1050" b="1" dirty="0">
                <a:solidFill>
                  <a:schemeClr val="bg1"/>
                </a:solidFill>
                <a:latin typeface="Calibri" panose="020F0502020204030204" pitchFamily="34" charset="0"/>
                <a:cs typeface="Poppins" pitchFamily="2" charset="77"/>
              </a:rPr>
              <a:t>References</a:t>
            </a:r>
          </a:p>
          <a:p>
            <a:pPr marL="228600" lvl="0" indent="-228600" fontAlgn="base">
              <a:buAutoNum type="arabicPeriod"/>
            </a:pPr>
            <a:r>
              <a:rPr lang="en-GB" sz="800" dirty="0">
                <a:solidFill>
                  <a:srgbClr val="000000"/>
                </a:solidFill>
                <a:latin typeface="Calibri" panose="020F0502020204030204" pitchFamily="34" charset="0"/>
              </a:rPr>
              <a:t>Davis S, Duane B, Loxley A, Quigley D. The evaluation of an evidence-based model of feedback implemented on an undergraduate dental clinical learning environment. BMC Medical Education (2022) 22:588 </a:t>
            </a:r>
            <a:endParaRPr lang="en-GB" sz="800" u="sng" dirty="0">
              <a:solidFill>
                <a:srgbClr val="000000"/>
              </a:solidFill>
              <a:latin typeface="Calibri" panose="020F0502020204030204" pitchFamily="34" charset="0"/>
            </a:endParaRPr>
          </a:p>
          <a:p>
            <a:pPr marL="228600" indent="-228600" fontAlgn="base">
              <a:buFontTx/>
              <a:buAutoNum type="arabicPeriod"/>
            </a:pPr>
            <a:r>
              <a:rPr lang="en-GB" sz="800" dirty="0">
                <a:solidFill>
                  <a:srgbClr val="000000"/>
                </a:solidFill>
                <a:latin typeface="Calibri" panose="020F0502020204030204" pitchFamily="34" charset="0"/>
              </a:rPr>
              <a:t>Nash R, </a:t>
            </a:r>
            <a:r>
              <a:rPr lang="en-GB" sz="800" dirty="0" err="1">
                <a:solidFill>
                  <a:srgbClr val="000000"/>
                </a:solidFill>
                <a:latin typeface="Calibri" panose="020F0502020204030204" pitchFamily="34" charset="0"/>
              </a:rPr>
              <a:t>Winstone</a:t>
            </a:r>
            <a:r>
              <a:rPr lang="en-GB" sz="800" dirty="0">
                <a:solidFill>
                  <a:srgbClr val="000000"/>
                </a:solidFill>
                <a:latin typeface="Calibri" panose="020F0502020204030204" pitchFamily="34" charset="0"/>
              </a:rPr>
              <a:t> N. Responsibility-sharing in the giving and receiving of assessment feedback. Front Psychol. 2017; 8:1–9.</a:t>
            </a:r>
            <a:endParaRPr lang="en-IE" sz="800" dirty="0">
              <a:solidFill>
                <a:srgbClr val="000000"/>
              </a:solidFill>
              <a:latin typeface="Calibri" panose="020F0502020204030204" pitchFamily="34" charset="0"/>
            </a:endParaRPr>
          </a:p>
          <a:p>
            <a:pPr marL="228600" indent="-228600" fontAlgn="base">
              <a:buFontTx/>
              <a:buAutoNum type="arabicPeriod"/>
            </a:pPr>
            <a:r>
              <a:rPr lang="en-GB" sz="800" dirty="0" err="1">
                <a:solidFill>
                  <a:srgbClr val="000000"/>
                </a:solidFill>
                <a:latin typeface="Calibri" panose="020F0502020204030204" pitchFamily="34" charset="0"/>
              </a:rPr>
              <a:t>Boud</a:t>
            </a:r>
            <a:r>
              <a:rPr lang="en-GB" sz="800" dirty="0">
                <a:solidFill>
                  <a:srgbClr val="000000"/>
                </a:solidFill>
                <a:latin typeface="Calibri" panose="020F0502020204030204" pitchFamily="34" charset="0"/>
              </a:rPr>
              <a:t> D and Molloy E. Rethinking model of feedback for learning: the challenge of design. Assessment and Evaluation in Higher Education. 2013; 38(6):698-712.</a:t>
            </a:r>
            <a:endParaRPr lang="en-IE" sz="800" dirty="0">
              <a:solidFill>
                <a:srgbClr val="000000"/>
              </a:solidFill>
              <a:latin typeface="Calibri" panose="020F0502020204030204" pitchFamily="34" charset="0"/>
            </a:endParaRPr>
          </a:p>
          <a:p>
            <a:pPr marL="228600" indent="-228600" fontAlgn="base">
              <a:buFontTx/>
              <a:buAutoNum type="arabicPeriod"/>
            </a:pPr>
            <a:r>
              <a:rPr lang="en-GB" sz="800" dirty="0">
                <a:solidFill>
                  <a:srgbClr val="000000"/>
                </a:solidFill>
                <a:latin typeface="Calibri" panose="020F0502020204030204" pitchFamily="34" charset="0"/>
              </a:rPr>
              <a:t>Groves M, </a:t>
            </a:r>
            <a:r>
              <a:rPr lang="en-GB" sz="800" dirty="0" err="1">
                <a:solidFill>
                  <a:srgbClr val="000000"/>
                </a:solidFill>
                <a:latin typeface="Calibri" panose="020F0502020204030204" pitchFamily="34" charset="0"/>
              </a:rPr>
              <a:t>Sellars</a:t>
            </a:r>
            <a:r>
              <a:rPr lang="en-GB" sz="800" dirty="0">
                <a:solidFill>
                  <a:srgbClr val="000000"/>
                </a:solidFill>
                <a:latin typeface="Calibri" panose="020F0502020204030204" pitchFamily="34" charset="0"/>
              </a:rPr>
              <a:t> C, Smith J, Barber A. Factors affecting student engagement: a case study examining two cohorts of students attending a post 1992 university in the UK. International Journal of Higher Education. 2015; 4(2):27.</a:t>
            </a:r>
          </a:p>
          <a:p>
            <a:pPr marL="228600" indent="-228600" fontAlgn="base">
              <a:buFontTx/>
              <a:buAutoNum type="arabicPeriod"/>
            </a:pPr>
            <a:r>
              <a:rPr lang="en-GB" sz="800" dirty="0">
                <a:solidFill>
                  <a:srgbClr val="000000"/>
                </a:solidFill>
                <a:latin typeface="Calibri" panose="020F0502020204030204" pitchFamily="34" charset="0"/>
              </a:rPr>
              <a:t>Carless D, </a:t>
            </a:r>
            <a:r>
              <a:rPr lang="en-GB" sz="800" dirty="0" err="1">
                <a:solidFill>
                  <a:srgbClr val="000000"/>
                </a:solidFill>
                <a:latin typeface="Calibri" panose="020F0502020204030204" pitchFamily="34" charset="0"/>
              </a:rPr>
              <a:t>Boud</a:t>
            </a:r>
            <a:r>
              <a:rPr lang="en-GB" sz="800" dirty="0">
                <a:solidFill>
                  <a:srgbClr val="000000"/>
                </a:solidFill>
                <a:latin typeface="Calibri" panose="020F0502020204030204" pitchFamily="34" charset="0"/>
              </a:rPr>
              <a:t> D. The development of student feedback literacy: enabling uptake of feedback. Assess </a:t>
            </a:r>
            <a:r>
              <a:rPr lang="en-GB" sz="800" dirty="0" err="1">
                <a:solidFill>
                  <a:srgbClr val="000000"/>
                </a:solidFill>
                <a:latin typeface="Calibri" panose="020F0502020204030204" pitchFamily="34" charset="0"/>
              </a:rPr>
              <a:t>Eval</a:t>
            </a:r>
            <a:r>
              <a:rPr lang="en-GB" sz="800" dirty="0">
                <a:solidFill>
                  <a:srgbClr val="000000"/>
                </a:solidFill>
                <a:latin typeface="Calibri" panose="020F0502020204030204" pitchFamily="34" charset="0"/>
              </a:rPr>
              <a:t> High Educ. 2018;43(8):1315-1325. </a:t>
            </a:r>
            <a:endParaRPr lang="en-IE" sz="800" dirty="0">
              <a:solidFill>
                <a:srgbClr val="000000"/>
              </a:solidFill>
              <a:latin typeface="Calibri" panose="020F0502020204030204" pitchFamily="34" charset="0"/>
            </a:endParaRPr>
          </a:p>
          <a:p>
            <a:pPr marL="228600" indent="-228600" fontAlgn="base">
              <a:buFontTx/>
              <a:buAutoNum type="arabicPeriod"/>
            </a:pPr>
            <a:endParaRPr lang="en-IE" sz="800" dirty="0">
              <a:solidFill>
                <a:srgbClr val="000000"/>
              </a:solidFill>
              <a:latin typeface="Calibri" panose="020F0502020204030204" pitchFamily="34" charset="0"/>
            </a:endParaRPr>
          </a:p>
          <a:p>
            <a:pPr marL="88900" indent="-88900">
              <a:buFont typeface="+mj-lt"/>
              <a:buAutoNum type="arabicPeriod"/>
            </a:pPr>
            <a:endParaRPr lang="en-GB" sz="800" dirty="0">
              <a:solidFill>
                <a:schemeClr val="bg1"/>
              </a:solidFill>
              <a:latin typeface="Calibri" panose="020F0502020204030204" pitchFamily="34" charset="0"/>
              <a:cs typeface="Poppins" pitchFamily="2" charset="77"/>
            </a:endParaRPr>
          </a:p>
          <a:p>
            <a:pPr marL="88900" indent="-88900">
              <a:buFont typeface="+mj-lt"/>
              <a:buAutoNum type="arabicPeriod"/>
            </a:pPr>
            <a:endParaRPr lang="en-GB" sz="800" dirty="0">
              <a:solidFill>
                <a:schemeClr val="bg1"/>
              </a:solidFill>
              <a:latin typeface="Calibri" panose="020F0502020204030204" pitchFamily="34" charset="0"/>
              <a:cs typeface="Poppins" pitchFamily="2" charset="77"/>
            </a:endParaRPr>
          </a:p>
          <a:p>
            <a:pPr marL="88900" indent="-88900">
              <a:buFont typeface="+mj-lt"/>
              <a:buAutoNum type="arabicPeriod"/>
            </a:pPr>
            <a:endParaRPr lang="en-GB" sz="800" dirty="0">
              <a:solidFill>
                <a:schemeClr val="bg1"/>
              </a:solidFill>
              <a:latin typeface="Calibri" panose="020F0502020204030204" pitchFamily="34" charset="0"/>
              <a:cs typeface="Poppins" pitchFamily="2" charset="77"/>
            </a:endParaRPr>
          </a:p>
          <a:p>
            <a:pPr marL="88900" indent="-88900">
              <a:buFont typeface="+mj-lt"/>
              <a:buAutoNum type="arabicPeriod"/>
            </a:pPr>
            <a:endParaRPr lang="en-GB" sz="800" dirty="0">
              <a:solidFill>
                <a:schemeClr val="bg1"/>
              </a:solidFill>
              <a:latin typeface="Calibri" panose="020F0502020204030204" pitchFamily="34" charset="0"/>
              <a:cs typeface="Poppins" pitchFamily="2" charset="77"/>
            </a:endParaRPr>
          </a:p>
          <a:p>
            <a:pPr marL="88900" indent="-88900">
              <a:buFont typeface="+mj-lt"/>
              <a:buAutoNum type="arabicPeriod"/>
            </a:pPr>
            <a:endParaRPr lang="en-GB" sz="800" dirty="0">
              <a:solidFill>
                <a:schemeClr val="bg1"/>
              </a:solidFill>
              <a:latin typeface="Calibri" panose="020F0502020204030204" pitchFamily="34" charset="0"/>
              <a:cs typeface="Poppins" pitchFamily="2" charset="77"/>
            </a:endParaRPr>
          </a:p>
          <a:p>
            <a:pPr marL="88900" indent="-88900">
              <a:buFont typeface="+mj-lt"/>
              <a:buAutoNum type="arabicPeriod"/>
            </a:pPr>
            <a:endParaRPr lang="en-GB" sz="800" dirty="0">
              <a:solidFill>
                <a:schemeClr val="bg1"/>
              </a:solidFill>
              <a:latin typeface="Calibri" panose="020F0502020204030204" pitchFamily="34" charset="0"/>
              <a:cs typeface="Poppins" pitchFamily="2" charset="77"/>
            </a:endParaRPr>
          </a:p>
          <a:p>
            <a:pPr marL="88900" indent="-88900">
              <a:buFont typeface="+mj-lt"/>
              <a:buAutoNum type="arabicPeriod"/>
            </a:pPr>
            <a:endParaRPr lang="en-GB" sz="600" dirty="0">
              <a:solidFill>
                <a:schemeClr val="bg1"/>
              </a:solidFill>
              <a:latin typeface="Poppins" pitchFamily="2" charset="77"/>
              <a:cs typeface="Poppins" pitchFamily="2" charset="77"/>
            </a:endParaRPr>
          </a:p>
          <a:p>
            <a:endParaRPr lang="en-GB" sz="600" dirty="0">
              <a:solidFill>
                <a:schemeClr val="bg1"/>
              </a:solidFill>
              <a:latin typeface="Poppins" pitchFamily="2" charset="77"/>
              <a:cs typeface="Poppins" pitchFamily="2" charset="77"/>
            </a:endParaRPr>
          </a:p>
        </p:txBody>
      </p:sp>
      <p:sp>
        <p:nvSpPr>
          <p:cNvPr id="70" name="TextBox 69"/>
          <p:cNvSpPr txBox="1"/>
          <p:nvPr/>
        </p:nvSpPr>
        <p:spPr>
          <a:xfrm>
            <a:off x="0" y="5373705"/>
            <a:ext cx="4329982" cy="2568480"/>
          </a:xfrm>
          <a:prstGeom prst="roundRect">
            <a:avLst>
              <a:gd name="adj" fmla="val 0"/>
            </a:avLst>
          </a:prstGeom>
          <a:solidFill>
            <a:schemeClr val="bg1">
              <a:alpha val="5130"/>
            </a:schemeClr>
          </a:solidFill>
          <a:ln w="6350">
            <a:solidFill>
              <a:srgbClr val="9399A1"/>
            </a:solidFill>
          </a:ln>
        </p:spPr>
        <p:txBody>
          <a:bodyPr wrap="square" tIns="90000" rtlCol="0">
            <a:spAutoFit/>
          </a:bodyPr>
          <a:lstStyle/>
          <a:p>
            <a:pPr algn="ctr"/>
            <a:r>
              <a:rPr lang="en-GB" sz="1600" b="1" dirty="0">
                <a:solidFill>
                  <a:schemeClr val="bg1"/>
                </a:solidFill>
                <a:latin typeface="Calibri" panose="020F0502020204030204" pitchFamily="34" charset="0"/>
                <a:cs typeface="Poppins" pitchFamily="2" charset="77"/>
              </a:rPr>
              <a:t>Results and conclusions</a:t>
            </a:r>
          </a:p>
          <a:p>
            <a:pPr marL="171450" indent="-171450">
              <a:buFont typeface="Arial" panose="020B0604020202020204" pitchFamily="34" charset="0"/>
              <a:buChar char="•"/>
            </a:pPr>
            <a:r>
              <a:rPr lang="en-GB" sz="1200" b="1" dirty="0">
                <a:solidFill>
                  <a:srgbClr val="000000"/>
                </a:solidFill>
                <a:latin typeface="Calibri" panose="020F0502020204030204" pitchFamily="34" charset="0"/>
                <a:cs typeface="Poppins" pitchFamily="2" charset="77"/>
              </a:rPr>
              <a:t>Pilot respsone rate low in DDUH</a:t>
            </a:r>
          </a:p>
          <a:p>
            <a:pPr marL="171450" indent="-171450">
              <a:buFont typeface="Arial" panose="020B0604020202020204" pitchFamily="34" charset="0"/>
              <a:buChar char="•"/>
            </a:pPr>
            <a:r>
              <a:rPr lang="en-GB" sz="1200" b="1" dirty="0">
                <a:solidFill>
                  <a:srgbClr val="000000"/>
                </a:solidFill>
                <a:latin typeface="Calibri" panose="020F0502020204030204" pitchFamily="34" charset="0"/>
                <a:cs typeface="Poppins" pitchFamily="2" charset="77"/>
              </a:rPr>
              <a:t>Plan to re run with wider cohort of Health Science students Sept-Jan  2023 </a:t>
            </a:r>
          </a:p>
          <a:p>
            <a:pPr marL="171450" indent="-171450">
              <a:buFont typeface="Arial" panose="020B0604020202020204" pitchFamily="34" charset="0"/>
              <a:buChar char="•"/>
            </a:pPr>
            <a:r>
              <a:rPr lang="en-IE" sz="1200" b="1" dirty="0">
                <a:solidFill>
                  <a:srgbClr val="000000"/>
                </a:solidFill>
                <a:latin typeface="Calibri" panose="020F0502020204030204" pitchFamily="34" charset="0"/>
                <a:cs typeface="Poppins" pitchFamily="2" charset="77"/>
              </a:rPr>
              <a:t>Many dental students (90%) accessed the resource but didn’t complete all three evaluations</a:t>
            </a:r>
            <a:endParaRPr lang="en-GB" sz="1200" b="1" dirty="0">
              <a:solidFill>
                <a:srgbClr val="000000"/>
              </a:solidFill>
              <a:latin typeface="Calibri" panose="020F0502020204030204" pitchFamily="34" charset="0"/>
              <a:cs typeface="Poppins" pitchFamily="2" charset="77"/>
            </a:endParaRPr>
          </a:p>
          <a:p>
            <a:pPr marL="171450" indent="-171450">
              <a:buFont typeface="Arial" panose="020B0604020202020204" pitchFamily="34" charset="0"/>
              <a:buChar char="•"/>
            </a:pPr>
            <a:r>
              <a:rPr lang="en-GB" sz="1100" b="1" dirty="0">
                <a:solidFill>
                  <a:srgbClr val="000000"/>
                </a:solidFill>
                <a:latin typeface="Calibri" panose="020F0502020204030204" pitchFamily="34" charset="0"/>
                <a:cs typeface="Poppins" pitchFamily="2" charset="77"/>
              </a:rPr>
              <a:t>Wider access may permit rigorous evaluation and measure impact</a:t>
            </a:r>
          </a:p>
          <a:p>
            <a:endParaRPr lang="en-GB" sz="1100" dirty="0">
              <a:solidFill>
                <a:srgbClr val="000000"/>
              </a:solidFill>
              <a:latin typeface="Poppins" pitchFamily="2" charset="77"/>
              <a:cs typeface="Poppins" pitchFamily="2" charset="77"/>
            </a:endParaRPr>
          </a:p>
          <a:p>
            <a:endParaRPr lang="en-GB" sz="1200" dirty="0">
              <a:solidFill>
                <a:schemeClr val="accent4"/>
              </a:solidFill>
              <a:latin typeface="Poppins" pitchFamily="2" charset="77"/>
              <a:cs typeface="Poppins" pitchFamily="2" charset="77"/>
            </a:endParaRPr>
          </a:p>
          <a:p>
            <a:endParaRPr lang="en-GB" sz="1200" dirty="0">
              <a:solidFill>
                <a:schemeClr val="accent4"/>
              </a:solidFill>
              <a:latin typeface="Poppins" pitchFamily="2" charset="77"/>
              <a:cs typeface="Poppins" pitchFamily="2" charset="77"/>
            </a:endParaRPr>
          </a:p>
          <a:p>
            <a:endParaRPr lang="en-GB" sz="1200" dirty="0">
              <a:solidFill>
                <a:schemeClr val="accent4"/>
              </a:solidFill>
              <a:latin typeface="Poppins" pitchFamily="2" charset="77"/>
              <a:cs typeface="Poppins" pitchFamily="2" charset="77"/>
            </a:endParaRPr>
          </a:p>
          <a:p>
            <a:endParaRPr lang="en-GB" sz="1200" dirty="0">
              <a:solidFill>
                <a:schemeClr val="accent4"/>
              </a:solidFill>
              <a:latin typeface="Poppins" pitchFamily="2" charset="77"/>
              <a:cs typeface="Poppins" pitchFamily="2" charset="77"/>
            </a:endParaRPr>
          </a:p>
          <a:p>
            <a:r>
              <a:rPr lang="en-GB" sz="1200" dirty="0">
                <a:solidFill>
                  <a:schemeClr val="accent4"/>
                </a:solidFill>
                <a:latin typeface="Poppins" pitchFamily="2" charset="77"/>
                <a:cs typeface="Poppins" pitchFamily="2" charset="77"/>
              </a:rPr>
              <a:t> </a:t>
            </a:r>
          </a:p>
        </p:txBody>
      </p:sp>
      <p:sp>
        <p:nvSpPr>
          <p:cNvPr id="71" name="TextBox 70"/>
          <p:cNvSpPr txBox="1"/>
          <p:nvPr/>
        </p:nvSpPr>
        <p:spPr>
          <a:xfrm>
            <a:off x="4331367" y="4979053"/>
            <a:ext cx="3936733" cy="2968590"/>
          </a:xfrm>
          <a:prstGeom prst="roundRect">
            <a:avLst>
              <a:gd name="adj" fmla="val 0"/>
            </a:avLst>
          </a:prstGeom>
          <a:solidFill>
            <a:schemeClr val="bg1">
              <a:alpha val="5130"/>
            </a:schemeClr>
          </a:solidFill>
          <a:ln w="6350">
            <a:solidFill>
              <a:srgbClr val="9399A1"/>
            </a:solidFill>
          </a:ln>
        </p:spPr>
        <p:txBody>
          <a:bodyPr wrap="square" tIns="90000" rtlCol="0">
            <a:spAutoFit/>
          </a:bodyPr>
          <a:lstStyle/>
          <a:p>
            <a:pPr algn="ctr"/>
            <a:r>
              <a:rPr lang="en-GB" sz="1600" b="1" dirty="0">
                <a:solidFill>
                  <a:schemeClr val="bg1"/>
                </a:solidFill>
                <a:latin typeface="Calibri" panose="020F0502020204030204" pitchFamily="34" charset="0"/>
                <a:cs typeface="Poppins" pitchFamily="2" charset="77"/>
              </a:rPr>
              <a:t>Discussion </a:t>
            </a:r>
          </a:p>
          <a:p>
            <a:pPr algn="just"/>
            <a:r>
              <a:rPr lang="en-GB" sz="1200" b="1" dirty="0">
                <a:solidFill>
                  <a:srgbClr val="000000"/>
                </a:solidFill>
                <a:latin typeface="Calibri" panose="020F0502020204030204" pitchFamily="34" charset="0"/>
              </a:rPr>
              <a:t>Principles of good feedback literacy skills support students in being active agents in the feedback process. </a:t>
            </a:r>
            <a:r>
              <a:rPr lang="en-GB" sz="1200" b="1" baseline="30000" dirty="0">
                <a:solidFill>
                  <a:srgbClr val="000000"/>
                </a:solidFill>
                <a:latin typeface="Calibri" panose="020F0502020204030204" pitchFamily="34" charset="0"/>
                <a:cs typeface="Times New Roman" panose="02020603050405020304" pitchFamily="18" charset="0"/>
              </a:rPr>
              <a:t>2,5</a:t>
            </a:r>
            <a:endParaRPr lang="en-GB" sz="1200" b="1" baseline="30000" dirty="0">
              <a:solidFill>
                <a:srgbClr val="000000"/>
              </a:solidFill>
              <a:latin typeface="Calibri" panose="020F0502020204030204" pitchFamily="34" charset="0"/>
            </a:endParaRPr>
          </a:p>
          <a:p>
            <a:pPr algn="just"/>
            <a:r>
              <a:rPr lang="en-GB" sz="1200" b="1" dirty="0">
                <a:solidFill>
                  <a:srgbClr val="000000"/>
                </a:solidFill>
                <a:latin typeface="Calibri" panose="020F0502020204030204" pitchFamily="34" charset="0"/>
              </a:rPr>
              <a:t>There is scope in acknowledging that students should be active participants in the process of feedback and the importance of student knowledge regarding pedagogy around feedback, especially, in relation to the dental clinical learning environment, which is a unique learning environment. </a:t>
            </a:r>
            <a:endParaRPr lang="en-GB" sz="1200" b="1" dirty="0">
              <a:solidFill>
                <a:schemeClr val="accent4"/>
              </a:solidFill>
              <a:latin typeface="Calibri" panose="020F0502020204030204" pitchFamily="34" charset="0"/>
              <a:cs typeface="Poppins" pitchFamily="2" charset="77"/>
            </a:endParaRPr>
          </a:p>
          <a:p>
            <a:endParaRPr lang="en-GB" sz="1200" dirty="0">
              <a:solidFill>
                <a:schemeClr val="accent4"/>
              </a:solidFill>
              <a:latin typeface="Calibri" panose="020F0502020204030204" pitchFamily="34" charset="0"/>
              <a:cs typeface="Poppins" pitchFamily="2" charset="77"/>
            </a:endParaRPr>
          </a:p>
          <a:p>
            <a:endParaRPr lang="en-GB" sz="1200" dirty="0">
              <a:solidFill>
                <a:schemeClr val="accent4"/>
              </a:solidFill>
              <a:latin typeface="Poppins" pitchFamily="2" charset="77"/>
              <a:cs typeface="Poppins" pitchFamily="2" charset="77"/>
            </a:endParaRPr>
          </a:p>
          <a:p>
            <a:endParaRPr lang="en-GB" sz="1200" dirty="0">
              <a:solidFill>
                <a:schemeClr val="accent4"/>
              </a:solidFill>
              <a:latin typeface="Poppins" pitchFamily="2" charset="77"/>
              <a:cs typeface="Poppins" pitchFamily="2" charset="77"/>
            </a:endParaRPr>
          </a:p>
          <a:p>
            <a:endParaRPr lang="en-GB" sz="1200" dirty="0">
              <a:solidFill>
                <a:schemeClr val="accent4"/>
              </a:solidFill>
              <a:latin typeface="Poppins" pitchFamily="2" charset="77"/>
              <a:cs typeface="Poppins" pitchFamily="2" charset="77"/>
            </a:endParaRPr>
          </a:p>
          <a:p>
            <a:endParaRPr lang="en-GB" sz="1200" dirty="0">
              <a:solidFill>
                <a:schemeClr val="accent4"/>
              </a:solidFill>
              <a:latin typeface="Poppins" pitchFamily="2" charset="77"/>
              <a:cs typeface="Poppins" pitchFamily="2" charset="77"/>
            </a:endParaRPr>
          </a:p>
          <a:p>
            <a:r>
              <a:rPr lang="en-GB" sz="1200" dirty="0">
                <a:solidFill>
                  <a:schemeClr val="accent4"/>
                </a:solidFill>
                <a:latin typeface="Poppins" pitchFamily="2" charset="77"/>
                <a:cs typeface="Poppins" pitchFamily="2" charset="77"/>
              </a:rPr>
              <a:t> </a:t>
            </a:r>
          </a:p>
        </p:txBody>
      </p:sp>
      <p:sp>
        <p:nvSpPr>
          <p:cNvPr id="21" name="Google Shape;230;p37">
            <a:extLst>
              <a:ext uri="{FF2B5EF4-FFF2-40B4-BE49-F238E27FC236}">
                <a16:creationId xmlns:a16="http://schemas.microsoft.com/office/drawing/2014/main" id="{6D97C2AB-519B-594E-9A0A-577700859067}"/>
              </a:ext>
            </a:extLst>
          </p:cNvPr>
          <p:cNvSpPr txBox="1">
            <a:spLocks/>
          </p:cNvSpPr>
          <p:nvPr/>
        </p:nvSpPr>
        <p:spPr>
          <a:xfrm rot="-289">
            <a:off x="257155" y="393104"/>
            <a:ext cx="11686452" cy="43484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pPr>
            <a:endParaRPr lang="pt-PT" sz="2000" b="1" dirty="0">
              <a:solidFill>
                <a:schemeClr val="accent2">
                  <a:lumMod val="75000"/>
                </a:schemeClr>
              </a:solidFill>
              <a:latin typeface="Poppins SemiBold" pitchFamily="2" charset="77"/>
              <a:cs typeface="Poppins SemiBold" pitchFamily="2" charset="77"/>
            </a:endParaRPr>
          </a:p>
        </p:txBody>
      </p:sp>
      <p:sp>
        <p:nvSpPr>
          <p:cNvPr id="5" name="CaixaDeTexto 4">
            <a:extLst>
              <a:ext uri="{FF2B5EF4-FFF2-40B4-BE49-F238E27FC236}">
                <a16:creationId xmlns:a16="http://schemas.microsoft.com/office/drawing/2014/main" id="{F1B2DACB-000D-37C6-8E43-33B8346F9168}"/>
              </a:ext>
            </a:extLst>
          </p:cNvPr>
          <p:cNvSpPr txBox="1"/>
          <p:nvPr/>
        </p:nvSpPr>
        <p:spPr>
          <a:xfrm>
            <a:off x="3690909" y="53539"/>
            <a:ext cx="4810182" cy="246221"/>
          </a:xfrm>
          <a:prstGeom prst="rect">
            <a:avLst/>
          </a:prstGeom>
          <a:noFill/>
        </p:spPr>
        <p:txBody>
          <a:bodyPr wrap="square">
            <a:spAutoFit/>
          </a:bodyPr>
          <a:lstStyle/>
          <a:p>
            <a:pPr algn="ctr"/>
            <a:r>
              <a:rPr lang="pt-PT" sz="1000" dirty="0">
                <a:solidFill>
                  <a:srgbClr val="B4001B"/>
                </a:solidFill>
                <a:effectLst/>
                <a:latin typeface="Poppins" pitchFamily="2" charset="77"/>
              </a:rPr>
              <a:t>COLLABORATIVE EDUCATION IN A DIGITAL ERA </a:t>
            </a:r>
            <a:endParaRPr lang="pt-PT" sz="1000" dirty="0">
              <a:solidFill>
                <a:srgbClr val="B4001B"/>
              </a:solidFill>
            </a:endParaRPr>
          </a:p>
        </p:txBody>
      </p:sp>
      <p:sp>
        <p:nvSpPr>
          <p:cNvPr id="6" name="CaixaDeTexto 5">
            <a:extLst>
              <a:ext uri="{FF2B5EF4-FFF2-40B4-BE49-F238E27FC236}">
                <a16:creationId xmlns:a16="http://schemas.microsoft.com/office/drawing/2014/main" id="{261D6D3C-23F2-8389-7D97-76CD123CA5E0}"/>
              </a:ext>
            </a:extLst>
          </p:cNvPr>
          <p:cNvSpPr txBox="1"/>
          <p:nvPr/>
        </p:nvSpPr>
        <p:spPr>
          <a:xfrm>
            <a:off x="57669" y="53012"/>
            <a:ext cx="4599376" cy="253916"/>
          </a:xfrm>
          <a:prstGeom prst="rect">
            <a:avLst/>
          </a:prstGeom>
          <a:noFill/>
        </p:spPr>
        <p:txBody>
          <a:bodyPr wrap="square">
            <a:spAutoFit/>
          </a:bodyPr>
          <a:lstStyle/>
          <a:p>
            <a:r>
              <a:rPr lang="pt-PT" sz="1000" b="1" dirty="0">
                <a:solidFill>
                  <a:srgbClr val="000000"/>
                </a:solidFill>
                <a:effectLst/>
                <a:latin typeface="Poppins SemiBold" pitchFamily="2" charset="77"/>
                <a:cs typeface="Poppins SemiBold" pitchFamily="2" charset="77"/>
              </a:rPr>
              <a:t>ADEE ANNUAL MEETING LIVERPOOL 2023 </a:t>
            </a:r>
            <a:endParaRPr lang="pt-PT" sz="1000" b="1" dirty="0">
              <a:solidFill>
                <a:srgbClr val="000000"/>
              </a:solidFill>
              <a:latin typeface="Poppins SemiBold" pitchFamily="2" charset="77"/>
              <a:cs typeface="Poppins SemiBold" pitchFamily="2" charset="77"/>
            </a:endParaRPr>
          </a:p>
        </p:txBody>
      </p:sp>
      <p:sp>
        <p:nvSpPr>
          <p:cNvPr id="10" name="CaixaDeTexto 9">
            <a:extLst>
              <a:ext uri="{FF2B5EF4-FFF2-40B4-BE49-F238E27FC236}">
                <a16:creationId xmlns:a16="http://schemas.microsoft.com/office/drawing/2014/main" id="{BAFAA3F0-3338-9159-DFD4-835163CD9088}"/>
              </a:ext>
            </a:extLst>
          </p:cNvPr>
          <p:cNvSpPr txBox="1"/>
          <p:nvPr/>
        </p:nvSpPr>
        <p:spPr>
          <a:xfrm>
            <a:off x="9158766" y="49691"/>
            <a:ext cx="2960096" cy="253916"/>
          </a:xfrm>
          <a:prstGeom prst="rect">
            <a:avLst/>
          </a:prstGeom>
          <a:noFill/>
        </p:spPr>
        <p:txBody>
          <a:bodyPr wrap="square">
            <a:spAutoFit/>
          </a:bodyPr>
          <a:lstStyle/>
          <a:p>
            <a:pPr algn="r"/>
            <a:r>
              <a:rPr lang="pt-PT" sz="1000" b="1" dirty="0">
                <a:solidFill>
                  <a:srgbClr val="000000"/>
                </a:solidFill>
                <a:effectLst/>
                <a:latin typeface="Poppins SemiBold" pitchFamily="2" charset="77"/>
                <a:cs typeface="Poppins SemiBold" pitchFamily="2" charset="77"/>
              </a:rPr>
              <a:t>POSTER: THEME-TECHNOLOGY ENHANCED LEARNING</a:t>
            </a:r>
            <a:endParaRPr lang="pt-PT" sz="1000" b="1" dirty="0">
              <a:solidFill>
                <a:srgbClr val="000000"/>
              </a:solidFill>
              <a:latin typeface="Poppins SemiBold" pitchFamily="2" charset="77"/>
              <a:cs typeface="Poppins SemiBold" pitchFamily="2" charset="77"/>
            </a:endParaRPr>
          </a:p>
        </p:txBody>
      </p:sp>
      <p:sp>
        <p:nvSpPr>
          <p:cNvPr id="11" name="CaixaDeTexto 10">
            <a:extLst>
              <a:ext uri="{FF2B5EF4-FFF2-40B4-BE49-F238E27FC236}">
                <a16:creationId xmlns:a16="http://schemas.microsoft.com/office/drawing/2014/main" id="{8FAB537B-586C-835B-BA2F-29A34B5B57DE}"/>
              </a:ext>
            </a:extLst>
          </p:cNvPr>
          <p:cNvSpPr txBox="1"/>
          <p:nvPr/>
        </p:nvSpPr>
        <p:spPr>
          <a:xfrm>
            <a:off x="12329091" y="513708"/>
            <a:ext cx="184731" cy="338554"/>
          </a:xfrm>
          <a:prstGeom prst="rect">
            <a:avLst/>
          </a:prstGeom>
          <a:solidFill>
            <a:srgbClr val="DEE6EE">
              <a:alpha val="30000"/>
            </a:srgbClr>
          </a:solidFill>
          <a:ln>
            <a:solidFill>
              <a:srgbClr val="16A1DA">
                <a:alpha val="50000"/>
              </a:srgbClr>
            </a:solidFill>
          </a:ln>
        </p:spPr>
        <p:txBody>
          <a:bodyPr wrap="none" rtlCol="0">
            <a:spAutoFit/>
          </a:bodyPr>
          <a:lstStyle/>
          <a:p>
            <a:pPr algn="ctr"/>
            <a:endParaRPr lang="pt-PT" sz="1600" b="1" dirty="0">
              <a:solidFill>
                <a:srgbClr val="16A1DA"/>
              </a:solidFill>
              <a:latin typeface="Questrial" panose="02000000000000000000" pitchFamily="2" charset="0"/>
            </a:endParaRPr>
          </a:p>
        </p:txBody>
      </p:sp>
      <p:sp>
        <p:nvSpPr>
          <p:cNvPr id="7" name="Rectangle 6"/>
          <p:cNvSpPr/>
          <p:nvPr/>
        </p:nvSpPr>
        <p:spPr>
          <a:xfrm>
            <a:off x="57668" y="299760"/>
            <a:ext cx="11682775" cy="646331"/>
          </a:xfrm>
          <a:prstGeom prst="rect">
            <a:avLst/>
          </a:prstGeom>
        </p:spPr>
        <p:txBody>
          <a:bodyPr wrap="square">
            <a:spAutoFit/>
          </a:bodyPr>
          <a:lstStyle/>
          <a:p>
            <a:pPr algn="ctr" fontAlgn="base">
              <a:spcAft>
                <a:spcPts val="0"/>
              </a:spcAft>
            </a:pPr>
            <a:r>
              <a:rPr lang="en-GB" dirty="0">
                <a:latin typeface="Calibri" panose="020F0502020204030204" pitchFamily="34" charset="0"/>
                <a:ea typeface="Times New Roman" panose="02020603050405020304" pitchFamily="18" charset="0"/>
                <a:cs typeface="Calibri" panose="020F0502020204030204" pitchFamily="34" charset="0"/>
              </a:rPr>
              <a:t>An investigation to facilitate and evaluate the development of students’ feedback literacy in the dental science undergraduate curriculum.</a:t>
            </a:r>
            <a:endParaRPr lang="en-IE" dirty="0">
              <a:latin typeface="Times New Roman" panose="02020603050405020304" pitchFamily="18" charset="0"/>
              <a:ea typeface="Times New Roman" panose="02020603050405020304" pitchFamily="18" charset="0"/>
            </a:endParaRPr>
          </a:p>
        </p:txBody>
      </p:sp>
      <p:pic>
        <p:nvPicPr>
          <p:cNvPr id="18" name="Picture 4" descr="Dublin Dental University Hospital">
            <a:extLst>
              <a:ext uri="{FF2B5EF4-FFF2-40B4-BE49-F238E27FC236}">
                <a16:creationId xmlns:a16="http://schemas.microsoft.com/office/drawing/2014/main" id="{2089CD4A-C610-62FC-D1CD-07C12B129E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61116" y="306928"/>
            <a:ext cx="757746" cy="120678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9" name="Table 8"/>
          <p:cNvGraphicFramePr>
            <a:graphicFrameLocks noGrp="1"/>
          </p:cNvGraphicFramePr>
          <p:nvPr>
            <p:extLst>
              <p:ext uri="{D42A27DB-BD31-4B8C-83A1-F6EECF244321}">
                <p14:modId xmlns:p14="http://schemas.microsoft.com/office/powerpoint/2010/main" val="3878703637"/>
              </p:ext>
            </p:extLst>
          </p:nvPr>
        </p:nvGraphicFramePr>
        <p:xfrm>
          <a:off x="4657046" y="3264166"/>
          <a:ext cx="3389674" cy="1757713"/>
        </p:xfrm>
        <a:graphic>
          <a:graphicData uri="http://schemas.openxmlformats.org/drawingml/2006/table">
            <a:tbl>
              <a:tblPr firstRow="1" bandRow="1">
                <a:tableStyleId>{5A111915-BE36-4E01-A7E5-04B1672EAD32}</a:tableStyleId>
              </a:tblPr>
              <a:tblGrid>
                <a:gridCol w="3389674">
                  <a:extLst>
                    <a:ext uri="{9D8B030D-6E8A-4147-A177-3AD203B41FA5}">
                      <a16:colId xmlns:a16="http://schemas.microsoft.com/office/drawing/2014/main" val="3750721765"/>
                    </a:ext>
                  </a:extLst>
                </a:gridCol>
              </a:tblGrid>
              <a:tr h="37547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E" sz="1400" dirty="0">
                          <a:latin typeface="Calibri" panose="020F0502020204030204" pitchFamily="34" charset="0"/>
                        </a:rPr>
                        <a:t>Challenges related to Feedback</a:t>
                      </a:r>
                      <a:r>
                        <a:rPr lang="en-IE" sz="1400" baseline="0" dirty="0">
                          <a:latin typeface="Calibri" panose="020F0502020204030204" pitchFamily="34" charset="0"/>
                        </a:rPr>
                        <a:t> </a:t>
                      </a:r>
                      <a:r>
                        <a:rPr lang="en-IE" sz="1400" baseline="30000" dirty="0">
                          <a:latin typeface="Calibri" panose="020F0502020204030204" pitchFamily="34" charset="0"/>
                          <a:cs typeface="Times New Roman" panose="02020603050405020304" pitchFamily="18" charset="0"/>
                        </a:rPr>
                        <a:t>2,3,</a:t>
                      </a:r>
                      <a:r>
                        <a:rPr lang="en-IE" sz="1400" baseline="30000" dirty="0">
                          <a:effectLst>
                            <a:outerShdw blurRad="38100" dist="38100" dir="2700000" algn="tl">
                              <a:srgbClr val="000000">
                                <a:alpha val="43137"/>
                              </a:srgbClr>
                            </a:outerShdw>
                          </a:effectLst>
                          <a:latin typeface="Calibri" panose="020F0502020204030204" pitchFamily="34" charset="0"/>
                          <a:cs typeface="Times New Roman" panose="02020603050405020304" pitchFamily="18" charset="0"/>
                        </a:rPr>
                        <a:t>4</a:t>
                      </a:r>
                      <a:endParaRPr lang="en-IE" sz="1400" baseline="30000" dirty="0">
                        <a:effectLst>
                          <a:outerShdw blurRad="38100" dist="38100" dir="2700000" algn="tl">
                            <a:srgbClr val="000000">
                              <a:alpha val="43137"/>
                            </a:srgbClr>
                          </a:outerShdw>
                        </a:effectLst>
                        <a:latin typeface="Calibri" panose="020F0502020204030204" pitchFamily="34" charset="0"/>
                      </a:endParaRPr>
                    </a:p>
                  </a:txBody>
                  <a:tcPr>
                    <a:lnB w="12700" cap="flat" cmpd="sng" algn="ctr">
                      <a:solidFill>
                        <a:schemeClr val="tx1"/>
                      </a:solidFill>
                      <a:prstDash val="solid"/>
                      <a:round/>
                      <a:headEnd type="none" w="med" len="med"/>
                      <a:tailEnd type="none" w="med" len="med"/>
                    </a:lnB>
                    <a:solidFill>
                      <a:srgbClr val="16A1DA"/>
                    </a:solidFill>
                  </a:tcPr>
                </a:tc>
                <a:extLst>
                  <a:ext uri="{0D108BD9-81ED-4DB2-BD59-A6C34878D82A}">
                    <a16:rowId xmlns:a16="http://schemas.microsoft.com/office/drawing/2014/main" val="43647135"/>
                  </a:ext>
                </a:extLst>
              </a:tr>
              <a:tr h="247778">
                <a:tc>
                  <a:txBody>
                    <a:bodyPr/>
                    <a:lstStyle/>
                    <a:p>
                      <a:r>
                        <a:rPr lang="en-IE" sz="1100" dirty="0">
                          <a:solidFill>
                            <a:srgbClr val="000000"/>
                          </a:solidFill>
                          <a:latin typeface="Calibri" panose="020F0502020204030204" pitchFamily="34" charset="0"/>
                        </a:rPr>
                        <a:t>Defensiveness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399A1"/>
                    </a:solidFill>
                  </a:tcPr>
                </a:tc>
                <a:extLst>
                  <a:ext uri="{0D108BD9-81ED-4DB2-BD59-A6C34878D82A}">
                    <a16:rowId xmlns:a16="http://schemas.microsoft.com/office/drawing/2014/main" val="3862063523"/>
                  </a:ext>
                </a:extLst>
              </a:tr>
              <a:tr h="247778">
                <a:tc>
                  <a:txBody>
                    <a:bodyPr/>
                    <a:lstStyle/>
                    <a:p>
                      <a:r>
                        <a:rPr lang="en-IE" sz="1100" dirty="0">
                          <a:solidFill>
                            <a:srgbClr val="000000"/>
                          </a:solidFill>
                          <a:latin typeface="Calibri" panose="020F0502020204030204" pitchFamily="34" charset="0"/>
                        </a:rPr>
                        <a:t>Non-engagement</a:t>
                      </a:r>
                      <a:r>
                        <a:rPr lang="en-IE" sz="1100" baseline="0" dirty="0">
                          <a:solidFill>
                            <a:srgbClr val="000000"/>
                          </a:solidFill>
                          <a:latin typeface="Calibri" panose="020F0502020204030204" pitchFamily="34" charset="0"/>
                        </a:rPr>
                        <a:t> with information provided</a:t>
                      </a:r>
                      <a:endParaRPr lang="en-IE" sz="1100" dirty="0">
                        <a:solidFill>
                          <a:srgbClr val="000000"/>
                        </a:solidFill>
                        <a:latin typeface="Calibri" panose="020F0502020204030204" pitchFamily="34" charset="0"/>
                      </a:endParaRPr>
                    </a:p>
                  </a:txBody>
                  <a:tcPr>
                    <a:lnT w="12700" cap="flat" cmpd="sng" algn="ctr">
                      <a:solidFill>
                        <a:schemeClr val="tx1"/>
                      </a:solidFill>
                      <a:prstDash val="solid"/>
                      <a:round/>
                      <a:headEnd type="none" w="med" len="med"/>
                      <a:tailEnd type="none" w="med" len="med"/>
                    </a:lnT>
                    <a:solidFill>
                      <a:srgbClr val="9399A1"/>
                    </a:solidFill>
                  </a:tcPr>
                </a:tc>
                <a:extLst>
                  <a:ext uri="{0D108BD9-81ED-4DB2-BD59-A6C34878D82A}">
                    <a16:rowId xmlns:a16="http://schemas.microsoft.com/office/drawing/2014/main" val="3678952487"/>
                  </a:ext>
                </a:extLst>
              </a:tr>
              <a:tr h="247778">
                <a:tc>
                  <a:txBody>
                    <a:bodyPr/>
                    <a:lstStyle/>
                    <a:p>
                      <a:r>
                        <a:rPr lang="en-IE" sz="1100" dirty="0">
                          <a:solidFill>
                            <a:srgbClr val="000000"/>
                          </a:solidFill>
                          <a:latin typeface="Calibri" panose="020F0502020204030204" pitchFamily="34" charset="0"/>
                        </a:rPr>
                        <a:t>Poor</a:t>
                      </a:r>
                      <a:r>
                        <a:rPr lang="en-IE" sz="1100" baseline="0" dirty="0">
                          <a:solidFill>
                            <a:srgbClr val="000000"/>
                          </a:solidFill>
                          <a:latin typeface="Calibri" panose="020F0502020204030204" pitchFamily="34" charset="0"/>
                        </a:rPr>
                        <a:t> quality feedback</a:t>
                      </a:r>
                      <a:endParaRPr lang="en-IE" sz="1100" dirty="0">
                        <a:solidFill>
                          <a:srgbClr val="000000"/>
                        </a:solidFill>
                        <a:latin typeface="Calibri" panose="020F0502020204030204" pitchFamily="34" charset="0"/>
                      </a:endParaRPr>
                    </a:p>
                  </a:txBody>
                  <a:tcPr>
                    <a:lnB w="12700" cap="flat" cmpd="sng" algn="ctr">
                      <a:solidFill>
                        <a:schemeClr val="tx1"/>
                      </a:solidFill>
                      <a:prstDash val="solid"/>
                      <a:round/>
                      <a:headEnd type="none" w="med" len="med"/>
                      <a:tailEnd type="none" w="med" len="med"/>
                    </a:lnB>
                    <a:solidFill>
                      <a:srgbClr val="9399A1"/>
                    </a:solidFill>
                  </a:tcPr>
                </a:tc>
                <a:extLst>
                  <a:ext uri="{0D108BD9-81ED-4DB2-BD59-A6C34878D82A}">
                    <a16:rowId xmlns:a16="http://schemas.microsoft.com/office/drawing/2014/main" val="708118126"/>
                  </a:ext>
                </a:extLst>
              </a:tr>
              <a:tr h="247778">
                <a:tc>
                  <a:txBody>
                    <a:bodyPr/>
                    <a:lstStyle/>
                    <a:p>
                      <a:r>
                        <a:rPr lang="en-IE" sz="1100" dirty="0">
                          <a:solidFill>
                            <a:srgbClr val="000000"/>
                          </a:solidFill>
                          <a:latin typeface="Calibri" panose="020F0502020204030204" pitchFamily="34" charset="0"/>
                        </a:rPr>
                        <a:t>Emotional distress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399A1"/>
                    </a:solidFill>
                  </a:tcPr>
                </a:tc>
                <a:extLst>
                  <a:ext uri="{0D108BD9-81ED-4DB2-BD59-A6C34878D82A}">
                    <a16:rowId xmlns:a16="http://schemas.microsoft.com/office/drawing/2014/main" val="1015745946"/>
                  </a:ext>
                </a:extLst>
              </a:tr>
              <a:tr h="345919">
                <a:tc>
                  <a:txBody>
                    <a:bodyPr/>
                    <a:lstStyle/>
                    <a:p>
                      <a:r>
                        <a:rPr lang="en-IE" sz="1100" dirty="0">
                          <a:solidFill>
                            <a:srgbClr val="000000"/>
                          </a:solidFill>
                          <a:latin typeface="Calibri" panose="020F0502020204030204" pitchFamily="34" charset="0"/>
                        </a:rPr>
                        <a:t>Limited skills and understanding of Feedback processes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399A1"/>
                    </a:solidFill>
                  </a:tcPr>
                </a:tc>
                <a:extLst>
                  <a:ext uri="{0D108BD9-81ED-4DB2-BD59-A6C34878D82A}">
                    <a16:rowId xmlns:a16="http://schemas.microsoft.com/office/drawing/2014/main" val="636216938"/>
                  </a:ext>
                </a:extLst>
              </a:tr>
            </a:tbl>
          </a:graphicData>
        </a:graphic>
      </p:graphicFrame>
      <p:pic>
        <p:nvPicPr>
          <p:cNvPr id="22" name="Picture 21">
            <a:extLst>
              <a:ext uri="{FF2B5EF4-FFF2-40B4-BE49-F238E27FC236}">
                <a16:creationId xmlns:a16="http://schemas.microsoft.com/office/drawing/2014/main" id="{D18FE412-193A-5054-2E06-1B9AFEF0802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7946" y="3662144"/>
            <a:ext cx="2260503" cy="1719841"/>
          </a:xfrm>
          <a:prstGeom prst="rect">
            <a:avLst/>
          </a:prstGeom>
          <a:ln w="19050">
            <a:solidFill>
              <a:srgbClr val="9399A1"/>
            </a:solidFill>
          </a:ln>
        </p:spPr>
      </p:pic>
      <p:pic>
        <p:nvPicPr>
          <p:cNvPr id="23" name="Picture 22">
            <a:extLst>
              <a:ext uri="{FF2B5EF4-FFF2-40B4-BE49-F238E27FC236}">
                <a16:creationId xmlns:a16="http://schemas.microsoft.com/office/drawing/2014/main" id="{F77E0A26-D264-B252-B6F7-0069C07151B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458324" y="3584525"/>
            <a:ext cx="2360980" cy="1789180"/>
          </a:xfrm>
          <a:prstGeom prst="rect">
            <a:avLst/>
          </a:prstGeom>
          <a:ln w="19050">
            <a:solidFill>
              <a:schemeClr val="bg1">
                <a:lumMod val="50000"/>
              </a:schemeClr>
            </a:solidFill>
          </a:ln>
        </p:spPr>
      </p:pic>
    </p:spTree>
    <p:extLst>
      <p:ext uri="{BB962C8B-B14F-4D97-AF65-F5344CB8AC3E}">
        <p14:creationId xmlns:p14="http://schemas.microsoft.com/office/powerpoint/2010/main" val="3129390757"/>
      </p:ext>
    </p:extLst>
  </p:cSld>
  <p:clrMapOvr>
    <a:masterClrMapping/>
  </p:clrMapOvr>
</p:sld>
</file>

<file path=ppt/theme/theme1.xml><?xml version="1.0" encoding="utf-8"?>
<a:theme xmlns:a="http://schemas.openxmlformats.org/drawingml/2006/main" name="Office Theme">
  <a:themeElements>
    <a:clrScheme name="Custom 2">
      <a:dk1>
        <a:srgbClr val="B4001B"/>
      </a:dk1>
      <a:lt1>
        <a:srgbClr val="FFFFFF"/>
      </a:lt1>
      <a:dk2>
        <a:srgbClr val="3B4D55"/>
      </a:dk2>
      <a:lt2>
        <a:srgbClr val="DEE6EE"/>
      </a:lt2>
      <a:accent1>
        <a:srgbClr val="B4001B"/>
      </a:accent1>
      <a:accent2>
        <a:srgbClr val="9399A1"/>
      </a:accent2>
      <a:accent3>
        <a:srgbClr val="3B4D55"/>
      </a:accent3>
      <a:accent4>
        <a:srgbClr val="000000"/>
      </a:accent4>
      <a:accent5>
        <a:srgbClr val="425537"/>
      </a:accent5>
      <a:accent6>
        <a:srgbClr val="FF0000"/>
      </a:accent6>
      <a:hlink>
        <a:srgbClr val="3B4D55"/>
      </a:hlink>
      <a:folHlink>
        <a:srgbClr val="3B4D55"/>
      </a:folHlink>
    </a:clrScheme>
    <a:fontScheme name="Custom 6">
      <a:majorFont>
        <a:latin typeface="Tahoma"/>
        <a:ea typeface=""/>
        <a:cs typeface=""/>
      </a:majorFont>
      <a:minorFont>
        <a:latin typeface="Times New Roman"/>
        <a:ea typeface=""/>
        <a:cs typeface=""/>
      </a:minorFont>
    </a:fontScheme>
    <a:fmtScheme name="Glow Edge">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solidFill>
          <a:srgbClr val="DEE6EE">
            <a:alpha val="30000"/>
          </a:srgbClr>
        </a:solidFill>
        <a:ln>
          <a:solidFill>
            <a:srgbClr val="16A1DA">
              <a:alpha val="50000"/>
            </a:srgbClr>
          </a:solidFill>
        </a:ln>
      </a:spPr>
      <a:bodyPr wrap="square" rtlCol="0">
        <a:spAutoFit/>
      </a:bodyPr>
      <a:lstStyle>
        <a:defPPr algn="ctr">
          <a:defRPr sz="1600" b="1" dirty="0">
            <a:solidFill>
              <a:srgbClr val="16A1DA"/>
            </a:solidFill>
            <a:latin typeface="Questrial" panose="02000000000000000000" pitchFamily="2" charset="0"/>
          </a:defRPr>
        </a:defPPr>
      </a:lstStyle>
    </a:txDef>
  </a:objectDefaults>
  <a:extraClrSchemeLst/>
  <a:extLst>
    <a:ext uri="{05A4C25C-085E-4340-85A3-A5531E510DB2}">
      <thm15:themeFamily xmlns:thm15="http://schemas.microsoft.com/office/thememl/2012/main" name="History_Timeline_05_MO - v3" id="{7FF5D5DD-C278-4CE6-8439-473DA481B1BB}" vid="{5298D311-D36A-4BC6-B02B-DC4D295524F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EEA25CC0A0AC24199CDC46C25B8B0BC" ma:contentTypeVersion="9" ma:contentTypeDescription="Create a new document." ma:contentTypeScope="" ma:versionID="76e25e1730b4532ab1d5e5b131a96a5a">
  <xsd:schema xmlns:xsd="http://www.w3.org/2001/XMLSchema" xmlns:xs="http://www.w3.org/2001/XMLSchema" xmlns:p="http://schemas.microsoft.com/office/2006/metadata/properties" xmlns:ns1="http://schemas.microsoft.com/sharepoint/v3" xmlns:ns2="6dc4bcd6-49db-4c07-9060-8acfc67cef9f" xmlns:ns3="fb0879af-3eba-417a-a55a-ffe6dcd6ca77" targetNamespace="http://schemas.microsoft.com/office/2006/metadata/properties" ma:root="true" ma:fieldsID="ad1e9281a84c4949647088091c718de3" ns1:_="" ns2:_="" ns3:_="">
    <xsd:import namespace="http://schemas.microsoft.com/sharepoint/v3"/>
    <xsd:import namespace="6dc4bcd6-49db-4c07-9060-8acfc67cef9f"/>
    <xsd:import namespace="fb0879af-3eba-417a-a55a-ffe6dcd6ca77"/>
    <xsd:element name="properties">
      <xsd:complexType>
        <xsd:sequence>
          <xsd:element name="documentManagement">
            <xsd:complexType>
              <xsd:all>
                <xsd:element ref="ns2:MediaServiceMetadata" minOccurs="0"/>
                <xsd:element ref="ns2:MediaServiceFastMetadata" minOccurs="0"/>
                <xsd:element ref="ns2:MediaServiceOCR" minOccurs="0"/>
                <xsd:element ref="ns3:SharedWithUsers" minOccurs="0"/>
                <xsd:element ref="ns3:SharedWithDetails" minOccurs="0"/>
                <xsd:element ref="ns3:LastSharedByUser" minOccurs="0"/>
                <xsd:element ref="ns3:LastSharedByTime"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5" nillable="true" ma:displayName="Unified Compliance Policy Properties" ma:hidden="true" ma:internalName="_ip_UnifiedCompliancePolicyProperties">
      <xsd:simpleType>
        <xsd:restriction base="dms:Note"/>
      </xsd:simpleType>
    </xsd:element>
    <xsd:element name="_ip_UnifiedCompliancePolicyUIAction" ma:index="16"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dc4bcd6-49db-4c07-9060-8acfc67cef9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b0879af-3eba-417a-a55a-ffe6dcd6ca77"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LastSharedByUser" ma:index="13" nillable="true" ma:displayName="Last Shared By User" ma:hidden="true" ma:internalName="LastSharedByUser" ma:readOnly="true">
      <xsd:simpleType>
        <xsd:restriction base="dms:Note"/>
      </xsd:simpleType>
    </xsd:element>
    <xsd:element name="LastSharedByTime" ma:index="14" nillable="true" ma:displayName="Last Shared By Time" ma:hidden="true" ma:internalName="LastSharedByTime" ma:readOnly="true">
      <xsd:simpleType>
        <xsd:restriction base="dms:DateTim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documentManagement>
</p:properties>
</file>

<file path=customXml/itemProps1.xml><?xml version="1.0" encoding="utf-8"?>
<ds:datastoreItem xmlns:ds="http://schemas.openxmlformats.org/officeDocument/2006/customXml" ds:itemID="{C9CBF1A6-2A07-45BD-A581-EA6CA78F83DF}">
  <ds:schemaRefs>
    <ds:schemaRef ds:uri="http://schemas.microsoft.com/sharepoint/v3/contenttype/forms"/>
  </ds:schemaRefs>
</ds:datastoreItem>
</file>

<file path=customXml/itemProps2.xml><?xml version="1.0" encoding="utf-8"?>
<ds:datastoreItem xmlns:ds="http://schemas.openxmlformats.org/officeDocument/2006/customXml" ds:itemID="{2533FB1C-4FE2-4970-8606-2C6AE365C5C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6dc4bcd6-49db-4c07-9060-8acfc67cef9f"/>
    <ds:schemaRef ds:uri="fb0879af-3eba-417a-a55a-ffe6dcd6ca7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07D8C62-B8C9-46F0-88EB-7D1075CE0A28}">
  <ds:schemaRefs>
    <ds:schemaRef ds:uri="http://purl.org/dc/elements/1.1/"/>
    <ds:schemaRef ds:uri="http://schemas.microsoft.com/office/2006/documentManagement/types"/>
    <ds:schemaRef ds:uri="http://schemas.microsoft.com/office/infopath/2007/PartnerControls"/>
    <ds:schemaRef ds:uri="http://schemas.microsoft.com/office/2006/metadata/properties"/>
    <ds:schemaRef ds:uri="http://schemas.microsoft.com/sharepoint/v3"/>
    <ds:schemaRef ds:uri="fb0879af-3eba-417a-a55a-ffe6dcd6ca77"/>
    <ds:schemaRef ds:uri="http://schemas.openxmlformats.org/package/2006/metadata/core-properties"/>
    <ds:schemaRef ds:uri="http://www.w3.org/XML/1998/namespace"/>
    <ds:schemaRef ds:uri="6dc4bcd6-49db-4c07-9060-8acfc67cef9f"/>
    <ds:schemaRef ds:uri="http://purl.org/dc/dcmitype/"/>
    <ds:schemaRef ds:uri="http://purl.org/dc/terms/"/>
  </ds:schemaRefs>
</ds:datastoreItem>
</file>

<file path=docProps/app.xml><?xml version="1.0" encoding="utf-8"?>
<Properties xmlns="http://schemas.openxmlformats.org/officeDocument/2006/extended-properties" xmlns:vt="http://schemas.openxmlformats.org/officeDocument/2006/docPropsVTypes">
  <Template>History timeline</Template>
  <TotalTime>0</TotalTime>
  <Words>624</Words>
  <Application>Microsoft Office PowerPoint</Application>
  <PresentationFormat>Widescreen</PresentationFormat>
  <Paragraphs>88</Paragraphs>
  <Slides>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vt:i4>
      </vt:variant>
    </vt:vector>
  </HeadingPairs>
  <TitlesOfParts>
    <vt:vector size="10" baseType="lpstr">
      <vt:lpstr>Arial</vt:lpstr>
      <vt:lpstr>Calibri</vt:lpstr>
      <vt:lpstr>Calibri Light</vt:lpstr>
      <vt:lpstr>Poppins</vt:lpstr>
      <vt:lpstr>Poppins SemiBold</vt:lpstr>
      <vt:lpstr>Questrial</vt:lpstr>
      <vt:lpstr>Tahoma</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2020-12-14T09:29:23Z</dcterms:created>
  <dcterms:modified xsi:type="dcterms:W3CDTF">2023-09-02T16:43:10Z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0x010100DEEA25CC0A0AC24199CDC46C25B8B0BC</vt:lpwstr>
  </property>
</Properties>
</file>