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9"/>
  </p:notesMasterIdLst>
  <p:handoutMasterIdLst>
    <p:handoutMasterId r:id="rId10"/>
  </p:handoutMasterIdLst>
  <p:sldIdLst>
    <p:sldId id="263" r:id="rId2"/>
    <p:sldId id="275" r:id="rId3"/>
    <p:sldId id="300" r:id="rId4"/>
    <p:sldId id="301" r:id="rId5"/>
    <p:sldId id="299" r:id="rId6"/>
    <p:sldId id="297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F0F8"/>
    <a:srgbClr val="50555A"/>
    <a:srgbClr val="0569B9"/>
    <a:srgbClr val="001E69"/>
    <a:srgbClr val="823278"/>
    <a:srgbClr val="DC281E"/>
    <a:srgbClr val="FF641E"/>
    <a:srgbClr val="C8AA78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932EA8-A2A6-4EB8-B4F8-25BD7DDDB94F}" v="4" dt="2025-06-11T09:14:04.9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91" autoAdjust="0"/>
    <p:restoredTop sz="91404" autoAdjust="0"/>
  </p:normalViewPr>
  <p:slideViewPr>
    <p:cSldViewPr snapToGrid="0" showGuides="1">
      <p:cViewPr varScale="1">
        <p:scale>
          <a:sx n="101" d="100"/>
          <a:sy n="101" d="100"/>
        </p:scale>
        <p:origin x="1452" y="108"/>
      </p:cViewPr>
      <p:guideLst/>
    </p:cSldViewPr>
  </p:slideViewPr>
  <p:outlineViewPr>
    <p:cViewPr>
      <p:scale>
        <a:sx n="33" d="100"/>
        <a:sy n="33" d="100"/>
      </p:scale>
      <p:origin x="0" y="-5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50" d="100"/>
          <a:sy n="150" d="100"/>
        </p:scale>
        <p:origin x="4760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8189F5-109F-D6EC-83A3-8AB8718F0F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32C3B1-F382-8835-C089-029CC9FE39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92133-D4D6-F841-9F51-0B11E0F82EC0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DC6375-A0E6-0EF4-64EF-CF5E3EF2A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4C66A-7AD1-F603-D53A-C0FA385814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145CF-6E28-C540-8F2B-2BCC455E9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04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89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249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44582-2BFB-F57E-B0E5-D36AF3CA9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62FC73-BA39-721A-B4ED-316D624E66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91CFDC-E1AE-1047-773A-E762F46D2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DECD7-B5BA-114F-95EA-2B12BAAC6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998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FC4FC-D5E8-3918-E9BA-2BE7ED13A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E4144B-2B8C-8202-FBD7-38F7E6B374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5A92B4-C318-5707-134C-D96897F91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3782A-87E3-0BD3-42C1-623CADE5AC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39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90238-4149-79FE-A22D-1A9C3C6D1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9FF2F6-72FB-0E90-5FDC-73A54D785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7FACC-2273-5493-13E6-5E11384E6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IE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E5F09-2E29-656F-3D55-6EEA18EEBE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179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A22A6-F0D4-7F38-802F-7A23BCAB8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37FBDE-8B83-8878-B6D4-CEC3325698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C4BEF-D9BC-A0BB-0372-9921CE076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726C5-BEB3-C0DF-7215-89CDA6C0A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38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B4AE7-BF76-CD3A-5BE8-31696E3E9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D74B1C-CE2F-C6EE-D0C1-106F6F07FB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58A302-A264-7D95-BCF4-D7C592444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F2977-6A29-3669-73C3-F47E1B25D7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80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FB24A36-FE4F-46DC-9398-209C4109B2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02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rgbClr val="0569B9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48898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4" y="457200"/>
            <a:ext cx="5367600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4038600"/>
            <a:ext cx="5376863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73698" y="457200"/>
            <a:ext cx="0" cy="4392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24614" y="457200"/>
            <a:ext cx="5367321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35712" y="4038600"/>
            <a:ext cx="5303838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8A38C-6CF3-2E2B-18C5-3753AC91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45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5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1433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75149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75150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492E3B-9BE5-4B61-83C0-A34107DE1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39099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B7102AC-FA28-4F5A-9E72-AA9A273559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0874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C2453ED-5664-44F6-917B-4CFD0EA3784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70874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53E6F0-3BD6-70C5-28A5-E37F935E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1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6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171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C1641D7B-0A2D-4BB1-A366-38E53A50EE7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05188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590AA397-2101-4A70-B8D3-8541F8BA33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9407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9E1275-FCF1-459F-991C-BA329E568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864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BC4A69A1-FCE3-4A09-B2F6-3F05EFC8A1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0950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87DCFF6F-5624-43CB-992D-A9A15C278D7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1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46E0189-91FD-4811-BEE9-78B3C9351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013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5E17F586-7CF3-4F8D-B0B1-2463938F4C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56712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7D14AF8-1472-498A-A689-1E2F6799CD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56712" y="4038600"/>
            <a:ext cx="24193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6DBAA-AAD8-4701-4979-E9500C789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60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78535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528390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/Grap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57DB79-C6EC-4871-8A1E-F2CD07968B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5413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318D1CB4-3745-C1B6-D9F6-9D5E0C188B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130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E44077D-1DFF-E2D9-229D-4D770F71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15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C2A18C-8650-2F60-CE29-2C347EE30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73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BE1E26-CBB8-42AD-D2F2-CFD1AA3DB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6CEE806A-CF7C-470D-97D3-25538F3A701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13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47BD0104-81A8-4F57-AD36-A9408B95865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E2484-07A6-8EAD-8DDF-44B280B5C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6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2977376"/>
            <a:ext cx="5148378" cy="3136153"/>
          </a:xfrm>
        </p:spPr>
        <p:txBody>
          <a:bodyPr anchor="b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397867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B4D2C3-3FA2-DC94-A356-88D1E57B2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3673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570291"/>
            <a:ext cx="5148378" cy="3136153"/>
          </a:xfrm>
        </p:spPr>
        <p:txBody>
          <a:bodyPr anchor="t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58BC56-E630-A3A3-FD16-AAC67F62C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04851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6" y="416911"/>
            <a:ext cx="5148378" cy="1716689"/>
          </a:xfrm>
        </p:spPr>
        <p:txBody>
          <a:bodyPr/>
          <a:lstStyle>
            <a:lvl1pPr>
              <a:lnSpc>
                <a:spcPts val="2700"/>
              </a:lnSpc>
              <a:defRPr sz="2400"/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400800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0613A-A989-9688-3CCA-23AA835F4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1EA15B7-E4F9-4825-A99A-F4CF9F1AD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7535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4007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1A6F78-857F-0BEC-5C3A-A3881419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43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7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1553392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04748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1E9B81-C4D9-4F57-B976-664E04E56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39862F-224F-4A76-9B4E-727E9147E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1A688F5-35A9-294F-B0FE-08BEE1A17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6740" y="6511066"/>
            <a:ext cx="290100" cy="191861"/>
          </a:xfrm>
        </p:spPr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C03DF8-A43D-18DA-9026-036A0E815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3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9CB29-C9EF-B396-C2DB-22C42657C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4340612"/>
            <a:ext cx="5148378" cy="17729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6" name="Slide Number Placeholde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C4CF6A-0E47-4A92-9705-AAB0CAB4E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900" spc="-10" baseline="0" dirty="0">
                <a:solidFill>
                  <a:schemeClr val="bg1"/>
                </a:solidFill>
              </a:rPr>
              <a:t>Trinity College Dublin, The University of Dublin</a:t>
            </a:r>
            <a:endParaRPr lang="en-GB" sz="900" spc="-1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5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67" r:id="rId4"/>
    <p:sldLayoutId id="2147483680" r:id="rId5"/>
    <p:sldLayoutId id="2147483668" r:id="rId6"/>
    <p:sldLayoutId id="2147483664" r:id="rId7"/>
    <p:sldLayoutId id="2147483678" r:id="rId8"/>
    <p:sldLayoutId id="2147483674" r:id="rId9"/>
    <p:sldLayoutId id="2147483666" r:id="rId10"/>
    <p:sldLayoutId id="2147483670" r:id="rId11"/>
    <p:sldLayoutId id="2147483669" r:id="rId12"/>
    <p:sldLayoutId id="2147483671" r:id="rId13"/>
    <p:sldLayoutId id="2147483672" r:id="rId14"/>
    <p:sldLayoutId id="2147483675" r:id="rId15"/>
    <p:sldLayoutId id="2147483673" r:id="rId16"/>
    <p:sldLayoutId id="2147483679" r:id="rId17"/>
    <p:sldLayoutId id="2147483660" r:id="rId18"/>
  </p:sldLayoutIdLst>
  <p:hf hdr="0" ftr="0" dt="0"/>
  <p:txStyles>
    <p:titleStyle>
      <a:lvl1pPr algn="l" defTabSz="914377" rtl="0" eaLnBrk="1" latinLnBrk="0" hangingPunct="1">
        <a:lnSpc>
          <a:spcPts val="37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spcBef>
          <a:spcPts val="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1pPr>
      <a:lvl2pPr marL="342900" indent="-342900" algn="l" defTabSz="914377" rtl="0" eaLnBrk="1" latinLnBrk="0" hangingPunct="1">
        <a:spcBef>
          <a:spcPct val="20000"/>
        </a:spcBef>
        <a:buClr>
          <a:schemeClr val="tx2"/>
        </a:buClr>
        <a:buFont typeface="Source Sans Pro" panose="020B0503030403020204" pitchFamily="34" charset="0"/>
        <a:buChar char="—"/>
        <a:defRPr sz="2400" kern="1200">
          <a:solidFill>
            <a:srgbClr val="50555A"/>
          </a:solidFill>
          <a:latin typeface="+mn-lt"/>
          <a:ea typeface="+mn-ea"/>
          <a:cs typeface="+mn-cs"/>
        </a:defRPr>
      </a:lvl2pPr>
      <a:lvl3pPr marL="914377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4pPr>
      <a:lvl5pPr marL="1828755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02" userDrawn="1">
          <p15:clr>
            <a:srgbClr val="F26B43"/>
          </p15:clr>
        </p15:guide>
        <p15:guide id="3" orient="horz" userDrawn="1">
          <p15:clr>
            <a:srgbClr val="F26B43"/>
          </p15:clr>
        </p15:guide>
        <p15:guide id="5" pos="7355" userDrawn="1">
          <p15:clr>
            <a:srgbClr val="F26B43"/>
          </p15:clr>
        </p15:guide>
        <p15:guide id="6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5AE641-E182-4D24-A995-46CBAA9712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5203371"/>
            <a:ext cx="10950575" cy="1310114"/>
          </a:xfrm>
        </p:spPr>
        <p:txBody>
          <a:bodyPr/>
          <a:lstStyle/>
          <a:p>
            <a:pPr algn="ctr"/>
            <a:endParaRPr lang="en-IE" sz="1800" kern="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2000" kern="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Prison Oversight: Improving Rights in Europe (POIRE) Project, Trinity College Dublin, Ireland</a:t>
            </a:r>
            <a:br>
              <a:rPr lang="en-IE" sz="1800" kern="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IE" sz="1800" kern="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POIRE project has received funding from the European Research Council (ERC) under the European Union's Horizon 2020 research and innovation programme under grant agreement No. 101069413.</a:t>
            </a:r>
            <a:endParaRPr lang="en-IE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FF404E-C276-4E8F-9803-B716506A5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548327"/>
            <a:ext cx="11106976" cy="2350243"/>
          </a:xfrm>
        </p:spPr>
        <p:txBody>
          <a:bodyPr/>
          <a:lstStyle/>
          <a:p>
            <a:pPr algn="ctr"/>
            <a:r>
              <a:rPr lang="en-US" sz="7200" noProof="0" dirty="0">
                <a:latin typeface="Aptos" panose="020B0004020202020204" pitchFamily="34" charset="0"/>
              </a:rPr>
              <a:t>Who are the CPT and what do they do?</a:t>
            </a:r>
            <a:br>
              <a:rPr lang="en-US" sz="7200" noProof="0" dirty="0">
                <a:latin typeface="Aptos" panose="020B0004020202020204" pitchFamily="34" charset="0"/>
              </a:rPr>
            </a:br>
            <a:endParaRPr lang="en-IE" sz="7200" noProof="0" dirty="0">
              <a:latin typeface="Aptos" panose="020B00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96847D-135B-F416-F1F8-3ED1C5C7E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8848" y="309584"/>
            <a:ext cx="1487553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2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1C5F-8A2D-4E61-8C64-04A516939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Autofit/>
          </a:bodyPr>
          <a:lstStyle/>
          <a:p>
            <a:br>
              <a:rPr lang="en-IE" sz="4800" noProof="0" dirty="0"/>
            </a:br>
            <a:r>
              <a:rPr lang="en-IE" sz="4800" noProof="0" dirty="0"/>
              <a:t>About the CPT</a:t>
            </a:r>
          </a:p>
        </p:txBody>
      </p:sp>
      <p:pic>
        <p:nvPicPr>
          <p:cNvPr id="6" name="Picture Placeholder 5" descr="A blue and white logo with yellow stars and a circle&#10;&#10;AI-generated content may be incorrect.">
            <a:extLst>
              <a:ext uri="{FF2B5EF4-FFF2-40B4-BE49-F238E27FC236}">
                <a16:creationId xmlns:a16="http://schemas.microsoft.com/office/drawing/2014/main" id="{000A4552-3515-F844-1546-470E8726E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67AD4A-3437-47FC-85F5-BD25261B7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2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A6032D-98E3-8693-8E00-0F8625078F37}"/>
              </a:ext>
            </a:extLst>
          </p:cNvPr>
          <p:cNvSpPr txBox="1"/>
          <p:nvPr/>
        </p:nvSpPr>
        <p:spPr>
          <a:xfrm>
            <a:off x="479426" y="989351"/>
            <a:ext cx="6520981" cy="42627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GB" sz="3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32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CPT is short for The European Committee for the Prevention of Torture and Inhuman or Degrading Treatment or Punishment.</a:t>
            </a:r>
          </a:p>
          <a:p>
            <a:pPr algn="ctr"/>
            <a:endParaRPr lang="en-GB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20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IE" sz="900" dirty="0"/>
          </a:p>
        </p:txBody>
      </p:sp>
    </p:spTree>
    <p:extLst>
      <p:ext uri="{BB962C8B-B14F-4D97-AF65-F5344CB8AC3E}">
        <p14:creationId xmlns:p14="http://schemas.microsoft.com/office/powerpoint/2010/main" val="255622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AEEF0-0152-2183-9019-3338DDD24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BFD98-1C18-615E-2628-325C59C95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br>
              <a:rPr lang="en-IE" sz="4400" kern="1200" dirty="0">
                <a:latin typeface="Aptos" panose="020B0004020202020204" pitchFamily="34" charset="0"/>
              </a:rPr>
            </a:br>
            <a:r>
              <a:rPr lang="en-IE" sz="4400" kern="1200" dirty="0">
                <a:latin typeface="Aptos" panose="020B0004020202020204" pitchFamily="34" charset="0"/>
              </a:rPr>
              <a:t>Independence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800A8-2064-D74C-B56C-8B8771FF2B33}"/>
              </a:ext>
            </a:extLst>
          </p:cNvPr>
          <p:cNvSpPr txBox="1"/>
          <p:nvPr/>
        </p:nvSpPr>
        <p:spPr>
          <a:xfrm>
            <a:off x="479425" y="1781176"/>
            <a:ext cx="5148378" cy="3431955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25000" lnSpcReduction="20000"/>
          </a:bodyPr>
          <a:lstStyle/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The CPT is a European organisation that is </a:t>
            </a:r>
            <a:r>
              <a:rPr lang="en-IE" sz="9600" b="1" u="sng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independent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from the government and the prison administration</a:t>
            </a:r>
            <a:r>
              <a:rPr lang="en-IE" sz="72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.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IE" sz="7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</p:txBody>
      </p:sp>
      <p:pic>
        <p:nvPicPr>
          <p:cNvPr id="4" name="Graphic 3" descr="Europe with solid fill">
            <a:extLst>
              <a:ext uri="{FF2B5EF4-FFF2-40B4-BE49-F238E27FC236}">
                <a16:creationId xmlns:a16="http://schemas.microsoft.com/office/drawing/2014/main" id="{7884BADB-7520-461F-DE7F-4FF648FDA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150933"/>
            <a:ext cx="6096000" cy="60960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95719-F486-307F-3B77-183D8C949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3874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A130D-E5DA-AFD0-4150-3F2F5E4EE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7D5E-BE55-2C49-1FDA-8F5F8876F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rmAutofit/>
          </a:bodyPr>
          <a:lstStyle/>
          <a:p>
            <a:r>
              <a:rPr lang="en-IE" sz="4400" noProof="0" dirty="0"/>
              <a:t>What do the CPT do?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510FD1-AFB8-D65C-C8D2-20CE8A164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4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D03F2-1C0F-DB8E-3F5D-C9DE69E27740}"/>
              </a:ext>
            </a:extLst>
          </p:cNvPr>
          <p:cNvSpPr txBox="1"/>
          <p:nvPr/>
        </p:nvSpPr>
        <p:spPr>
          <a:xfrm>
            <a:off x="479426" y="989351"/>
            <a:ext cx="10009280" cy="5403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CPT visit prisons all over Europe</a:t>
            </a:r>
          </a:p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Visits happen every 4–5 years (or sooner if needed)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During a visit, they can: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🔎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Check all areas of the prison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📂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Read records (like health files)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🗣️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Speak to any prisoner in private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👮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Talk to staff</a:t>
            </a: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endParaRPr lang="en-US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CPT do not deal with individual complaints.</a:t>
            </a:r>
            <a:endParaRPr lang="en-IE" sz="28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6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79613-B140-F2D2-21FF-1ADF25BEB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7B10-202D-63E5-C531-8659AA27C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kern="1200">
                <a:latin typeface="+mj-lt"/>
                <a:ea typeface="+mj-ea"/>
                <a:cs typeface="+mj-cs"/>
              </a:rPr>
              <a:t>Why should you know about the CPT?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4E6A8-8C80-F421-2677-0E1643F4E31C}"/>
              </a:ext>
            </a:extLst>
          </p:cNvPr>
          <p:cNvSpPr txBox="1"/>
          <p:nvPr/>
        </p:nvSpPr>
        <p:spPr>
          <a:xfrm>
            <a:off x="479424" y="1401312"/>
            <a:ext cx="5616575" cy="453113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25000" lnSpcReduction="20000"/>
          </a:bodyPr>
          <a:lstStyle/>
          <a:p>
            <a:pPr>
              <a:lnSpc>
                <a:spcPts val="2700"/>
              </a:lnSpc>
              <a:spcAft>
                <a:spcPts val="600"/>
              </a:spcAft>
            </a:pPr>
            <a:endParaRPr lang="en-IE" sz="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Research shows most people in prison: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Have never heard of the CPT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Don’t know what it does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Don’t know it is okay to talk to them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When people learn more, they feel: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👍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Better informed about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 the CPT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👍 Glad that someone checks on prison conditions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B1D5E-C594-41ED-6B4F-BF3C5F6AB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5</a:t>
            </a:fld>
            <a:endParaRPr lang="en-IE"/>
          </a:p>
        </p:txBody>
      </p:sp>
      <p:pic>
        <p:nvPicPr>
          <p:cNvPr id="11" name="Picture 10" descr="Thought squiggles of little boy">
            <a:extLst>
              <a:ext uri="{FF2B5EF4-FFF2-40B4-BE49-F238E27FC236}">
                <a16:creationId xmlns:a16="http://schemas.microsoft.com/office/drawing/2014/main" id="{1E26E394-8875-F020-F1BC-DCA41F83B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395" y="1541530"/>
            <a:ext cx="5342605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96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1AC1B-BE5B-D3F8-B53A-09822E0AF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9CB-66B5-4F63-181B-32E33320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sz="4400" kern="1200" dirty="0">
                <a:latin typeface="+mj-lt"/>
                <a:ea typeface="+mj-ea"/>
                <a:cs typeface="+mj-cs"/>
              </a:rPr>
              <a:t>What happens after a CPT visit?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C7B31-B487-2737-E09C-E6AEBD80921C}"/>
              </a:ext>
            </a:extLst>
          </p:cNvPr>
          <p:cNvSpPr txBox="1"/>
          <p:nvPr/>
        </p:nvSpPr>
        <p:spPr>
          <a:xfrm>
            <a:off x="479425" y="1401312"/>
            <a:ext cx="5148378" cy="471221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85000" lnSpcReduction="10000"/>
          </a:bodyPr>
          <a:lstStyle/>
          <a:p>
            <a:pPr>
              <a:lnSpc>
                <a:spcPts val="2700"/>
              </a:lnSpc>
            </a:pPr>
            <a:endParaRPr lang="en-IE" sz="2000" b="1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32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The CPT will: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32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Write a report (no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names are used).</a:t>
            </a: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Share the report with the government.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The government writes back with a plan to fix problems.</a:t>
            </a:r>
          </a:p>
          <a:p>
            <a:pPr>
              <a:lnSpc>
                <a:spcPts val="2700"/>
              </a:lnSpc>
            </a:pPr>
            <a:endParaRPr lang="en-IE" sz="2400" dirty="0">
              <a:solidFill>
                <a:srgbClr val="50555A"/>
              </a:solidFill>
              <a:effectLst/>
            </a:endParaRPr>
          </a:p>
        </p:txBody>
      </p:sp>
      <p:pic>
        <p:nvPicPr>
          <p:cNvPr id="4" name="Picture 3" descr="People filling documents">
            <a:extLst>
              <a:ext uri="{FF2B5EF4-FFF2-40B4-BE49-F238E27FC236}">
                <a16:creationId xmlns:a16="http://schemas.microsoft.com/office/drawing/2014/main" id="{6EA6F2D1-8DBE-1D06-EABA-CCF143652B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874" r="18525"/>
          <a:stretch>
            <a:fillRect/>
          </a:stretch>
        </p:blipFill>
        <p:spPr>
          <a:xfrm>
            <a:off x="6096000" y="10"/>
            <a:ext cx="6096000" cy="6397857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35F8F7-8019-1835-86AE-5B024787E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76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FCE33-EC6C-8266-5F75-621831F38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4F476E-E162-CF79-36B4-3BAE55C53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7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9EAE4D-9274-8264-FB48-A6A9807B8095}"/>
              </a:ext>
            </a:extLst>
          </p:cNvPr>
          <p:cNvSpPr txBox="1"/>
          <p:nvPr/>
        </p:nvSpPr>
        <p:spPr>
          <a:xfrm>
            <a:off x="435160" y="535259"/>
            <a:ext cx="11321680" cy="5927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8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✉️ </a:t>
            </a:r>
            <a:r>
              <a:rPr lang="en-US" sz="2800" b="1" dirty="0">
                <a:solidFill>
                  <a:srgbClr val="4F81BD"/>
                </a:solidFill>
                <a:effectLst/>
                <a:latin typeface="Aptos" panose="020B00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How Can You Contact the CPT?</a:t>
            </a:r>
            <a:endParaRPr lang="en-IE" sz="2800" b="1" dirty="0">
              <a:solidFill>
                <a:srgbClr val="4F81BD"/>
              </a:solidFill>
              <a:effectLst/>
              <a:latin typeface="Aptos" panose="020B00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You can send them a private letter. 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📬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Address:</a:t>
            </a:r>
            <a:endParaRPr lang="en-IE" sz="2800" b="1" dirty="0"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CPT Secretariat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Council of Europe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F-67075 Strasbourg Cedex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France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📞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Phone:</a:t>
            </a: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+33 388 412772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🌐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Website:</a:t>
            </a: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www.coe.int/en/web/cpt/home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  <a:buNone/>
            </a:pPr>
            <a:endParaRPr lang="en-US" sz="24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683059"/>
      </p:ext>
    </p:extLst>
  </p:cSld>
  <p:clrMapOvr>
    <a:masterClrMapping/>
  </p:clrMapOvr>
</p:sld>
</file>

<file path=ppt/theme/theme1.xml><?xml version="1.0" encoding="utf-8"?>
<a:theme xmlns:a="http://schemas.openxmlformats.org/drawingml/2006/main" name="TCD">
  <a:themeElements>
    <a:clrScheme name="TCD">
      <a:dk1>
        <a:srgbClr val="0569B9"/>
      </a:dk1>
      <a:lt1>
        <a:sysClr val="window" lastClr="FFFFFF"/>
      </a:lt1>
      <a:dk2>
        <a:srgbClr val="50555A"/>
      </a:dk2>
      <a:lt2>
        <a:srgbClr val="FFFFFF"/>
      </a:lt2>
      <a:accent1>
        <a:srgbClr val="0569B9"/>
      </a:accent1>
      <a:accent2>
        <a:srgbClr val="00AACD"/>
      </a:accent2>
      <a:accent3>
        <a:srgbClr val="00B4AA"/>
      </a:accent3>
      <a:accent4>
        <a:srgbClr val="32D732"/>
      </a:accent4>
      <a:accent5>
        <a:srgbClr val="FF641E"/>
      </a:accent5>
      <a:accent6>
        <a:srgbClr val="823278"/>
      </a:accent6>
      <a:hlink>
        <a:srgbClr val="0569B9"/>
      </a:hlink>
      <a:folHlink>
        <a:srgbClr val="0569B9"/>
      </a:folHlink>
    </a:clrScheme>
    <a:fontScheme name="TC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900" dirty="0" smtClean="0"/>
        </a:defPPr>
      </a:lstStyle>
    </a:txDef>
  </a:objectDefaults>
  <a:extraClrSchemeLst/>
  <a:custClrLst>
    <a:custClr name="0569B9">
      <a:srgbClr val="0569B9"/>
    </a:custClr>
    <a:custClr name="00AACD">
      <a:srgbClr val="00AACD"/>
    </a:custClr>
    <a:custClr name="50555A">
      <a:srgbClr val="50555A"/>
    </a:custClr>
    <a:custClr name="00B4AA">
      <a:srgbClr val="00B4AA"/>
    </a:custClr>
    <a:custClr name="32D732">
      <a:srgbClr val="32D732"/>
    </a:custClr>
    <a:custClr name="96D700">
      <a:srgbClr val="96D700"/>
    </a:custClr>
    <a:custClr name="D2E100">
      <a:srgbClr val="D2E100"/>
    </a:custClr>
    <a:custClr name="FFD200">
      <a:srgbClr val="FFD200"/>
    </a:custClr>
    <a:custClr name="C8AA78">
      <a:srgbClr val="C8AA78"/>
    </a:custClr>
    <a:custClr name="FF641E">
      <a:srgbClr val="FF641E"/>
    </a:custClr>
    <a:custClr name="DC281E">
      <a:srgbClr val="DC281E"/>
    </a:custClr>
    <a:custClr name="823278">
      <a:srgbClr val="823278"/>
    </a:custClr>
    <a:custClr name="001E69">
      <a:srgbClr val="001E69"/>
    </a:custClr>
  </a:custClrLst>
  <a:extLst>
    <a:ext uri="{05A4C25C-085E-4340-85A3-A5531E510DB2}">
      <thm15:themeFamily xmlns:thm15="http://schemas.microsoft.com/office/thememl/2012/main" name="TCD PowerPoint Template.potx" id="{3FD4EF08-68AF-4013-B6EE-8C410FDC55A0}" vid="{3B775C0D-229C-45E1-96B9-EF40D71C82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62A7AADF3678449589386B801AE955" ma:contentTypeVersion="4" ma:contentTypeDescription="Create a new document." ma:contentTypeScope="" ma:versionID="e19b18ab3d2149f0b5e1784716c2c419">
  <xsd:schema xmlns:xsd="http://www.w3.org/2001/XMLSchema" xmlns:xs="http://www.w3.org/2001/XMLSchema" xmlns:p="http://schemas.microsoft.com/office/2006/metadata/properties" xmlns:ns2="2261055b-8e84-4b7a-856b-9880387a833c" targetNamespace="http://schemas.microsoft.com/office/2006/metadata/properties" ma:root="true" ma:fieldsID="9e4d6999fd4d290088813903a7da7a2d" ns2:_="">
    <xsd:import namespace="2261055b-8e84-4b7a-856b-9880387a83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1055b-8e84-4b7a-856b-9880387a8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41BD01-E61E-41FA-B0C3-F5E731677FA5}"/>
</file>

<file path=customXml/itemProps2.xml><?xml version="1.0" encoding="utf-8"?>
<ds:datastoreItem xmlns:ds="http://schemas.openxmlformats.org/officeDocument/2006/customXml" ds:itemID="{E342F683-50E6-45FB-B478-C2EBE1816613}"/>
</file>

<file path=customXml/itemProps3.xml><?xml version="1.0" encoding="utf-8"?>
<ds:datastoreItem xmlns:ds="http://schemas.openxmlformats.org/officeDocument/2006/customXml" ds:itemID="{2142C9E5-ACAA-4DC9-ADBA-4798F0CA2142}"/>
</file>

<file path=docProps/app.xml><?xml version="1.0" encoding="utf-8"?>
<Properties xmlns="http://schemas.openxmlformats.org/officeDocument/2006/extended-properties" xmlns:vt="http://schemas.openxmlformats.org/officeDocument/2006/docPropsVTypes">
  <Template>TCD</Template>
  <TotalTime>0</TotalTime>
  <Words>332</Words>
  <Application>Microsoft Office PowerPoint</Application>
  <PresentationFormat>Widescreen</PresentationFormat>
  <Paragraphs>77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Source Sans Pro</vt:lpstr>
      <vt:lpstr>TCD</vt:lpstr>
      <vt:lpstr>Who are the CPT and what do they do? </vt:lpstr>
      <vt:lpstr> About the CPT</vt:lpstr>
      <vt:lpstr> Independence </vt:lpstr>
      <vt:lpstr>What do the CPT do?</vt:lpstr>
      <vt:lpstr>Why should you know about the CPT?</vt:lpstr>
      <vt:lpstr>What happens after a CPT visit?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consectetuer adipiscing</dc:title>
  <dc:subject/>
  <dc:creator>keith@detail.ie</dc:creator>
  <cp:keywords/>
  <dc:description/>
  <cp:lastModifiedBy>niamh wade</cp:lastModifiedBy>
  <cp:revision>85</cp:revision>
  <dcterms:created xsi:type="dcterms:W3CDTF">2021-05-20T08:55:03Z</dcterms:created>
  <dcterms:modified xsi:type="dcterms:W3CDTF">2025-06-18T06:29:24Z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0x0101004C62A7AADF3678449589386B801AE955</vt:lpwstr>
  </property>
</Properties>
</file>