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6" r:id="rId3"/>
    <p:sldId id="267" r:id="rId4"/>
    <p:sldId id="303" r:id="rId5"/>
    <p:sldId id="287" r:id="rId6"/>
    <p:sldId id="300" r:id="rId7"/>
    <p:sldId id="262" r:id="rId8"/>
    <p:sldId id="299" r:id="rId9"/>
    <p:sldId id="261" r:id="rId10"/>
    <p:sldId id="306" r:id="rId11"/>
    <p:sldId id="301" r:id="rId12"/>
    <p:sldId id="289" r:id="rId13"/>
    <p:sldId id="288" r:id="rId14"/>
    <p:sldId id="271" r:id="rId15"/>
    <p:sldId id="275" r:id="rId16"/>
    <p:sldId id="296" r:id="rId17"/>
    <p:sldId id="291" r:id="rId18"/>
    <p:sldId id="290" r:id="rId19"/>
    <p:sldId id="293" r:id="rId20"/>
    <p:sldId id="292" r:id="rId21"/>
    <p:sldId id="295" r:id="rId22"/>
    <p:sldId id="294" r:id="rId23"/>
    <p:sldId id="304" r:id="rId24"/>
    <p:sldId id="308" r:id="rId25"/>
    <p:sldId id="307" r:id="rId26"/>
    <p:sldId id="263" r:id="rId27"/>
    <p:sldId id="309" r:id="rId28"/>
    <p:sldId id="298" r:id="rId29"/>
    <p:sldId id="284" r:id="rId30"/>
    <p:sldId id="257" r:id="rId31"/>
    <p:sldId id="277" r:id="rId32"/>
    <p:sldId id="278" r:id="rId33"/>
    <p:sldId id="279" r:id="rId34"/>
    <p:sldId id="269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72" d="100"/>
          <a:sy n="72" d="100"/>
        </p:scale>
        <p:origin x="53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C2F37-AD58-40A3-B858-38550EAE3A71}" type="datetimeFigureOut">
              <a:rPr lang="en-IE" smtClean="0"/>
              <a:t>03/09/2024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D7EF7-2AB0-4432-A4FF-F5A177634CAE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02842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C2F37-AD58-40A3-B858-38550EAE3A71}" type="datetimeFigureOut">
              <a:rPr lang="en-IE" smtClean="0"/>
              <a:t>03/09/2024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D7EF7-2AB0-4432-A4FF-F5A177634CAE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93028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C2F37-AD58-40A3-B858-38550EAE3A71}" type="datetimeFigureOut">
              <a:rPr lang="en-IE" smtClean="0"/>
              <a:t>03/09/2024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D7EF7-2AB0-4432-A4FF-F5A177634CAE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31825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C2F37-AD58-40A3-B858-38550EAE3A71}" type="datetimeFigureOut">
              <a:rPr lang="en-IE" smtClean="0"/>
              <a:t>03/09/2024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D7EF7-2AB0-4432-A4FF-F5A177634CAE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77041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C2F37-AD58-40A3-B858-38550EAE3A71}" type="datetimeFigureOut">
              <a:rPr lang="en-IE" smtClean="0"/>
              <a:t>03/09/2024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D7EF7-2AB0-4432-A4FF-F5A177634CAE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43499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C2F37-AD58-40A3-B858-38550EAE3A71}" type="datetimeFigureOut">
              <a:rPr lang="en-IE" smtClean="0"/>
              <a:t>03/09/2024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D7EF7-2AB0-4432-A4FF-F5A177634CAE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24027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C2F37-AD58-40A3-B858-38550EAE3A71}" type="datetimeFigureOut">
              <a:rPr lang="en-IE" smtClean="0"/>
              <a:t>03/09/2024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D7EF7-2AB0-4432-A4FF-F5A177634CAE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31847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C2F37-AD58-40A3-B858-38550EAE3A71}" type="datetimeFigureOut">
              <a:rPr lang="en-IE" smtClean="0"/>
              <a:t>03/09/2024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D7EF7-2AB0-4432-A4FF-F5A177634CAE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706361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C2F37-AD58-40A3-B858-38550EAE3A71}" type="datetimeFigureOut">
              <a:rPr lang="en-IE" smtClean="0"/>
              <a:t>03/09/2024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D7EF7-2AB0-4432-A4FF-F5A177634CAE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9017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C2F37-AD58-40A3-B858-38550EAE3A71}" type="datetimeFigureOut">
              <a:rPr lang="en-IE" smtClean="0"/>
              <a:t>03/09/2024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D7EF7-2AB0-4432-A4FF-F5A177634CAE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27973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C2F37-AD58-40A3-B858-38550EAE3A71}" type="datetimeFigureOut">
              <a:rPr lang="en-IE" smtClean="0"/>
              <a:t>03/09/2024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D7EF7-2AB0-4432-A4FF-F5A177634CAE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90074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20000"/>
                <a:lumOff val="80000"/>
              </a:schemeClr>
            </a:gs>
            <a:gs pos="74000">
              <a:schemeClr val="accent2">
                <a:alpha val="24000"/>
                <a:lumMod val="26000"/>
                <a:lumOff val="74000"/>
              </a:schemeClr>
            </a:gs>
            <a:gs pos="83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C2F37-AD58-40A3-B858-38550EAE3A71}" type="datetimeFigureOut">
              <a:rPr lang="en-IE" smtClean="0"/>
              <a:t>03/09/2024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7D7EF7-2AB0-4432-A4FF-F5A177634CAE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60622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mailto:jan.devries@tcd.ie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libguides.scu.edu.au/c.php?g=185038&amp;p=1548939" TargetMode="External"/><Relationship Id="rId2" Type="http://schemas.openxmlformats.org/officeDocument/2006/relationships/hyperlink" Target="https://blogs.bmj.com/ebn/2017/01/30/the-power-of-reflection-in-nursing/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8139" y="267362"/>
            <a:ext cx="10601739" cy="2387600"/>
          </a:xfrm>
        </p:spPr>
        <p:txBody>
          <a:bodyPr>
            <a:normAutofit/>
          </a:bodyPr>
          <a:lstStyle/>
          <a:p>
            <a:r>
              <a:rPr lang="en-IE" dirty="0"/>
              <a:t>Care erosion and what to do about it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3426" y="2699170"/>
            <a:ext cx="9144000" cy="1655762"/>
          </a:xfrm>
        </p:spPr>
        <p:txBody>
          <a:bodyPr>
            <a:noAutofit/>
          </a:bodyPr>
          <a:lstStyle/>
          <a:p>
            <a:endParaRPr lang="en-IE" sz="1800" dirty="0"/>
          </a:p>
          <a:p>
            <a:r>
              <a:rPr lang="en-IE" sz="1800" dirty="0"/>
              <a:t>Jan de Vries, PhD</a:t>
            </a:r>
          </a:p>
          <a:p>
            <a:r>
              <a:rPr lang="en-IE" sz="1800" dirty="0"/>
              <a:t>Fiona Timmins, PhD</a:t>
            </a:r>
          </a:p>
          <a:p>
            <a:endParaRPr lang="en-IE" sz="1800" dirty="0"/>
          </a:p>
          <a:p>
            <a:endParaRPr lang="en-IE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357808" y="4429919"/>
            <a:ext cx="6983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dirty="0">
                <a:solidFill>
                  <a:srgbClr val="C00000"/>
                </a:solidFill>
              </a:rPr>
              <a:t>Department of Health 16 May 2017</a:t>
            </a:r>
          </a:p>
        </p:txBody>
      </p:sp>
      <p:pic>
        <p:nvPicPr>
          <p:cNvPr id="1028" name="Picture 4" descr="Trinity College Dublin (TCD) -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8669" y="5112913"/>
            <a:ext cx="4052880" cy="1080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60804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9852"/>
            <a:ext cx="10515600" cy="1325563"/>
          </a:xfrm>
        </p:spPr>
        <p:txBody>
          <a:bodyPr>
            <a:normAutofit/>
          </a:bodyPr>
          <a:lstStyle/>
          <a:p>
            <a:r>
              <a:rPr lang="en-IE" sz="3600" dirty="0">
                <a:solidFill>
                  <a:srgbClr val="C00000"/>
                </a:solidFill>
              </a:rPr>
              <a:t>Process model of care quality regulation v care erosion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380931" y="1194319"/>
            <a:ext cx="9636967" cy="540452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409903" y="1194319"/>
            <a:ext cx="2943897" cy="54045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9518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9852"/>
            <a:ext cx="10515600" cy="1325563"/>
          </a:xfrm>
        </p:spPr>
        <p:txBody>
          <a:bodyPr>
            <a:normAutofit/>
          </a:bodyPr>
          <a:lstStyle/>
          <a:p>
            <a:r>
              <a:rPr lang="en-IE" sz="3600" dirty="0">
                <a:solidFill>
                  <a:srgbClr val="C00000"/>
                </a:solidFill>
              </a:rPr>
              <a:t>Process model of care quality regulation v care erosion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380931" y="1194319"/>
            <a:ext cx="9636967" cy="5404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2691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>
                <a:solidFill>
                  <a:srgbClr val="C00000"/>
                </a:solidFill>
              </a:rPr>
              <a:t>4) Reflection is the first line of defence against care erosion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IE" sz="3200" dirty="0"/>
          </a:p>
          <a:p>
            <a:pPr marL="0" indent="0">
              <a:buNone/>
            </a:pPr>
            <a:r>
              <a:rPr lang="en-IE" sz="3200" dirty="0"/>
              <a:t>How should reflection work? </a:t>
            </a:r>
          </a:p>
          <a:p>
            <a:pPr lvl="1"/>
            <a:r>
              <a:rPr lang="en-IE" dirty="0"/>
              <a:t>in a (self-) critical way </a:t>
            </a:r>
          </a:p>
          <a:p>
            <a:pPr lvl="1"/>
            <a:r>
              <a:rPr lang="en-IE" dirty="0"/>
              <a:t>in time </a:t>
            </a:r>
          </a:p>
          <a:p>
            <a:pPr lvl="1"/>
            <a:r>
              <a:rPr lang="en-IE" dirty="0"/>
              <a:t>like a circuit breaker or a fuse. It needs to work instantly, if it works too late, the damage has already been done. </a:t>
            </a:r>
          </a:p>
          <a:p>
            <a:pPr lvl="1"/>
            <a:r>
              <a:rPr lang="en-IE" dirty="0"/>
              <a:t>If not done this way, justifications will have been made and not taking action will be defended during retrospective reflection.</a:t>
            </a:r>
          </a:p>
          <a:p>
            <a:endParaRPr lang="en-IE" sz="3200" dirty="0"/>
          </a:p>
          <a:p>
            <a:endParaRPr lang="en-IE" sz="3200" dirty="0"/>
          </a:p>
          <a:p>
            <a:endParaRPr lang="en-IE" sz="3200" dirty="0"/>
          </a:p>
          <a:p>
            <a:endParaRPr lang="en-IE" sz="3200" dirty="0"/>
          </a:p>
        </p:txBody>
      </p:sp>
    </p:spTree>
    <p:extLst>
      <p:ext uri="{BB962C8B-B14F-4D97-AF65-F5344CB8AC3E}">
        <p14:creationId xmlns:p14="http://schemas.microsoft.com/office/powerpoint/2010/main" val="2009217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10515600" cy="1325563"/>
          </a:xfrm>
        </p:spPr>
        <p:txBody>
          <a:bodyPr>
            <a:normAutofit/>
          </a:bodyPr>
          <a:lstStyle/>
          <a:p>
            <a:r>
              <a:rPr lang="en-IE" sz="3600" dirty="0">
                <a:solidFill>
                  <a:srgbClr val="C00000"/>
                </a:solidFill>
              </a:rPr>
              <a:t>So when should we reflect……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380931" y="1194319"/>
            <a:ext cx="9636967" cy="5404524"/>
          </a:xfrm>
          <a:prstGeom prst="rect">
            <a:avLst/>
          </a:prstGeom>
        </p:spPr>
      </p:pic>
      <p:sp>
        <p:nvSpPr>
          <p:cNvPr id="6" name="Down Arrow 5"/>
          <p:cNvSpPr/>
          <p:nvPr/>
        </p:nvSpPr>
        <p:spPr>
          <a:xfrm>
            <a:off x="7538224" y="0"/>
            <a:ext cx="4204010" cy="4237149"/>
          </a:xfrm>
          <a:prstGeom prst="downArrow">
            <a:avLst>
              <a:gd name="adj1" fmla="val 50000"/>
              <a:gd name="adj2" fmla="val 51117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400" dirty="0"/>
              <a:t>Retrospective reflection comes too late!!!</a:t>
            </a:r>
          </a:p>
        </p:txBody>
      </p:sp>
      <p:sp>
        <p:nvSpPr>
          <p:cNvPr id="10" name="Up Arrow 9"/>
          <p:cNvSpPr/>
          <p:nvPr/>
        </p:nvSpPr>
        <p:spPr>
          <a:xfrm>
            <a:off x="3125972" y="4002833"/>
            <a:ext cx="2936823" cy="2855167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400" dirty="0"/>
              <a:t>Critical Reflection</a:t>
            </a:r>
          </a:p>
          <a:p>
            <a:pPr algn="ctr"/>
            <a:r>
              <a:rPr lang="en-IE" sz="2400" dirty="0"/>
              <a:t>in Action</a:t>
            </a:r>
          </a:p>
        </p:txBody>
      </p:sp>
    </p:spTree>
    <p:extLst>
      <p:ext uri="{BB962C8B-B14F-4D97-AF65-F5344CB8AC3E}">
        <p14:creationId xmlns:p14="http://schemas.microsoft.com/office/powerpoint/2010/main" val="1956741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>
                <a:solidFill>
                  <a:srgbClr val="C00000"/>
                </a:solidFill>
              </a:rPr>
              <a:t>5) Why do we not reflect instantly?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9" y="1454150"/>
            <a:ext cx="10515600" cy="4351338"/>
          </a:xfrm>
        </p:spPr>
        <p:txBody>
          <a:bodyPr>
            <a:normAutofit/>
          </a:bodyPr>
          <a:lstStyle/>
          <a:p>
            <a:r>
              <a:rPr lang="en-IE" dirty="0"/>
              <a:t>most retrospective models are complex and not appropriate for instant reflection (</a:t>
            </a:r>
            <a:r>
              <a:rPr lang="en-IE" dirty="0" err="1"/>
              <a:t>Schön</a:t>
            </a:r>
            <a:r>
              <a:rPr lang="en-IE" dirty="0"/>
              <a:t>, 1983). </a:t>
            </a:r>
          </a:p>
          <a:p>
            <a:r>
              <a:rPr lang="en-IE" dirty="0"/>
              <a:t>often we are in ‘fast thinking’ mode and experience ‘slow thinking’ as a disruption (</a:t>
            </a:r>
            <a:r>
              <a:rPr lang="en-IE" dirty="0" err="1"/>
              <a:t>Kahnemann</a:t>
            </a:r>
            <a:r>
              <a:rPr lang="en-IE" dirty="0"/>
              <a:t>, 2011)</a:t>
            </a:r>
          </a:p>
          <a:p>
            <a:r>
              <a:rPr lang="en-IE" dirty="0"/>
              <a:t>Health care workers are not taught to reflect in action</a:t>
            </a:r>
          </a:p>
          <a:p>
            <a:r>
              <a:rPr lang="en-IE" dirty="0"/>
              <a:t>If done right, instant reflection is likely to be unpleasant ….. !  </a:t>
            </a:r>
          </a:p>
          <a:p>
            <a:pPr marL="0" indent="0">
              <a:buNone/>
            </a:pPr>
            <a:r>
              <a:rPr lang="en-IE" sz="3600" dirty="0"/>
              <a:t> </a:t>
            </a:r>
          </a:p>
        </p:txBody>
      </p:sp>
      <p:sp>
        <p:nvSpPr>
          <p:cNvPr id="6" name="Cloud 5"/>
          <p:cNvSpPr/>
          <p:nvPr/>
        </p:nvSpPr>
        <p:spPr>
          <a:xfrm>
            <a:off x="3155324" y="4871807"/>
            <a:ext cx="8076756" cy="1838085"/>
          </a:xfrm>
          <a:prstGeom prst="cloud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800" dirty="0"/>
              <a:t>It is good to feel bad about slips in care: this is a core point of Critical Reflection in Action!</a:t>
            </a:r>
          </a:p>
        </p:txBody>
      </p:sp>
    </p:spTree>
    <p:extLst>
      <p:ext uri="{BB962C8B-B14F-4D97-AF65-F5344CB8AC3E}">
        <p14:creationId xmlns:p14="http://schemas.microsoft.com/office/powerpoint/2010/main" val="2960017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sz="4800" b="1" dirty="0">
                <a:solidFill>
                  <a:srgbClr val="C00000"/>
                </a:solidFill>
              </a:rPr>
              <a:t>6) The need for Critical Reflection in Action: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IE" sz="4400" dirty="0"/>
              <a:t>Motto: Being prepared to see what we are doing wrong, and putting it right. </a:t>
            </a:r>
          </a:p>
          <a:p>
            <a:pPr marL="0" indent="0">
              <a:buNone/>
            </a:pPr>
            <a:endParaRPr lang="en-IE" sz="4400" dirty="0"/>
          </a:p>
          <a:p>
            <a:r>
              <a:rPr lang="en-IE" dirty="0"/>
              <a:t>Reflection in which a critical or self-critical approach is taken (De Vries and Timmins, 2016)</a:t>
            </a:r>
          </a:p>
          <a:p>
            <a:r>
              <a:rPr lang="en-IE" dirty="0"/>
              <a:t>Finding ways of enabling students to raise unconsciously held personal beliefs, so that they can be consciously inspected (Rolfe, 2005)</a:t>
            </a:r>
          </a:p>
          <a:p>
            <a:r>
              <a:rPr lang="en-IE" dirty="0"/>
              <a:t>this involves allowing ourselves to ‘</a:t>
            </a:r>
            <a:r>
              <a:rPr lang="en-IE" dirty="0">
                <a:solidFill>
                  <a:srgbClr val="C00000"/>
                </a:solidFill>
              </a:rPr>
              <a:t>feel bad’ </a:t>
            </a:r>
          </a:p>
          <a:p>
            <a:r>
              <a:rPr lang="en-IE" dirty="0"/>
              <a:t>which is </a:t>
            </a:r>
            <a:r>
              <a:rPr lang="en-IE" dirty="0">
                <a:solidFill>
                  <a:srgbClr val="C00000"/>
                </a:solidFill>
              </a:rPr>
              <a:t>‘good’, </a:t>
            </a:r>
            <a:r>
              <a:rPr lang="en-IE" dirty="0"/>
              <a:t>because it motivates restoring quality of care, correcting slips in care, etc.</a:t>
            </a:r>
          </a:p>
          <a:p>
            <a:pPr marL="0" indent="0">
              <a:buNone/>
            </a:pPr>
            <a:br>
              <a:rPr lang="en-IE" dirty="0"/>
            </a:b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770202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3600" b="1" dirty="0">
                <a:solidFill>
                  <a:srgbClr val="C00000"/>
                </a:solidFill>
              </a:rPr>
              <a:t>7) Outline of Critical Reflection in Action Module (2 </a:t>
            </a:r>
            <a:r>
              <a:rPr lang="en-IE" sz="3600" b="1" dirty="0" err="1">
                <a:solidFill>
                  <a:srgbClr val="C00000"/>
                </a:solidFill>
              </a:rPr>
              <a:t>hrs</a:t>
            </a:r>
            <a:r>
              <a:rPr lang="en-IE" sz="3600" b="1" dirty="0">
                <a:solidFill>
                  <a:srgbClr val="C00000"/>
                </a:solidFill>
              </a:rPr>
              <a:t>):</a:t>
            </a:r>
            <a:endParaRPr lang="en-IE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IE" sz="4400" dirty="0"/>
              <a:t>Three steps:</a:t>
            </a:r>
          </a:p>
          <a:p>
            <a:pPr marL="0" indent="0">
              <a:buNone/>
            </a:pPr>
            <a:r>
              <a:rPr lang="en-IE" sz="4400" dirty="0">
                <a:solidFill>
                  <a:srgbClr val="C00000"/>
                </a:solidFill>
              </a:rPr>
              <a:t>	Step 1: </a:t>
            </a:r>
            <a:r>
              <a:rPr lang="en-IE" sz="4400" dirty="0"/>
              <a:t>The Oops moment</a:t>
            </a:r>
          </a:p>
          <a:p>
            <a:pPr marL="0" indent="0">
              <a:buNone/>
            </a:pPr>
            <a:r>
              <a:rPr lang="en-IE" sz="4400" dirty="0">
                <a:solidFill>
                  <a:srgbClr val="C00000"/>
                </a:solidFill>
              </a:rPr>
              <a:t>	Step 2: </a:t>
            </a:r>
            <a:r>
              <a:rPr lang="en-IE" sz="4400" dirty="0"/>
              <a:t>Avoiding justifications (denial, 	trivialisation etc.) </a:t>
            </a:r>
          </a:p>
          <a:p>
            <a:pPr marL="0" indent="0">
              <a:buNone/>
            </a:pPr>
            <a:r>
              <a:rPr lang="en-IE" sz="4400" dirty="0">
                <a:solidFill>
                  <a:srgbClr val="C00000"/>
                </a:solidFill>
              </a:rPr>
              <a:t>	Step 3: </a:t>
            </a:r>
            <a:r>
              <a:rPr lang="en-IE" sz="4400" dirty="0"/>
              <a:t>Taking Action</a:t>
            </a:r>
            <a:br>
              <a:rPr lang="en-IE" dirty="0"/>
            </a:b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159207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192" y="187843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IE" sz="8000" dirty="0">
                <a:solidFill>
                  <a:srgbClr val="C00000"/>
                </a:solidFill>
              </a:rPr>
              <a:t>Step 1: the Oops moment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868" y="1398574"/>
            <a:ext cx="7107137" cy="5330353"/>
          </a:xfrm>
          <a:prstGeom prst="rect">
            <a:avLst/>
          </a:prstGeom>
        </p:spPr>
      </p:pic>
      <p:pic>
        <p:nvPicPr>
          <p:cNvPr id="3074" name="Picture 2" descr="Image result for microscope clipart black and whi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7857" y="2082540"/>
            <a:ext cx="5296218" cy="5259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loud 2"/>
          <p:cNvSpPr/>
          <p:nvPr/>
        </p:nvSpPr>
        <p:spPr>
          <a:xfrm>
            <a:off x="2394120" y="2284665"/>
            <a:ext cx="4661186" cy="2905125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800" dirty="0">
                <a:solidFill>
                  <a:schemeClr val="tx1"/>
                </a:solidFill>
              </a:rPr>
              <a:t>I feel bad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592556" y="3337117"/>
            <a:ext cx="26783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800" dirty="0">
                <a:solidFill>
                  <a:srgbClr val="C00000"/>
                </a:solidFill>
              </a:rPr>
              <a:t>Examine the dissonance</a:t>
            </a:r>
          </a:p>
        </p:txBody>
      </p:sp>
    </p:spTree>
    <p:extLst>
      <p:ext uri="{BB962C8B-B14F-4D97-AF65-F5344CB8AC3E}">
        <p14:creationId xmlns:p14="http://schemas.microsoft.com/office/powerpoint/2010/main" val="3615098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4800" b="1" dirty="0">
                <a:solidFill>
                  <a:srgbClr val="C00000"/>
                </a:solidFill>
              </a:rPr>
              <a:t>Critical Reflection in Action Module (2 hrs)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IE" sz="3600" dirty="0">
                <a:solidFill>
                  <a:srgbClr val="C00000"/>
                </a:solidFill>
              </a:rPr>
              <a:t>Step 1: The Oops moment</a:t>
            </a:r>
          </a:p>
          <a:p>
            <a:pPr marL="0" indent="0">
              <a:buNone/>
            </a:pPr>
            <a:endParaRPr lang="en-IE" sz="3600" dirty="0"/>
          </a:p>
          <a:p>
            <a:r>
              <a:rPr lang="en-IE" sz="3200" dirty="0"/>
              <a:t>Recognising and understanding the ‘oops’ moment</a:t>
            </a:r>
          </a:p>
          <a:p>
            <a:r>
              <a:rPr lang="en-IE" sz="3200" dirty="0"/>
              <a:t>Oops means STOP AND THINK</a:t>
            </a:r>
          </a:p>
          <a:p>
            <a:r>
              <a:rPr lang="en-IE" sz="3200" dirty="0"/>
              <a:t>teaching students/staff to think beyond the ‘I feel bad’ realisation and analyse the dissonance / inconsistency in the moment</a:t>
            </a:r>
          </a:p>
          <a:p>
            <a:r>
              <a:rPr lang="en-IE" sz="3200" dirty="0"/>
              <a:t>Activate values, standards, regulations violated in the moment</a:t>
            </a:r>
          </a:p>
          <a:p>
            <a:r>
              <a:rPr lang="en-IE" sz="3200" dirty="0"/>
              <a:t>Learn to see ‘feeling bad’ as ‘a good sign‘</a:t>
            </a:r>
          </a:p>
          <a:p>
            <a:r>
              <a:rPr lang="en-IE" sz="3200" dirty="0"/>
              <a:t>Strengthen tolerance for self-criticism</a:t>
            </a:r>
          </a:p>
          <a:p>
            <a:pPr marL="0" indent="0">
              <a:buNone/>
            </a:pPr>
            <a:br>
              <a:rPr lang="en-IE" sz="2000" dirty="0"/>
            </a:br>
            <a:endParaRPr lang="en-IE" sz="2000" dirty="0"/>
          </a:p>
        </p:txBody>
      </p:sp>
    </p:spTree>
    <p:extLst>
      <p:ext uri="{BB962C8B-B14F-4D97-AF65-F5344CB8AC3E}">
        <p14:creationId xmlns:p14="http://schemas.microsoft.com/office/powerpoint/2010/main" val="3373606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192" y="187843"/>
            <a:ext cx="10515600" cy="1325563"/>
          </a:xfrm>
        </p:spPr>
        <p:txBody>
          <a:bodyPr>
            <a:normAutofit/>
          </a:bodyPr>
          <a:lstStyle/>
          <a:p>
            <a:r>
              <a:rPr lang="en-IE" sz="6000" dirty="0">
                <a:solidFill>
                  <a:srgbClr val="C00000"/>
                </a:solidFill>
              </a:rPr>
              <a:t>Step 2: Avoiding justifications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868" y="1398574"/>
            <a:ext cx="7107137" cy="5330353"/>
          </a:xfrm>
          <a:prstGeom prst="rect">
            <a:avLst/>
          </a:prstGeom>
        </p:spPr>
      </p:pic>
      <p:pic>
        <p:nvPicPr>
          <p:cNvPr id="3074" name="Picture 2" descr="Image result for microscope clipart black and whi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7857" y="2082540"/>
            <a:ext cx="5296218" cy="5259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loud 2"/>
          <p:cNvSpPr/>
          <p:nvPr/>
        </p:nvSpPr>
        <p:spPr>
          <a:xfrm>
            <a:off x="2394120" y="2348800"/>
            <a:ext cx="4661186" cy="2905125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400" dirty="0">
                <a:solidFill>
                  <a:schemeClr val="tx1"/>
                </a:solidFill>
              </a:rPr>
              <a:t>I make myself feel better, but how …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489920" y="2506692"/>
            <a:ext cx="267834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800" dirty="0">
                <a:solidFill>
                  <a:srgbClr val="C00000"/>
                </a:solidFill>
              </a:rPr>
              <a:t>Am I using justifications, excuses, denial, trivialisation, ignoring it?</a:t>
            </a:r>
          </a:p>
        </p:txBody>
      </p:sp>
      <p:sp>
        <p:nvSpPr>
          <p:cNvPr id="5" name="Multiply 4"/>
          <p:cNvSpPr/>
          <p:nvPr/>
        </p:nvSpPr>
        <p:spPr>
          <a:xfrm>
            <a:off x="6943060" y="2169042"/>
            <a:ext cx="3540642" cy="2998381"/>
          </a:xfrm>
          <a:prstGeom prst="mathMultiply">
            <a:avLst/>
          </a:prstGeom>
          <a:solidFill>
            <a:srgbClr val="FF000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259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64564"/>
            <a:ext cx="11174574" cy="1325563"/>
          </a:xfrm>
        </p:spPr>
        <p:txBody>
          <a:bodyPr/>
          <a:lstStyle/>
          <a:p>
            <a:pPr algn="ctr"/>
            <a:r>
              <a:rPr lang="en-IE" dirty="0">
                <a:solidFill>
                  <a:srgbClr val="C00000"/>
                </a:solidFill>
              </a:rPr>
              <a:t>1) Slips in care/care deficiencies are upsetting …..</a:t>
            </a:r>
          </a:p>
        </p:txBody>
      </p:sp>
      <p:pic>
        <p:nvPicPr>
          <p:cNvPr id="1026" name="Picture 2" descr="Image result for hand washing forgotte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179" y="2336714"/>
            <a:ext cx="3408719" cy="2263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>
            <a:off x="709757" y="1586203"/>
            <a:ext cx="3853543" cy="12969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/>
              <a:t>I forgot to wash my hands before a procedure …..</a:t>
            </a:r>
          </a:p>
        </p:txBody>
      </p:sp>
      <p:pic>
        <p:nvPicPr>
          <p:cNvPr id="1028" name="Picture 4" descr="Image result for crying older patient alon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7983" y="3228393"/>
            <a:ext cx="4994017" cy="3932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9190653" y="2234681"/>
            <a:ext cx="3001347" cy="18054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/>
              <a:t>I was going to come back to him when I saw him cry, but I didn’t ……..</a:t>
            </a:r>
          </a:p>
        </p:txBody>
      </p:sp>
      <p:pic>
        <p:nvPicPr>
          <p:cNvPr id="1030" name="Picture 6" descr="Image result for medication mistakes that can kil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7359" y="5103844"/>
            <a:ext cx="3508310" cy="1754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 5"/>
          <p:cNvSpPr/>
          <p:nvPr/>
        </p:nvSpPr>
        <p:spPr>
          <a:xfrm>
            <a:off x="219076" y="4400873"/>
            <a:ext cx="2971216" cy="20446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/>
              <a:t>I may have given the wrong medication …..</a:t>
            </a:r>
          </a:p>
        </p:txBody>
      </p:sp>
      <p:pic>
        <p:nvPicPr>
          <p:cNvPr id="1032" name="Picture 8" descr="Image result for nurse forgot to give informatio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0234" y="2617853"/>
            <a:ext cx="3777051" cy="2518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val 6"/>
          <p:cNvSpPr/>
          <p:nvPr/>
        </p:nvSpPr>
        <p:spPr>
          <a:xfrm>
            <a:off x="5972175" y="1362075"/>
            <a:ext cx="2905125" cy="154969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/>
              <a:t>Oh dear, I forgot to tell the patient something essential ……….</a:t>
            </a:r>
          </a:p>
        </p:txBody>
      </p:sp>
    </p:spTree>
    <p:extLst>
      <p:ext uri="{BB962C8B-B14F-4D97-AF65-F5344CB8AC3E}">
        <p14:creationId xmlns:p14="http://schemas.microsoft.com/office/powerpoint/2010/main" val="3600779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4800" b="1" dirty="0">
                <a:solidFill>
                  <a:srgbClr val="C00000"/>
                </a:solidFill>
              </a:rPr>
              <a:t>Critical Reflection in Action Module (2 hrs)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5706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IE" sz="3600" dirty="0">
                <a:solidFill>
                  <a:srgbClr val="C00000"/>
                </a:solidFill>
              </a:rPr>
              <a:t>Step 2: Avoiding justifications (denial, trivialisation etc.) </a:t>
            </a:r>
          </a:p>
          <a:p>
            <a:pPr marL="0" indent="0">
              <a:buNone/>
            </a:pPr>
            <a:endParaRPr lang="en-IE" sz="3600" dirty="0"/>
          </a:p>
          <a:p>
            <a:r>
              <a:rPr lang="en-IE" sz="3200" dirty="0"/>
              <a:t>Outlining justifications often used for substandard practice</a:t>
            </a:r>
          </a:p>
          <a:p>
            <a:r>
              <a:rPr lang="en-IE" sz="3200" dirty="0"/>
              <a:t>Invalidate these justifications</a:t>
            </a:r>
          </a:p>
          <a:p>
            <a:r>
              <a:rPr lang="en-IE" sz="3200" dirty="0"/>
              <a:t>Highlight the risks of dissonance reduction through denial, trivialisation, seeking distraction, ignoring it etc.</a:t>
            </a:r>
          </a:p>
          <a:p>
            <a:pPr marL="514350" indent="-514350">
              <a:buFont typeface="+mj-lt"/>
              <a:buAutoNum type="arabicPeriod"/>
            </a:pPr>
            <a:endParaRPr lang="en-IE" sz="3200" dirty="0"/>
          </a:p>
          <a:p>
            <a:pPr marL="0" indent="0">
              <a:buNone/>
            </a:pPr>
            <a:endParaRPr lang="en-IE" sz="3200" dirty="0"/>
          </a:p>
          <a:p>
            <a:pPr marL="0" indent="0">
              <a:buNone/>
            </a:pPr>
            <a:r>
              <a:rPr lang="en-IE" sz="3200" dirty="0"/>
              <a:t>	</a:t>
            </a:r>
          </a:p>
          <a:p>
            <a:pPr marL="0" indent="0">
              <a:buNone/>
            </a:pPr>
            <a:br>
              <a:rPr lang="en-IE" sz="2000" dirty="0"/>
            </a:br>
            <a:endParaRPr lang="en-IE" sz="2000" dirty="0"/>
          </a:p>
        </p:txBody>
      </p:sp>
    </p:spTree>
    <p:extLst>
      <p:ext uri="{BB962C8B-B14F-4D97-AF65-F5344CB8AC3E}">
        <p14:creationId xmlns:p14="http://schemas.microsoft.com/office/powerpoint/2010/main" val="855794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1380931" y="1194319"/>
            <a:ext cx="9636967" cy="54045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88" y="98496"/>
            <a:ext cx="10515600" cy="1325563"/>
          </a:xfrm>
        </p:spPr>
        <p:txBody>
          <a:bodyPr>
            <a:normAutofit/>
          </a:bodyPr>
          <a:lstStyle/>
          <a:p>
            <a:r>
              <a:rPr lang="en-IE" sz="6000" dirty="0">
                <a:solidFill>
                  <a:srgbClr val="C00000"/>
                </a:solidFill>
              </a:rPr>
              <a:t>Step 3: Taking Action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3556" y="1171655"/>
            <a:ext cx="7266468" cy="5449851"/>
          </a:xfrm>
          <a:prstGeom prst="rect">
            <a:avLst/>
          </a:prstGeom>
        </p:spPr>
      </p:pic>
      <p:pic>
        <p:nvPicPr>
          <p:cNvPr id="3074" name="Picture 2" descr="Image result for microscope clipart black and whit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789" y="1424059"/>
            <a:ext cx="5296218" cy="5259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loud 2"/>
          <p:cNvSpPr/>
          <p:nvPr/>
        </p:nvSpPr>
        <p:spPr>
          <a:xfrm>
            <a:off x="3437982" y="2252487"/>
            <a:ext cx="4878120" cy="2905125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400" dirty="0">
                <a:solidFill>
                  <a:schemeClr val="tx1"/>
                </a:solidFill>
              </a:rPr>
              <a:t>If I know what should be done … let’s do it!</a:t>
            </a:r>
          </a:p>
        </p:txBody>
      </p:sp>
    </p:spTree>
    <p:extLst>
      <p:ext uri="{BB962C8B-B14F-4D97-AF65-F5344CB8AC3E}">
        <p14:creationId xmlns:p14="http://schemas.microsoft.com/office/powerpoint/2010/main" val="41596460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4800" b="1" dirty="0">
                <a:solidFill>
                  <a:srgbClr val="C00000"/>
                </a:solidFill>
              </a:rPr>
              <a:t>Critical Reflection in Action Module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8907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IE" sz="3600" dirty="0">
                <a:solidFill>
                  <a:srgbClr val="C00000"/>
                </a:solidFill>
              </a:rPr>
              <a:t>Step 3: Taking Action</a:t>
            </a:r>
          </a:p>
          <a:p>
            <a:pPr marL="0" indent="0">
              <a:buNone/>
            </a:pPr>
            <a:endParaRPr lang="en-IE" sz="3600" dirty="0"/>
          </a:p>
          <a:p>
            <a:r>
              <a:rPr lang="en-IE" sz="3200" dirty="0"/>
              <a:t>Outlining that taking action is generally the best way of maintaining high levels of care</a:t>
            </a:r>
          </a:p>
          <a:p>
            <a:r>
              <a:rPr lang="en-IE" sz="3200" dirty="0"/>
              <a:t>Understanding that taking remedial action reduces dissonance more effectively than the other strategies</a:t>
            </a:r>
          </a:p>
          <a:p>
            <a:r>
              <a:rPr lang="en-IE" sz="3200" dirty="0"/>
              <a:t>Outlining that taking action reduces stress, while the other approaches may not</a:t>
            </a:r>
          </a:p>
          <a:p>
            <a:r>
              <a:rPr lang="en-IE" sz="3200" dirty="0"/>
              <a:t>Clarifying the overall mechanism of care erosion and how taking action is pivotal to avoiding it</a:t>
            </a:r>
          </a:p>
          <a:p>
            <a:endParaRPr lang="en-IE" sz="3200" dirty="0"/>
          </a:p>
          <a:p>
            <a:r>
              <a:rPr lang="en-IE" sz="3200" dirty="0"/>
              <a:t>Making notes about the episode</a:t>
            </a:r>
          </a:p>
          <a:p>
            <a:r>
              <a:rPr lang="en-IE" sz="3200" dirty="0"/>
              <a:t>Outlining the importance of recording and reporting ‘near misses’</a:t>
            </a:r>
          </a:p>
          <a:p>
            <a:pPr marL="0" indent="0">
              <a:buNone/>
            </a:pPr>
            <a:endParaRPr lang="en-IE" sz="2000" dirty="0"/>
          </a:p>
        </p:txBody>
      </p:sp>
    </p:spTree>
    <p:extLst>
      <p:ext uri="{BB962C8B-B14F-4D97-AF65-F5344CB8AC3E}">
        <p14:creationId xmlns:p14="http://schemas.microsoft.com/office/powerpoint/2010/main" val="3574910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>
                <a:solidFill>
                  <a:srgbClr val="C00000"/>
                </a:solidFill>
              </a:rPr>
              <a:t>8)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IE" dirty="0">
                <a:solidFill>
                  <a:srgbClr val="C00000"/>
                </a:solidFill>
              </a:rPr>
              <a:t>Critical Reflection in Action </a:t>
            </a:r>
            <a:r>
              <a:rPr lang="en-IE" dirty="0"/>
              <a:t>is necessary to trigger action oriented reflection.</a:t>
            </a:r>
          </a:p>
          <a:p>
            <a:r>
              <a:rPr lang="en-IE" dirty="0"/>
              <a:t>It is intended </a:t>
            </a:r>
            <a:r>
              <a:rPr lang="en-IE" dirty="0">
                <a:solidFill>
                  <a:srgbClr val="C00000"/>
                </a:solidFill>
              </a:rPr>
              <a:t>to reflect on slip-ups or deficient care</a:t>
            </a:r>
            <a:r>
              <a:rPr lang="en-IE" dirty="0"/>
              <a:t>, which will strengthen the pathway to instant remedial action.</a:t>
            </a:r>
          </a:p>
          <a:p>
            <a:r>
              <a:rPr lang="en-IE" dirty="0"/>
              <a:t>This reduces the risk of </a:t>
            </a:r>
            <a:r>
              <a:rPr lang="en-IE" dirty="0">
                <a:solidFill>
                  <a:srgbClr val="C00000"/>
                </a:solidFill>
              </a:rPr>
              <a:t>care erosion </a:t>
            </a:r>
            <a:r>
              <a:rPr lang="en-IE" dirty="0"/>
              <a:t>and promotes better healthcare. </a:t>
            </a:r>
          </a:p>
          <a:p>
            <a:r>
              <a:rPr lang="en-IE" dirty="0"/>
              <a:t>Critical Reflection in Action is based on the principle that health care workers will regulate their quality of care based on the experience of </a:t>
            </a:r>
            <a:r>
              <a:rPr lang="en-IE" dirty="0">
                <a:solidFill>
                  <a:srgbClr val="C00000"/>
                </a:solidFill>
              </a:rPr>
              <a:t>cognitive dissonance </a:t>
            </a:r>
            <a:r>
              <a:rPr lang="en-IE" dirty="0"/>
              <a:t>and its resolution.</a:t>
            </a:r>
          </a:p>
          <a:p>
            <a:r>
              <a:rPr lang="en-IE" dirty="0"/>
              <a:t>Critical Reflection in Action is intended to reduce denial, trivialisation, justifications and ignoring of substandard care.</a:t>
            </a:r>
          </a:p>
        </p:txBody>
      </p:sp>
    </p:spTree>
    <p:extLst>
      <p:ext uri="{BB962C8B-B14F-4D97-AF65-F5344CB8AC3E}">
        <p14:creationId xmlns:p14="http://schemas.microsoft.com/office/powerpoint/2010/main" val="3977073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ACA54B-B079-48F3-9525-AF6B678CE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775" y="224083"/>
            <a:ext cx="11823294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IE" sz="4400" dirty="0">
                <a:solidFill>
                  <a:srgbClr val="C00000"/>
                </a:solidFill>
              </a:rPr>
              <a:t>Exercise1: B</a:t>
            </a:r>
            <a:r>
              <a:rPr lang="en-IE" dirty="0">
                <a:solidFill>
                  <a:srgbClr val="C00000"/>
                </a:solidFill>
              </a:rPr>
              <a:t>asic </a:t>
            </a:r>
            <a:r>
              <a:rPr lang="en-IE" sz="4400" dirty="0">
                <a:solidFill>
                  <a:srgbClr val="C00000"/>
                </a:solidFill>
              </a:rPr>
              <a:t>consistency/inconsistency processing</a:t>
            </a:r>
            <a:br>
              <a:rPr lang="en-IE" sz="4400" dirty="0">
                <a:solidFill>
                  <a:srgbClr val="C00000"/>
                </a:solidFill>
              </a:rPr>
            </a:br>
            <a:endParaRPr lang="en-IE" dirty="0"/>
          </a:p>
        </p:txBody>
      </p:sp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88458D1B-1F11-431A-A317-551404AFC4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04047" y="1394936"/>
            <a:ext cx="5181600" cy="5212715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endParaRPr lang="en-IE" sz="6200" dirty="0">
              <a:solidFill>
                <a:srgbClr val="C00000"/>
              </a:solidFill>
            </a:endParaRPr>
          </a:p>
          <a:p>
            <a:pPr marL="0" indent="0">
              <a:buNone/>
              <a:defRPr/>
            </a:pPr>
            <a:endParaRPr lang="en-IE" sz="6200" dirty="0">
              <a:solidFill>
                <a:srgbClr val="C00000"/>
              </a:solidFill>
            </a:endParaRPr>
          </a:p>
          <a:p>
            <a:pPr marL="0" indent="0">
              <a:buNone/>
              <a:defRPr/>
            </a:pPr>
            <a:endParaRPr lang="en-IE" sz="1800" dirty="0"/>
          </a:p>
          <a:p>
            <a:pPr eaLnBrk="1" hangingPunct="1">
              <a:buFont typeface="Arial" charset="0"/>
              <a:buNone/>
              <a:defRPr/>
            </a:pPr>
            <a:endParaRPr lang="en-IE" sz="1800" dirty="0">
              <a:solidFill>
                <a:schemeClr val="tx2">
                  <a:lumMod val="90000"/>
                </a:schemeClr>
              </a:solidFill>
            </a:endParaRPr>
          </a:p>
          <a:p>
            <a:pPr eaLnBrk="1" hangingPunct="1">
              <a:buFont typeface="Arial" charset="0"/>
              <a:buNone/>
              <a:defRPr/>
            </a:pPr>
            <a:endParaRPr lang="en-IE" sz="1800" dirty="0">
              <a:solidFill>
                <a:schemeClr val="tx2">
                  <a:lumMod val="90000"/>
                </a:schemeClr>
              </a:solidFill>
            </a:endParaRPr>
          </a:p>
          <a:p>
            <a:pPr eaLnBrk="1" hangingPunct="1">
              <a:buFont typeface="Arial" charset="0"/>
              <a:buNone/>
              <a:defRPr/>
            </a:pPr>
            <a:endParaRPr lang="en-IE" sz="1400" dirty="0"/>
          </a:p>
          <a:p>
            <a:endParaRPr lang="en-IE" sz="13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829D82-3EDA-4AAB-9A11-656D2CA51F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514207"/>
            <a:ext cx="5181600" cy="4782026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endParaRPr lang="en-IE" sz="5500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I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F8A8C0A-6031-41FC-8387-41E38D15B574}"/>
              </a:ext>
            </a:extLst>
          </p:cNvPr>
          <p:cNvSpPr txBox="1"/>
          <p:nvPr/>
        </p:nvSpPr>
        <p:spPr>
          <a:xfrm>
            <a:off x="342499" y="3877786"/>
            <a:ext cx="464031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/>
              <a:t>What is the goal?</a:t>
            </a:r>
            <a:r>
              <a:rPr lang="en-IE" dirty="0"/>
              <a:t> hammer in the nail</a:t>
            </a:r>
          </a:p>
          <a:p>
            <a:endParaRPr lang="en-IE" dirty="0"/>
          </a:p>
          <a:p>
            <a:r>
              <a:rPr lang="en-IE" b="1" dirty="0"/>
              <a:t>Consistent action</a:t>
            </a:r>
            <a:r>
              <a:rPr lang="en-IE" dirty="0"/>
              <a:t>: hitting the nail on the head</a:t>
            </a:r>
          </a:p>
          <a:p>
            <a:r>
              <a:rPr lang="en-IE" b="1" dirty="0"/>
              <a:t>How do you feel</a:t>
            </a:r>
            <a:r>
              <a:rPr lang="en-IE" dirty="0"/>
              <a:t>: good</a:t>
            </a:r>
          </a:p>
          <a:p>
            <a:endParaRPr lang="en-IE" dirty="0"/>
          </a:p>
          <a:p>
            <a:r>
              <a:rPr lang="en-IE" b="1" dirty="0"/>
              <a:t>Inconsistent action: </a:t>
            </a:r>
            <a:r>
              <a:rPr lang="en-IE" dirty="0"/>
              <a:t>missing the nail</a:t>
            </a:r>
          </a:p>
          <a:p>
            <a:r>
              <a:rPr lang="en-IE" b="1" dirty="0"/>
              <a:t>How do you feel: </a:t>
            </a:r>
            <a:r>
              <a:rPr lang="en-IE" dirty="0"/>
              <a:t>annoyed with yourself</a:t>
            </a:r>
          </a:p>
          <a:p>
            <a:endParaRPr lang="en-IE" dirty="0"/>
          </a:p>
          <a:p>
            <a:r>
              <a:rPr lang="en-IE" dirty="0"/>
              <a:t>How does your annoyance </a:t>
            </a:r>
            <a:r>
              <a:rPr lang="en-IE" b="1" dirty="0"/>
              <a:t>motivate</a:t>
            </a:r>
            <a:r>
              <a:rPr lang="en-IE" dirty="0"/>
              <a:t> you?</a:t>
            </a:r>
          </a:p>
          <a:p>
            <a:r>
              <a:rPr lang="en-IE" dirty="0"/>
              <a:t>Concentrate, aim better, hit it less hard, etc.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2DF0AFE-2673-401D-847C-76A81DF7CCBD}"/>
              </a:ext>
            </a:extLst>
          </p:cNvPr>
          <p:cNvSpPr txBox="1"/>
          <p:nvPr/>
        </p:nvSpPr>
        <p:spPr>
          <a:xfrm>
            <a:off x="4846604" y="3869787"/>
            <a:ext cx="49563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/>
              <a:t>What is the goal?</a:t>
            </a:r>
            <a:r>
              <a:rPr lang="en-IE" dirty="0"/>
              <a:t> add salt to enhance flavour</a:t>
            </a:r>
          </a:p>
          <a:p>
            <a:endParaRPr lang="en-IE" dirty="0"/>
          </a:p>
          <a:p>
            <a:r>
              <a:rPr lang="en-IE" b="1" dirty="0"/>
              <a:t>Consistent action</a:t>
            </a:r>
            <a:r>
              <a:rPr lang="en-IE" dirty="0"/>
              <a:t>: put enough salt in</a:t>
            </a:r>
          </a:p>
          <a:p>
            <a:r>
              <a:rPr lang="en-IE" b="1" dirty="0"/>
              <a:t>How do you feel</a:t>
            </a:r>
            <a:r>
              <a:rPr lang="en-IE" dirty="0"/>
              <a:t>: good</a:t>
            </a:r>
          </a:p>
          <a:p>
            <a:endParaRPr lang="en-IE" dirty="0"/>
          </a:p>
          <a:p>
            <a:r>
              <a:rPr lang="en-IE" b="1" dirty="0"/>
              <a:t>Inconsistent action: </a:t>
            </a:r>
            <a:r>
              <a:rPr lang="en-IE" dirty="0"/>
              <a:t>put too little/too much salt in</a:t>
            </a:r>
          </a:p>
          <a:p>
            <a:r>
              <a:rPr lang="en-IE" b="1" dirty="0"/>
              <a:t>How do you feel: </a:t>
            </a:r>
            <a:r>
              <a:rPr lang="en-IE" dirty="0"/>
              <a:t>annoyed with yourself</a:t>
            </a:r>
          </a:p>
          <a:p>
            <a:endParaRPr lang="en-IE" dirty="0"/>
          </a:p>
          <a:p>
            <a:r>
              <a:rPr lang="en-IE" dirty="0"/>
              <a:t>How does your annoyance </a:t>
            </a:r>
            <a:r>
              <a:rPr lang="en-IE" b="1" dirty="0"/>
              <a:t>motivate</a:t>
            </a:r>
            <a:r>
              <a:rPr lang="en-IE" dirty="0"/>
              <a:t> you?</a:t>
            </a:r>
          </a:p>
          <a:p>
            <a:r>
              <a:rPr lang="en-IE" dirty="0"/>
              <a:t>Add more/less salt, taste dish more often,</a:t>
            </a:r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F83A4DA-15B3-4ACC-B675-F145A1663F6D}"/>
              </a:ext>
            </a:extLst>
          </p:cNvPr>
          <p:cNvSpPr/>
          <p:nvPr/>
        </p:nvSpPr>
        <p:spPr>
          <a:xfrm>
            <a:off x="9578825" y="1322741"/>
            <a:ext cx="2438400" cy="176570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/>
              <a:t>Discuss:</a:t>
            </a:r>
          </a:p>
          <a:p>
            <a:pPr algn="ctr"/>
            <a:r>
              <a:rPr lang="en-IE" dirty="0"/>
              <a:t>What is the function of your annoyance?</a:t>
            </a:r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0762D61-AAE6-4127-B2D1-E572EA7F0B77}"/>
              </a:ext>
            </a:extLst>
          </p:cNvPr>
          <p:cNvSpPr/>
          <p:nvPr/>
        </p:nvSpPr>
        <p:spPr>
          <a:xfrm>
            <a:off x="9702946" y="5045433"/>
            <a:ext cx="2438400" cy="176570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/>
              <a:t>Introduce</a:t>
            </a:r>
          </a:p>
          <a:p>
            <a:pPr algn="ctr"/>
            <a:r>
              <a:rPr lang="en-IE" dirty="0"/>
              <a:t>Action-based model of dissonance (Harmon-Jones)</a:t>
            </a:r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96D59A2-4895-4027-BFBE-BDBF31D26EBF}"/>
              </a:ext>
            </a:extLst>
          </p:cNvPr>
          <p:cNvSpPr/>
          <p:nvPr/>
        </p:nvSpPr>
        <p:spPr>
          <a:xfrm>
            <a:off x="9684824" y="3163210"/>
            <a:ext cx="2438400" cy="176570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/>
              <a:t>Discuss possible OOPS moment.</a:t>
            </a:r>
          </a:p>
        </p:txBody>
      </p:sp>
      <p:pic>
        <p:nvPicPr>
          <p:cNvPr id="12" name="Picture 11" descr="A drawing of a face&#10;&#10;Description automatically generated with low confidence">
            <a:extLst>
              <a:ext uri="{FF2B5EF4-FFF2-40B4-BE49-F238E27FC236}">
                <a16:creationId xmlns:a16="http://schemas.microsoft.com/office/drawing/2014/main" id="{EA6F24EB-DA86-4E10-8E6A-BB671C8C4D8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stelsSmooth/>
                    </a14:imgEffect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4403" y="1180151"/>
            <a:ext cx="3810997" cy="2557179"/>
          </a:xfrm>
          <a:prstGeom prst="rect">
            <a:avLst/>
          </a:prstGeom>
          <a:effectLst>
            <a:outerShdw blurRad="50800" dist="50800" dir="5400000" sx="93000" sy="93000" algn="ctr" rotWithShape="0">
              <a:srgbClr val="000000"/>
            </a:outerShdw>
          </a:effectLst>
        </p:spPr>
      </p:pic>
      <p:pic>
        <p:nvPicPr>
          <p:cNvPr id="16" name="Picture 15" descr="Text&#10;&#10;Description automatically generated">
            <a:extLst>
              <a:ext uri="{FF2B5EF4-FFF2-40B4-BE49-F238E27FC236}">
                <a16:creationId xmlns:a16="http://schemas.microsoft.com/office/drawing/2014/main" id="{F3141F55-C772-4500-A03D-4768BFFBC08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674" y="1163865"/>
            <a:ext cx="3785582" cy="2581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6223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EF8E85D9-6651-443C-B9FB-23408D9AEAD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7918" y="100708"/>
            <a:ext cx="3654028" cy="258845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AACA54B-B079-48F3-9525-AF6B678CE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561" y="399902"/>
            <a:ext cx="8713101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IE" dirty="0"/>
              <a:t>Exercise 2: Inner conflict in everyday life </a:t>
            </a:r>
            <a:br>
              <a:rPr lang="en-IE" dirty="0"/>
            </a:br>
            <a:r>
              <a:rPr lang="en-IE" sz="3600" dirty="0">
                <a:solidFill>
                  <a:srgbClr val="C00000"/>
                </a:solidFill>
              </a:rPr>
              <a:t>Discuss in teams (3-5 students)</a:t>
            </a:r>
            <a:br>
              <a:rPr lang="en-IE" sz="4400" dirty="0">
                <a:solidFill>
                  <a:srgbClr val="C00000"/>
                </a:solidFill>
              </a:rPr>
            </a:br>
            <a:endParaRPr lang="en-IE" dirty="0"/>
          </a:p>
        </p:txBody>
      </p:sp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88458D1B-1F11-431A-A317-551404AFC4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04047" y="1394936"/>
            <a:ext cx="5181600" cy="5212715"/>
          </a:xfrm>
        </p:spPr>
        <p:txBody>
          <a:bodyPr>
            <a:normAutofit fontScale="32500" lnSpcReduction="20000"/>
          </a:bodyPr>
          <a:lstStyle/>
          <a:p>
            <a:pPr lvl="0" algn="just">
              <a:lnSpc>
                <a:spcPct val="150000"/>
              </a:lnSpc>
              <a:spcAft>
                <a:spcPts val="1200"/>
              </a:spcAft>
              <a:buNone/>
              <a:defRPr/>
            </a:pPr>
            <a:r>
              <a:rPr lang="en-IE" sz="5500" b="1" i="1" dirty="0">
                <a:solidFill>
                  <a:schemeClr val="tx1">
                    <a:lumMod val="95000"/>
                  </a:schemeClr>
                </a:solidFill>
                <a:ea typeface="Times New Roman"/>
                <a:cs typeface="Times New Roman"/>
              </a:rPr>
              <a:t>PART 1: As happens to most of us, we pass by beggars in the street. You probably remember an occasion when you walked on without giving any money. </a:t>
            </a:r>
            <a:r>
              <a:rPr lang="en-IE" sz="5500" b="1" i="1" dirty="0">
                <a:solidFill>
                  <a:prstClr val="black">
                    <a:lumMod val="95000"/>
                  </a:prstClr>
                </a:solidFill>
                <a:ea typeface="Times New Roman"/>
                <a:cs typeface="Times New Roman"/>
              </a:rPr>
              <a:t>You may have felt a vague discomfort and realised that you thought that perhaps you should have helped and felt bad because you didn’t. </a:t>
            </a:r>
            <a:endParaRPr lang="en-IE" sz="5500" b="1" i="1" dirty="0">
              <a:solidFill>
                <a:prstClr val="black">
                  <a:lumMod val="95000"/>
                </a:prstClr>
              </a:solidFill>
            </a:endParaRPr>
          </a:p>
          <a:p>
            <a:pPr>
              <a:defRPr/>
            </a:pPr>
            <a:r>
              <a:rPr lang="en-IE" sz="6200" dirty="0">
                <a:solidFill>
                  <a:srgbClr val="C00000"/>
                </a:solidFill>
              </a:rPr>
              <a:t>Can you remember how you felt at that moment? </a:t>
            </a:r>
          </a:p>
          <a:p>
            <a:pPr marL="0" indent="0">
              <a:buNone/>
              <a:defRPr/>
            </a:pPr>
            <a:endParaRPr lang="en-IE" sz="6200" dirty="0">
              <a:solidFill>
                <a:srgbClr val="C00000"/>
              </a:solidFill>
            </a:endParaRPr>
          </a:p>
          <a:p>
            <a:pPr>
              <a:defRPr/>
            </a:pPr>
            <a:r>
              <a:rPr lang="en-IE" sz="6200" dirty="0">
                <a:solidFill>
                  <a:srgbClr val="C00000"/>
                </a:solidFill>
              </a:rPr>
              <a:t>What kind of inner conflict may be involved in this situation?</a:t>
            </a:r>
          </a:p>
          <a:p>
            <a:pPr marL="0" indent="0">
              <a:buNone/>
              <a:defRPr/>
            </a:pPr>
            <a:endParaRPr lang="en-IE" sz="1800" dirty="0"/>
          </a:p>
          <a:p>
            <a:pPr eaLnBrk="1" hangingPunct="1">
              <a:buFont typeface="Arial" charset="0"/>
              <a:buNone/>
              <a:defRPr/>
            </a:pPr>
            <a:endParaRPr lang="en-IE" sz="1800" dirty="0">
              <a:solidFill>
                <a:schemeClr val="tx2">
                  <a:lumMod val="90000"/>
                </a:schemeClr>
              </a:solidFill>
            </a:endParaRPr>
          </a:p>
          <a:p>
            <a:pPr eaLnBrk="1" hangingPunct="1">
              <a:buFont typeface="Arial" charset="0"/>
              <a:buNone/>
              <a:defRPr/>
            </a:pPr>
            <a:endParaRPr lang="en-IE" sz="1800" dirty="0">
              <a:solidFill>
                <a:schemeClr val="tx2">
                  <a:lumMod val="90000"/>
                </a:schemeClr>
              </a:solidFill>
            </a:endParaRPr>
          </a:p>
          <a:p>
            <a:pPr eaLnBrk="1" hangingPunct="1">
              <a:buFont typeface="Arial" charset="0"/>
              <a:buNone/>
              <a:defRPr/>
            </a:pPr>
            <a:endParaRPr lang="en-IE" sz="1400" dirty="0"/>
          </a:p>
          <a:p>
            <a:endParaRPr lang="en-IE" sz="13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829D82-3EDA-4AAB-9A11-656D2CA51F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394937"/>
            <a:ext cx="5181600" cy="4782026"/>
          </a:xfrm>
        </p:spPr>
        <p:txBody>
          <a:bodyPr>
            <a:normAutofit fontScale="32500" lnSpcReduction="20000"/>
          </a:bodyPr>
          <a:lstStyle/>
          <a:p>
            <a:pPr marL="230400" indent="-457200">
              <a:lnSpc>
                <a:spcPct val="150000"/>
              </a:lnSpc>
              <a:spcAft>
                <a:spcPts val="1200"/>
              </a:spcAft>
              <a:buNone/>
              <a:defRPr/>
            </a:pPr>
            <a:endParaRPr lang="en-IE" sz="5500" b="1" i="1" dirty="0">
              <a:solidFill>
                <a:schemeClr val="tx1">
                  <a:lumMod val="95000"/>
                </a:schemeClr>
              </a:solidFill>
              <a:cs typeface="Times New Roman"/>
            </a:endParaRPr>
          </a:p>
          <a:p>
            <a:pPr marL="230400" indent="-457200">
              <a:lnSpc>
                <a:spcPct val="150000"/>
              </a:lnSpc>
              <a:spcAft>
                <a:spcPts val="1200"/>
              </a:spcAft>
              <a:buNone/>
              <a:defRPr/>
            </a:pPr>
            <a:endParaRPr lang="en-IE" sz="5500" b="1" i="1" dirty="0">
              <a:solidFill>
                <a:schemeClr val="tx1">
                  <a:lumMod val="95000"/>
                </a:schemeClr>
              </a:solidFill>
              <a:cs typeface="Times New Roman"/>
            </a:endParaRPr>
          </a:p>
          <a:p>
            <a:pPr marL="230400" indent="-457200">
              <a:lnSpc>
                <a:spcPct val="150000"/>
              </a:lnSpc>
              <a:spcAft>
                <a:spcPts val="1200"/>
              </a:spcAft>
              <a:buNone/>
              <a:defRPr/>
            </a:pPr>
            <a:r>
              <a:rPr lang="en-IE" sz="5500" b="1" i="1" dirty="0">
                <a:solidFill>
                  <a:schemeClr val="tx1">
                    <a:lumMod val="95000"/>
                  </a:schemeClr>
                </a:solidFill>
                <a:cs typeface="Times New Roman"/>
              </a:rPr>
              <a:t>PART 2:  Now consider that you went back to the beggar and gave some coins.</a:t>
            </a:r>
            <a:endParaRPr lang="en-IE" sz="7400" b="1" dirty="0">
              <a:solidFill>
                <a:schemeClr val="tx1">
                  <a:lumMod val="95000"/>
                </a:schemeClr>
              </a:solidFill>
              <a:cs typeface="Times New Roman"/>
            </a:endParaRPr>
          </a:p>
          <a:p>
            <a:pPr>
              <a:defRPr/>
            </a:pPr>
            <a:r>
              <a:rPr lang="en-IE" sz="6200" dirty="0">
                <a:solidFill>
                  <a:srgbClr val="C00000"/>
                </a:solidFill>
              </a:rPr>
              <a:t>Can you remember whether you felt better after doing this?</a:t>
            </a:r>
          </a:p>
          <a:p>
            <a:pPr marL="0" indent="0">
              <a:buNone/>
              <a:defRPr/>
            </a:pPr>
            <a:endParaRPr lang="en-IE" sz="6200" dirty="0">
              <a:solidFill>
                <a:srgbClr val="C00000"/>
              </a:solidFill>
            </a:endParaRPr>
          </a:p>
          <a:p>
            <a:pPr>
              <a:defRPr/>
            </a:pPr>
            <a:r>
              <a:rPr lang="en-IE" sz="6200" dirty="0">
                <a:solidFill>
                  <a:srgbClr val="C00000"/>
                </a:solidFill>
              </a:rPr>
              <a:t>What if you had not given money, what else could make you feel better about yourself?</a:t>
            </a:r>
          </a:p>
          <a:p>
            <a:pPr marL="0" indent="0">
              <a:buNone/>
              <a:defRPr/>
            </a:pPr>
            <a:endParaRPr lang="en-IE" sz="6200" dirty="0">
              <a:solidFill>
                <a:srgbClr val="C00000"/>
              </a:solidFill>
            </a:endParaRPr>
          </a:p>
          <a:p>
            <a:pPr>
              <a:defRPr/>
            </a:pPr>
            <a:r>
              <a:rPr lang="en-IE" sz="6200" dirty="0">
                <a:solidFill>
                  <a:srgbClr val="C00000"/>
                </a:solidFill>
              </a:rPr>
              <a:t>Does it feel different when you act according to your beliefs or go against them?</a:t>
            </a:r>
          </a:p>
        </p:txBody>
      </p:sp>
      <p:sp>
        <p:nvSpPr>
          <p:cNvPr id="3" name="Cloud 2">
            <a:extLst>
              <a:ext uri="{FF2B5EF4-FFF2-40B4-BE49-F238E27FC236}">
                <a16:creationId xmlns:a16="http://schemas.microsoft.com/office/drawing/2014/main" id="{6EA227C3-C0DB-42BB-A7FC-42DA73731AC7}"/>
              </a:ext>
            </a:extLst>
          </p:cNvPr>
          <p:cNvSpPr/>
          <p:nvPr/>
        </p:nvSpPr>
        <p:spPr>
          <a:xfrm>
            <a:off x="117591" y="5337333"/>
            <a:ext cx="6188764" cy="114487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/>
              <a:t>If you cannot remember encountering this kind of situation, please try to imagine it!</a:t>
            </a:r>
          </a:p>
        </p:txBody>
      </p:sp>
    </p:spTree>
    <p:extLst>
      <p:ext uri="{BB962C8B-B14F-4D97-AF65-F5344CB8AC3E}">
        <p14:creationId xmlns:p14="http://schemas.microsoft.com/office/powerpoint/2010/main" val="10189127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084EB2-149C-43B6-A3FC-B46013E1D3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Exercise 2b: Connecting Example and Theory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E6CE59-57B8-45A8-9159-69C4A7EE7F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61514"/>
            <a:ext cx="5181600" cy="46154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sz="2400" b="1" dirty="0">
                <a:solidFill>
                  <a:srgbClr val="C00000"/>
                </a:solidFill>
              </a:rPr>
              <a:t>Dissonance induction</a:t>
            </a:r>
          </a:p>
          <a:p>
            <a:pPr>
              <a:buFontTx/>
              <a:buChar char="-"/>
            </a:pPr>
            <a:r>
              <a:rPr lang="en-IE" sz="2400" dirty="0"/>
              <a:t>Not helping a beggar is inconsistent with seeing yourself as a good and helpful person</a:t>
            </a:r>
          </a:p>
          <a:p>
            <a:pPr>
              <a:buFontTx/>
              <a:buChar char="-"/>
            </a:pPr>
            <a:r>
              <a:rPr lang="en-IE" sz="2400" dirty="0"/>
              <a:t>This leads to discomfort and in this case probably mild arousal</a:t>
            </a:r>
          </a:p>
          <a:p>
            <a:pPr>
              <a:buFontTx/>
              <a:buChar char="-"/>
            </a:pPr>
            <a:r>
              <a:rPr lang="en-IE" sz="2400" dirty="0"/>
              <a:t>The discomfort has drive-like properties and motivates efforts to reduce it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547898-6C7E-410C-A5CC-9626EDF817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561514"/>
            <a:ext cx="5181600" cy="49313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sz="2400" b="1" dirty="0">
                <a:solidFill>
                  <a:srgbClr val="C00000"/>
                </a:solidFill>
              </a:rPr>
              <a:t>Dissonance reduction</a:t>
            </a:r>
          </a:p>
          <a:p>
            <a:pPr>
              <a:buFontTx/>
              <a:buChar char="-"/>
            </a:pPr>
            <a:r>
              <a:rPr lang="en-IE" sz="2400" dirty="0"/>
              <a:t>The purpose is to reduce dissonance and restore peace of mind</a:t>
            </a:r>
          </a:p>
          <a:p>
            <a:pPr>
              <a:buFontTx/>
              <a:buChar char="-"/>
            </a:pPr>
            <a:r>
              <a:rPr lang="en-IE" sz="2400" dirty="0"/>
              <a:t>This can be done in a variety of ways:</a:t>
            </a:r>
          </a:p>
          <a:p>
            <a:pPr lvl="1">
              <a:buFontTx/>
              <a:buChar char="-"/>
            </a:pPr>
            <a:r>
              <a:rPr lang="en-IE" sz="2000" dirty="0"/>
              <a:t>Action </a:t>
            </a:r>
            <a:r>
              <a:rPr lang="en-IE" sz="2000" i="1" dirty="0"/>
              <a:t>(Turn around to give money)</a:t>
            </a:r>
          </a:p>
          <a:p>
            <a:pPr lvl="1">
              <a:buFontTx/>
              <a:buChar char="-"/>
            </a:pPr>
            <a:r>
              <a:rPr lang="en-IE" sz="2000" dirty="0"/>
              <a:t>Change attitude/belief (There is no point in helping beggars)</a:t>
            </a:r>
          </a:p>
          <a:p>
            <a:pPr lvl="1">
              <a:buFontTx/>
              <a:buChar char="-"/>
            </a:pPr>
            <a:r>
              <a:rPr lang="en-IE" sz="2000" dirty="0"/>
              <a:t>Justification </a:t>
            </a:r>
            <a:r>
              <a:rPr lang="en-IE" sz="2000" i="1" dirty="0"/>
              <a:t>(I am in a hurry)</a:t>
            </a:r>
          </a:p>
          <a:p>
            <a:pPr lvl="1">
              <a:buFontTx/>
              <a:buChar char="-"/>
            </a:pPr>
            <a:r>
              <a:rPr lang="en-IE" sz="2000" dirty="0"/>
              <a:t>Denial </a:t>
            </a:r>
            <a:r>
              <a:rPr lang="en-IE" sz="2000" i="1" dirty="0"/>
              <a:t>(I did not see the beggar)</a:t>
            </a:r>
          </a:p>
          <a:p>
            <a:pPr lvl="1">
              <a:buFontTx/>
              <a:buChar char="-"/>
            </a:pPr>
            <a:r>
              <a:rPr lang="en-IE" sz="2000" dirty="0"/>
              <a:t>Trivialisation </a:t>
            </a:r>
            <a:r>
              <a:rPr lang="en-IE" sz="2000" i="1" dirty="0"/>
              <a:t>(My help is irrelevant)</a:t>
            </a:r>
          </a:p>
          <a:p>
            <a:pPr lvl="1">
              <a:buFontTx/>
              <a:buChar char="-"/>
            </a:pPr>
            <a:r>
              <a:rPr lang="en-IE" sz="2000" dirty="0"/>
              <a:t>Add consonant thought </a:t>
            </a:r>
            <a:r>
              <a:rPr lang="en-IE" sz="2000" i="1" dirty="0"/>
              <a:t>(I give lots of money to charities)</a:t>
            </a:r>
          </a:p>
          <a:p>
            <a:pPr lvl="1">
              <a:buFontTx/>
              <a:buChar char="-"/>
            </a:pPr>
            <a:r>
              <a:rPr lang="en-IE" sz="2000" dirty="0"/>
              <a:t>Seek distraction </a:t>
            </a:r>
            <a:r>
              <a:rPr lang="en-IE" sz="2000" i="1" dirty="0"/>
              <a:t>(I found myself looking the other way)</a:t>
            </a:r>
            <a:r>
              <a:rPr lang="en-IE" sz="2000" dirty="0"/>
              <a:t> </a:t>
            </a:r>
          </a:p>
          <a:p>
            <a:pPr lvl="1">
              <a:buFontTx/>
              <a:buChar char="-"/>
            </a:pPr>
            <a:endParaRPr lang="en-IE" dirty="0"/>
          </a:p>
          <a:p>
            <a:pPr marL="0" indent="0">
              <a:buNone/>
            </a:pPr>
            <a:endParaRPr lang="en-IE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9A4A213-E18F-404A-B6B1-229504EA082A}"/>
              </a:ext>
            </a:extLst>
          </p:cNvPr>
          <p:cNvSpPr/>
          <p:nvPr/>
        </p:nvSpPr>
        <p:spPr>
          <a:xfrm>
            <a:off x="2982352" y="5050302"/>
            <a:ext cx="3643532" cy="15615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/>
              <a:t>Relate to Festinger’s original model and Aronson’s self-related approach</a:t>
            </a:r>
          </a:p>
        </p:txBody>
      </p:sp>
    </p:spTree>
    <p:extLst>
      <p:ext uri="{BB962C8B-B14F-4D97-AF65-F5344CB8AC3E}">
        <p14:creationId xmlns:p14="http://schemas.microsoft.com/office/powerpoint/2010/main" val="39505179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ACA54B-B079-48F3-9525-AF6B678CE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775" y="224083"/>
            <a:ext cx="11823294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IE" sz="4400" dirty="0">
                <a:solidFill>
                  <a:srgbClr val="C00000"/>
                </a:solidFill>
              </a:rPr>
              <a:t>Exercise3: </a:t>
            </a:r>
            <a:r>
              <a:rPr lang="en-IE" sz="3600" dirty="0">
                <a:solidFill>
                  <a:srgbClr val="C00000"/>
                </a:solidFill>
              </a:rPr>
              <a:t>Which experience is likely to include most dissonance?</a:t>
            </a:r>
            <a:br>
              <a:rPr lang="en-IE" sz="4400" dirty="0">
                <a:solidFill>
                  <a:srgbClr val="C00000"/>
                </a:solidFill>
              </a:rPr>
            </a:br>
            <a:endParaRPr lang="en-IE" dirty="0"/>
          </a:p>
        </p:txBody>
      </p:sp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88458D1B-1F11-431A-A317-551404AFC4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04047" y="1394936"/>
            <a:ext cx="5181600" cy="5212715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endParaRPr lang="en-IE" sz="6200" dirty="0">
              <a:solidFill>
                <a:srgbClr val="C00000"/>
              </a:solidFill>
            </a:endParaRPr>
          </a:p>
          <a:p>
            <a:pPr marL="0" indent="0">
              <a:buNone/>
              <a:defRPr/>
            </a:pPr>
            <a:endParaRPr lang="en-IE" sz="6200" dirty="0">
              <a:solidFill>
                <a:srgbClr val="C00000"/>
              </a:solidFill>
            </a:endParaRPr>
          </a:p>
          <a:p>
            <a:pPr marL="0" indent="0">
              <a:buNone/>
              <a:defRPr/>
            </a:pPr>
            <a:endParaRPr lang="en-IE" sz="1800" dirty="0"/>
          </a:p>
          <a:p>
            <a:pPr eaLnBrk="1" hangingPunct="1">
              <a:buFont typeface="Arial" charset="0"/>
              <a:buNone/>
              <a:defRPr/>
            </a:pPr>
            <a:endParaRPr lang="en-IE" sz="1800" dirty="0">
              <a:solidFill>
                <a:schemeClr val="tx2">
                  <a:lumMod val="90000"/>
                </a:schemeClr>
              </a:solidFill>
            </a:endParaRPr>
          </a:p>
          <a:p>
            <a:pPr eaLnBrk="1" hangingPunct="1">
              <a:buFont typeface="Arial" charset="0"/>
              <a:buNone/>
              <a:defRPr/>
            </a:pPr>
            <a:endParaRPr lang="en-IE" sz="1800" dirty="0">
              <a:solidFill>
                <a:schemeClr val="tx2">
                  <a:lumMod val="90000"/>
                </a:schemeClr>
              </a:solidFill>
            </a:endParaRPr>
          </a:p>
          <a:p>
            <a:pPr eaLnBrk="1" hangingPunct="1">
              <a:buFont typeface="Arial" charset="0"/>
              <a:buNone/>
              <a:defRPr/>
            </a:pPr>
            <a:endParaRPr lang="en-IE" sz="1400" dirty="0"/>
          </a:p>
          <a:p>
            <a:endParaRPr lang="en-IE" sz="13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829D82-3EDA-4AAB-9A11-656D2CA51F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514207"/>
            <a:ext cx="5181600" cy="4782026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endParaRPr lang="en-IE" sz="5500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I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F8A8C0A-6031-41FC-8387-41E38D15B574}"/>
              </a:ext>
            </a:extLst>
          </p:cNvPr>
          <p:cNvSpPr txBox="1"/>
          <p:nvPr/>
        </p:nvSpPr>
        <p:spPr>
          <a:xfrm>
            <a:off x="322887" y="1031249"/>
            <a:ext cx="992104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IE" sz="2000" b="1" dirty="0"/>
              <a:t>Jack (69) has been drinking whiskey all his life. He has just been diagnosed with liver disease and will probably not survive long.</a:t>
            </a:r>
          </a:p>
          <a:p>
            <a:pPr marL="342900" indent="-342900">
              <a:buAutoNum type="arabicParenR"/>
            </a:pPr>
            <a:endParaRPr lang="en-IE" sz="2000" b="1" dirty="0"/>
          </a:p>
          <a:p>
            <a:pPr marL="342900" indent="-342900">
              <a:buAutoNum type="arabicParenR"/>
            </a:pPr>
            <a:r>
              <a:rPr lang="en-IE" sz="2000" b="1" dirty="0"/>
              <a:t>The minister in a church tells his parishioners from the pulpit he does not believe in God.</a:t>
            </a:r>
            <a:endParaRPr lang="en-IE" sz="2000" dirty="0"/>
          </a:p>
          <a:p>
            <a:endParaRPr lang="en-IE" sz="2000" dirty="0"/>
          </a:p>
          <a:p>
            <a:pPr marL="342900" indent="-342900">
              <a:buAutoNum type="arabicParenR" startAt="3"/>
            </a:pPr>
            <a:r>
              <a:rPr lang="en-IE" sz="2000" b="1" dirty="0"/>
              <a:t>You are reading that a diet you have been following for a couple of years is now considered a health risk.</a:t>
            </a:r>
          </a:p>
          <a:p>
            <a:pPr marL="342900" indent="-342900">
              <a:buAutoNum type="arabicParenR" startAt="3"/>
            </a:pPr>
            <a:endParaRPr lang="en-IE" sz="2000" b="1" dirty="0"/>
          </a:p>
          <a:p>
            <a:pPr marL="342900" indent="-342900">
              <a:buAutoNum type="arabicParenR" startAt="3"/>
            </a:pPr>
            <a:r>
              <a:rPr lang="en-IE" sz="2000" b="1" dirty="0"/>
              <a:t>You are driving through a red light and almost hit a pedestrian who started to cross.     You are not alone in the car.</a:t>
            </a:r>
          </a:p>
          <a:p>
            <a:pPr marL="342900" indent="-342900">
              <a:buAutoNum type="arabicParenR" startAt="3"/>
            </a:pPr>
            <a:endParaRPr lang="en-IE" sz="2000" b="1" dirty="0"/>
          </a:p>
          <a:p>
            <a:pPr marL="342900" indent="-342900">
              <a:buAutoNum type="arabicParenR" startAt="3"/>
            </a:pPr>
            <a:r>
              <a:rPr lang="en-IE" sz="2000" b="1" dirty="0"/>
              <a:t>You find out that your lover has had a secret affair with someone else for the last year.</a:t>
            </a:r>
          </a:p>
          <a:p>
            <a:pPr marL="342900" indent="-342900">
              <a:buAutoNum type="arabicParenR" startAt="3"/>
            </a:pPr>
            <a:endParaRPr lang="en-IE" sz="2000" b="1" dirty="0"/>
          </a:p>
          <a:p>
            <a:pPr marL="342900" indent="-342900">
              <a:buAutoNum type="arabicParenR" startAt="3"/>
            </a:pPr>
            <a:r>
              <a:rPr lang="en-IE" sz="2000" b="1" dirty="0"/>
              <a:t>Mary (34) has been depressed for the last few months, she is not going to work, stays in bed, and feels worthless. She is ruminating constantly.</a:t>
            </a:r>
          </a:p>
          <a:p>
            <a:endParaRPr lang="en-IE" sz="2000" b="1" dirty="0"/>
          </a:p>
          <a:p>
            <a:pPr marL="342900" indent="-342900">
              <a:buAutoNum type="arabicParenR" startAt="3"/>
            </a:pPr>
            <a:r>
              <a:rPr lang="en-IE" sz="2000" b="1" dirty="0"/>
              <a:t>A child refuses to go to school. The parent yells at the child and tells the child how bad this is. It does not help. The child ignores the parent.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F272C1D-31DB-4E25-B844-DAB40581C16A}"/>
              </a:ext>
            </a:extLst>
          </p:cNvPr>
          <p:cNvSpPr/>
          <p:nvPr/>
        </p:nvSpPr>
        <p:spPr>
          <a:xfrm>
            <a:off x="9791900" y="2356812"/>
            <a:ext cx="2885261" cy="23039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dirty="0"/>
              <a:t>Analyse:</a:t>
            </a:r>
          </a:p>
          <a:p>
            <a:pPr marL="342900" indent="-342900">
              <a:buAutoNum type="arabicParenR"/>
            </a:pPr>
            <a:r>
              <a:rPr lang="en-IE" dirty="0"/>
              <a:t>What is the dissonance about?</a:t>
            </a:r>
          </a:p>
          <a:p>
            <a:pPr marL="342900" indent="-342900">
              <a:buAutoNum type="arabicParenR"/>
            </a:pPr>
            <a:r>
              <a:rPr lang="en-IE" dirty="0"/>
              <a:t>How can it be reduced?</a:t>
            </a:r>
          </a:p>
          <a:p>
            <a:pPr marL="342900" indent="-342900">
              <a:buAutoNum type="arabicParenR"/>
            </a:pPr>
            <a:r>
              <a:rPr lang="en-IE" dirty="0"/>
              <a:t>How serious is it?</a:t>
            </a:r>
          </a:p>
          <a:p>
            <a:pPr marL="342900" indent="-342900" algn="ctr">
              <a:buAutoNum type="arabicParenR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9745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>
                <a:solidFill>
                  <a:srgbClr val="C00000"/>
                </a:solidFill>
              </a:rPr>
              <a:t>Questions?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  <a:p>
            <a:r>
              <a:rPr lang="en-IE" dirty="0"/>
              <a:t>Thanks for your attendance.</a:t>
            </a:r>
          </a:p>
          <a:p>
            <a:endParaRPr lang="en-IE" dirty="0"/>
          </a:p>
          <a:p>
            <a:r>
              <a:rPr lang="en-IE" dirty="0"/>
              <a:t>Feel free to email me at </a:t>
            </a:r>
            <a:r>
              <a:rPr lang="en-IE" dirty="0">
                <a:hlinkClick r:id="rId2"/>
              </a:rPr>
              <a:t>jan.devries@tcd.ie</a:t>
            </a:r>
            <a:r>
              <a:rPr lang="en-I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613437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5678" y="1401554"/>
            <a:ext cx="10969487" cy="5456445"/>
          </a:xfrm>
        </p:spPr>
        <p:txBody>
          <a:bodyPr>
            <a:normAutofit fontScale="85000" lnSpcReduction="10000"/>
          </a:bodyPr>
          <a:lstStyle/>
          <a:p>
            <a:r>
              <a:rPr lang="en-IE" sz="2000" dirty="0"/>
              <a:t>Aronson, E. (2006) </a:t>
            </a:r>
            <a:r>
              <a:rPr lang="en-IE" sz="2000" i="1" dirty="0"/>
              <a:t>The Social Animal (9</a:t>
            </a:r>
            <a:r>
              <a:rPr lang="en-IE" sz="2000" i="1" baseline="30000" dirty="0"/>
              <a:t>th</a:t>
            </a:r>
            <a:r>
              <a:rPr lang="en-IE" sz="2000" i="1" dirty="0"/>
              <a:t> Ed). </a:t>
            </a:r>
            <a:r>
              <a:rPr lang="en-IE" sz="2000" dirty="0"/>
              <a:t>New York: Worth.</a:t>
            </a:r>
          </a:p>
          <a:p>
            <a:r>
              <a:rPr lang="en-IE" sz="2000" dirty="0"/>
              <a:t>de Vries, J. M. A. &amp; Timmins, F. (2016). Care erosion in hospitals: problems in reflective nursing practice and the role of cognitive dissonance. </a:t>
            </a:r>
            <a:r>
              <a:rPr lang="en-IE" sz="2000" i="1" dirty="0"/>
              <a:t>Nurse Education Today</a:t>
            </a:r>
            <a:r>
              <a:rPr lang="en-IE" sz="2000" dirty="0"/>
              <a:t>, </a:t>
            </a:r>
            <a:r>
              <a:rPr lang="en-IE" sz="2000" i="1" dirty="0"/>
              <a:t>38</a:t>
            </a:r>
            <a:r>
              <a:rPr lang="en-IE" sz="2000" dirty="0"/>
              <a:t>, 5-8. </a:t>
            </a:r>
          </a:p>
          <a:p>
            <a:r>
              <a:rPr lang="en-IE" sz="2000" dirty="0"/>
              <a:t>de Vries, J. M. A. &amp; Timmins, F. (2017a). Recognising and responding to care erosion: part 1. Nursing Standard, 31(51).</a:t>
            </a:r>
          </a:p>
          <a:p>
            <a:r>
              <a:rPr lang="en-IE" sz="2000" dirty="0"/>
              <a:t>de Vries, J. M. A. &amp; Timmins, F. (2017b). Recognising and responding to care erosion: part 2. Nursing Standard, 31(52).</a:t>
            </a:r>
          </a:p>
          <a:p>
            <a:r>
              <a:rPr lang="en-IE" sz="2000" dirty="0" err="1"/>
              <a:t>Festinger</a:t>
            </a:r>
            <a:r>
              <a:rPr lang="en-IE" sz="2000" dirty="0"/>
              <a:t>, L. (1957). </a:t>
            </a:r>
            <a:r>
              <a:rPr lang="en-IE" sz="2000" i="1" dirty="0"/>
              <a:t>A theory of cognitive dissonance</a:t>
            </a:r>
            <a:r>
              <a:rPr lang="en-IE" sz="2000" dirty="0"/>
              <a:t>. Stanford CA: Stanford University Press. </a:t>
            </a:r>
          </a:p>
          <a:p>
            <a:r>
              <a:rPr lang="en-IE" sz="2000" dirty="0"/>
              <a:t>Gibbs, G. (1988). The reflective cycle. In: </a:t>
            </a:r>
            <a:r>
              <a:rPr lang="en-IE" sz="2000" i="1" dirty="0"/>
              <a:t>Kitchen S (1999) An appraisal of methods of reflection and clinical supervision. Br J Theatre </a:t>
            </a:r>
            <a:r>
              <a:rPr lang="en-IE" sz="2000" i="1" dirty="0" err="1"/>
              <a:t>Nurs</a:t>
            </a:r>
            <a:r>
              <a:rPr lang="en-IE" sz="2000" dirty="0"/>
              <a:t>, </a:t>
            </a:r>
            <a:r>
              <a:rPr lang="en-IE" sz="2000" i="1" dirty="0"/>
              <a:t>9 </a:t>
            </a:r>
            <a:r>
              <a:rPr lang="en-IE" sz="2000" dirty="0"/>
              <a:t>(7), 313-7.</a:t>
            </a:r>
          </a:p>
          <a:p>
            <a:r>
              <a:rPr lang="en-IE" sz="2000" dirty="0"/>
              <a:t>Johns, C. (1994). Nuances of reflection. </a:t>
            </a:r>
            <a:r>
              <a:rPr lang="en-IE" sz="2000" i="1" dirty="0"/>
              <a:t>Journal of clinical nursing</a:t>
            </a:r>
            <a:r>
              <a:rPr lang="en-IE" sz="2000" dirty="0"/>
              <a:t>, </a:t>
            </a:r>
            <a:r>
              <a:rPr lang="en-IE" sz="2000" i="1" dirty="0"/>
              <a:t>3</a:t>
            </a:r>
            <a:r>
              <a:rPr lang="en-IE" sz="2000" dirty="0"/>
              <a:t>(2), 71-74.</a:t>
            </a:r>
          </a:p>
          <a:p>
            <a:r>
              <a:rPr lang="en-IE" sz="2000" dirty="0" err="1"/>
              <a:t>Kahnemann</a:t>
            </a:r>
            <a:r>
              <a:rPr lang="en-IE" sz="2000" dirty="0"/>
              <a:t>, D. (2011) Thinking, fast and slow. London: Penguin.</a:t>
            </a:r>
          </a:p>
          <a:p>
            <a:r>
              <a:rPr lang="en-IE" sz="2000" dirty="0"/>
              <a:t>Murphy, K. &amp; Atkins, S. (1994). Reflection with a practice-led curriculum. In </a:t>
            </a:r>
            <a:r>
              <a:rPr lang="en-IE" sz="2000" i="1" dirty="0"/>
              <a:t>Palmer AM, Burns S, Bulman C. Reflective practice in nursing. The growth of the professional practitioner. </a:t>
            </a:r>
            <a:r>
              <a:rPr lang="en-IE" sz="2000" dirty="0"/>
              <a:t>Oxford: Blackwell </a:t>
            </a:r>
            <a:r>
              <a:rPr lang="en-IE" sz="2000" i="1" dirty="0"/>
              <a:t>Scientific Publications</a:t>
            </a:r>
            <a:r>
              <a:rPr lang="en-IE" sz="2000" dirty="0"/>
              <a:t>. </a:t>
            </a:r>
          </a:p>
          <a:p>
            <a:r>
              <a:rPr lang="en-IE" sz="2000" dirty="0"/>
              <a:t>Rolfe, G. (2005). The deconstructing angel: nursing, reflection and evidence‐based practice. </a:t>
            </a:r>
            <a:r>
              <a:rPr lang="en-IE" sz="2000" i="1" dirty="0"/>
              <a:t>Nursing Inquiry</a:t>
            </a:r>
            <a:r>
              <a:rPr lang="en-IE" sz="2000" dirty="0"/>
              <a:t>, </a:t>
            </a:r>
            <a:r>
              <a:rPr lang="en-IE" sz="2000" i="1" dirty="0"/>
              <a:t>12</a:t>
            </a:r>
            <a:r>
              <a:rPr lang="en-IE" sz="2000" dirty="0"/>
              <a:t>(2), 78-86.</a:t>
            </a:r>
          </a:p>
          <a:p>
            <a:r>
              <a:rPr lang="en-IE" sz="2000" dirty="0" err="1"/>
              <a:t>Schön</a:t>
            </a:r>
            <a:r>
              <a:rPr lang="en-IE" sz="2000" dirty="0"/>
              <a:t>, D. (1983). </a:t>
            </a:r>
            <a:r>
              <a:rPr lang="en-IE" sz="2000" i="1" dirty="0"/>
              <a:t>The reflective practitioner; how professionals think in action</a:t>
            </a:r>
            <a:r>
              <a:rPr lang="en-IE" sz="2000" dirty="0"/>
              <a:t>. London: Maurice Temple Smith Ltd.</a:t>
            </a:r>
          </a:p>
          <a:p>
            <a:r>
              <a:rPr lang="en-IE" sz="2000" dirty="0"/>
              <a:t>Timmins, F. &amp; de Vries, J.M.A. (2014) Nurses are not bystanders: a response to Paley. </a:t>
            </a:r>
            <a:r>
              <a:rPr lang="en-IE" sz="2000" i="1" dirty="0"/>
              <a:t>Nurse Education Today</a:t>
            </a:r>
            <a:r>
              <a:rPr lang="en-IE" sz="2000" dirty="0"/>
              <a:t>, 34 (10), 1269-1271,</a:t>
            </a:r>
          </a:p>
        </p:txBody>
      </p:sp>
    </p:spTree>
    <p:extLst>
      <p:ext uri="{BB962C8B-B14F-4D97-AF65-F5344CB8AC3E}">
        <p14:creationId xmlns:p14="http://schemas.microsoft.com/office/powerpoint/2010/main" val="139579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192" y="187843"/>
            <a:ext cx="10515600" cy="1325563"/>
          </a:xfrm>
        </p:spPr>
        <p:txBody>
          <a:bodyPr>
            <a:normAutofit/>
          </a:bodyPr>
          <a:lstStyle/>
          <a:p>
            <a:r>
              <a:rPr lang="en-IE" sz="8000" dirty="0">
                <a:solidFill>
                  <a:srgbClr val="C00000"/>
                </a:solidFill>
              </a:rPr>
              <a:t>Oops…..!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868" y="1398574"/>
            <a:ext cx="7107137" cy="5330353"/>
          </a:xfrm>
          <a:prstGeom prst="rect">
            <a:avLst/>
          </a:prstGeom>
        </p:spPr>
      </p:pic>
      <p:sp>
        <p:nvSpPr>
          <p:cNvPr id="3" name="Cloud 2"/>
          <p:cNvSpPr/>
          <p:nvPr/>
        </p:nvSpPr>
        <p:spPr>
          <a:xfrm>
            <a:off x="2394120" y="2284665"/>
            <a:ext cx="4661186" cy="2905125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800" dirty="0">
                <a:solidFill>
                  <a:schemeClr val="tx1"/>
                </a:solidFill>
              </a:rPr>
              <a:t>I feel bad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051952" y="751013"/>
            <a:ext cx="267834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800" dirty="0">
                <a:solidFill>
                  <a:srgbClr val="C00000"/>
                </a:solidFill>
              </a:rPr>
              <a:t>Let’s look at the psychological mechanism behind  this process ……</a:t>
            </a:r>
          </a:p>
        </p:txBody>
      </p:sp>
      <p:sp>
        <p:nvSpPr>
          <p:cNvPr id="5" name="Cloud 4"/>
          <p:cNvSpPr/>
          <p:nvPr/>
        </p:nvSpPr>
        <p:spPr>
          <a:xfrm>
            <a:off x="3876541" y="4073383"/>
            <a:ext cx="4353059" cy="2232814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600" dirty="0">
                <a:solidFill>
                  <a:schemeClr val="tx1"/>
                </a:solidFill>
              </a:rPr>
              <a:t>How can I make myself feel less bad?</a:t>
            </a:r>
          </a:p>
        </p:txBody>
      </p:sp>
      <p:sp>
        <p:nvSpPr>
          <p:cNvPr id="8" name="Cloud 7"/>
          <p:cNvSpPr/>
          <p:nvPr/>
        </p:nvSpPr>
        <p:spPr>
          <a:xfrm>
            <a:off x="5819400" y="2365668"/>
            <a:ext cx="3658951" cy="2023658"/>
          </a:xfrm>
          <a:prstGeom prst="cloud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600" dirty="0">
                <a:solidFill>
                  <a:schemeClr val="tx1"/>
                </a:solidFill>
              </a:rPr>
              <a:t>Correct my mistake!</a:t>
            </a:r>
          </a:p>
        </p:txBody>
      </p:sp>
      <p:sp>
        <p:nvSpPr>
          <p:cNvPr id="9" name="Cloud 8"/>
          <p:cNvSpPr/>
          <p:nvPr/>
        </p:nvSpPr>
        <p:spPr>
          <a:xfrm>
            <a:off x="7506798" y="4073383"/>
            <a:ext cx="3682346" cy="2232814"/>
          </a:xfrm>
          <a:prstGeom prst="cloud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600" dirty="0">
                <a:solidFill>
                  <a:schemeClr val="tx1"/>
                </a:solidFill>
              </a:rPr>
              <a:t>It wasn’t really my fault!</a:t>
            </a:r>
          </a:p>
        </p:txBody>
      </p:sp>
      <p:sp>
        <p:nvSpPr>
          <p:cNvPr id="10" name="Cloud 9"/>
          <p:cNvSpPr/>
          <p:nvPr/>
        </p:nvSpPr>
        <p:spPr>
          <a:xfrm>
            <a:off x="3891984" y="1297311"/>
            <a:ext cx="4479514" cy="1659666"/>
          </a:xfrm>
          <a:prstGeom prst="cloud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600" dirty="0">
                <a:solidFill>
                  <a:schemeClr val="tx1"/>
                </a:solidFill>
              </a:rPr>
              <a:t>Try not to think about it!</a:t>
            </a:r>
          </a:p>
        </p:txBody>
      </p:sp>
      <p:pic>
        <p:nvPicPr>
          <p:cNvPr id="3074" name="Picture 2" descr="Image result for microscope clipart black and whi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4688" y="0"/>
            <a:ext cx="6622666" cy="6576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3632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8" grpId="0" animBg="1"/>
      <p:bldP spid="9" grpId="0" animBg="1"/>
      <p:bldP spid="10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What is reflective practice?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spcAft>
                <a:spcPts val="1200"/>
              </a:spcAft>
            </a:pPr>
            <a:r>
              <a:rPr lang="en-IE" dirty="0"/>
              <a:t>Clinical practice in which reflection is integrated</a:t>
            </a:r>
          </a:p>
          <a:p>
            <a:pPr>
              <a:spcAft>
                <a:spcPts val="1200"/>
              </a:spcAft>
            </a:pPr>
            <a:r>
              <a:rPr lang="en-IE" dirty="0"/>
              <a:t>Distinction between superficial, dialogic, critical (or deep) reflection</a:t>
            </a:r>
          </a:p>
          <a:p>
            <a:pPr>
              <a:spcAft>
                <a:spcPts val="1200"/>
              </a:spcAft>
            </a:pPr>
            <a:r>
              <a:rPr lang="en-IE" dirty="0"/>
              <a:t>There are many models of differing degree of complexity (Gibbs 1988; Johns 1994; Murphy &amp; Atkins 1994) </a:t>
            </a:r>
          </a:p>
          <a:p>
            <a:pPr>
              <a:spcAft>
                <a:spcPts val="1200"/>
              </a:spcAft>
            </a:pPr>
            <a:r>
              <a:rPr lang="en-IE" dirty="0"/>
              <a:t>What? So What? Now What? (Rolfe 2005)</a:t>
            </a:r>
          </a:p>
          <a:p>
            <a:pPr>
              <a:spcAft>
                <a:spcPts val="1200"/>
              </a:spcAft>
            </a:pPr>
            <a:r>
              <a:rPr lang="en-IE" dirty="0"/>
              <a:t>Reflection ‘in action’ or reflection ‘on action’ (</a:t>
            </a:r>
            <a:r>
              <a:rPr lang="en-IE" dirty="0" err="1"/>
              <a:t>Schön</a:t>
            </a:r>
            <a:r>
              <a:rPr lang="en-IE" dirty="0"/>
              <a:t> 1983)</a:t>
            </a:r>
          </a:p>
          <a:p>
            <a:pPr>
              <a:spcAft>
                <a:spcPts val="1200"/>
              </a:spcAft>
            </a:pPr>
            <a:r>
              <a:rPr lang="en-IE" dirty="0"/>
              <a:t>There are interesting materials on-line you might want to access: </a:t>
            </a:r>
            <a:r>
              <a:rPr lang="en-IE" dirty="0">
                <a:hlinkClick r:id="rId2"/>
              </a:rPr>
              <a:t>https://blogs.bmj.com/ebn/2017/01/30/the-power-of-reflection-in-nursing/</a:t>
            </a:r>
            <a:r>
              <a:rPr lang="en-IE" dirty="0"/>
              <a:t>     </a:t>
            </a:r>
            <a:r>
              <a:rPr lang="en-IE" dirty="0">
                <a:hlinkClick r:id="rId3"/>
              </a:rPr>
              <a:t>http://libguides.scu.edu.au/c.php?g=185038&amp;p=1548939</a:t>
            </a:r>
            <a:r>
              <a:rPr lang="en-IE" dirty="0"/>
              <a:t> </a:t>
            </a:r>
          </a:p>
          <a:p>
            <a:pPr marL="0" indent="0">
              <a:spcAft>
                <a:spcPts val="1200"/>
              </a:spcAft>
              <a:buNone/>
            </a:pPr>
            <a:endParaRPr lang="en-IE" dirty="0"/>
          </a:p>
          <a:p>
            <a:pPr marL="0" indent="0">
              <a:spcAft>
                <a:spcPts val="1200"/>
              </a:spcAft>
              <a:buNone/>
            </a:pPr>
            <a:endParaRPr lang="en-IE" dirty="0"/>
          </a:p>
          <a:p>
            <a:pPr marL="0" indent="0">
              <a:buNone/>
            </a:pPr>
            <a:endParaRPr lang="en-IE" dirty="0"/>
          </a:p>
          <a:p>
            <a:pPr marL="0" indent="0">
              <a:buNone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373035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nursing reflec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361" y="-42654"/>
            <a:ext cx="7426711" cy="6900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015870" y="786809"/>
            <a:ext cx="1722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/>
              <a:t>(Gibbs 1988)</a:t>
            </a:r>
          </a:p>
        </p:txBody>
      </p:sp>
    </p:spTree>
    <p:extLst>
      <p:ext uri="{BB962C8B-B14F-4D97-AF65-F5344CB8AC3E}">
        <p14:creationId xmlns:p14="http://schemas.microsoft.com/office/powerpoint/2010/main" val="41239491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mage result for nursing reflec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8224" y="0"/>
            <a:ext cx="926463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462977" y="893135"/>
            <a:ext cx="23178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dirty="0"/>
              <a:t>(Rolfe 2005)</a:t>
            </a:r>
          </a:p>
        </p:txBody>
      </p:sp>
    </p:spTree>
    <p:extLst>
      <p:ext uri="{BB962C8B-B14F-4D97-AF65-F5344CB8AC3E}">
        <p14:creationId xmlns:p14="http://schemas.microsoft.com/office/powerpoint/2010/main" val="207100031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mage result for nursing reflec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5302" y="389014"/>
            <a:ext cx="9322962" cy="5966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638264" y="659219"/>
            <a:ext cx="1553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/>
              <a:t>????</a:t>
            </a:r>
          </a:p>
        </p:txBody>
      </p:sp>
    </p:spTree>
    <p:extLst>
      <p:ext uri="{BB962C8B-B14F-4D97-AF65-F5344CB8AC3E}">
        <p14:creationId xmlns:p14="http://schemas.microsoft.com/office/powerpoint/2010/main" val="152558758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5702" y="0"/>
            <a:ext cx="6593633" cy="3053459"/>
          </a:xfrm>
          <a:prstGeom prst="rect">
            <a:avLst/>
          </a:prstGeom>
        </p:spPr>
      </p:pic>
      <p:pic>
        <p:nvPicPr>
          <p:cNvPr id="1026" name="Picture 2" descr="Image result for nursing reflec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91244" y="9351"/>
            <a:ext cx="5715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nursing reflec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6133" y="0"/>
            <a:ext cx="4762500" cy="4429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nursing reflectio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7324" y="0"/>
            <a:ext cx="2289496" cy="3029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Related imag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7324" y="1934331"/>
            <a:ext cx="3864757" cy="2528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Image result for nursing reflection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3062" y="4462870"/>
            <a:ext cx="9059437" cy="2395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Image result for nursing reflection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50085" y="3298382"/>
            <a:ext cx="5381047" cy="3590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Critical Reflection for Nursing and the Helping Professions : A User's Guide - Gary Rolfe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5143" y="825190"/>
            <a:ext cx="254317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2806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>
                <a:solidFill>
                  <a:srgbClr val="C00000"/>
                </a:solidFill>
              </a:rPr>
              <a:t>2</a:t>
            </a:r>
            <a:r>
              <a:rPr lang="en-IE" sz="4000" dirty="0">
                <a:solidFill>
                  <a:srgbClr val="C00000"/>
                </a:solidFill>
              </a:rPr>
              <a:t>) The psychological mechanism: Why do we feel bad?</a:t>
            </a:r>
            <a:br>
              <a:rPr lang="en-IE" dirty="0"/>
            </a:b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47954"/>
            <a:ext cx="5181600" cy="4351338"/>
          </a:xfrm>
        </p:spPr>
        <p:txBody>
          <a:bodyPr>
            <a:normAutofit/>
          </a:bodyPr>
          <a:lstStyle/>
          <a:p>
            <a:r>
              <a:rPr lang="en-IE" dirty="0"/>
              <a:t>The discomfort is the result of an inconsistency between the slips in care and expected levels of care, standards, values and regulations</a:t>
            </a:r>
          </a:p>
          <a:p>
            <a:endParaRPr lang="en-IE" dirty="0"/>
          </a:p>
          <a:p>
            <a:pPr marL="0" indent="0">
              <a:buNone/>
            </a:pPr>
            <a:endParaRPr lang="en-IE" dirty="0"/>
          </a:p>
          <a:p>
            <a:endParaRPr lang="en-IE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096000" y="870282"/>
            <a:ext cx="5181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IE" dirty="0"/>
          </a:p>
          <a:p>
            <a:r>
              <a:rPr lang="en-IE" dirty="0">
                <a:solidFill>
                  <a:schemeClr val="tx1">
                    <a:lumMod val="95000"/>
                    <a:lumOff val="5000"/>
                  </a:schemeClr>
                </a:solidFill>
              </a:rPr>
              <a:t>Also, in each of the examples the slips in care are inconsistent with the notion of being a good and competent health care worker ……</a:t>
            </a:r>
          </a:p>
          <a:p>
            <a:endParaRPr lang="en-IE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n-IE" dirty="0"/>
          </a:p>
        </p:txBody>
      </p:sp>
      <p:sp>
        <p:nvSpPr>
          <p:cNvPr id="4" name="AutoShape 3"/>
          <p:cNvSpPr>
            <a:spLocks noChangeArrowheads="1"/>
          </p:cNvSpPr>
          <p:nvPr/>
        </p:nvSpPr>
        <p:spPr bwMode="auto">
          <a:xfrm>
            <a:off x="811473" y="4252108"/>
            <a:ext cx="5087203" cy="2477069"/>
          </a:xfrm>
          <a:prstGeom prst="roundRect">
            <a:avLst>
              <a:gd name="adj" fmla="val 16667"/>
            </a:avLst>
          </a:prstGeom>
          <a:solidFill>
            <a:srgbClr val="33CCCC"/>
          </a:solidFill>
          <a:ln w="9525">
            <a:round/>
            <a:headEnd/>
            <a:tailEnd/>
          </a:ln>
          <a:scene3d>
            <a:camera prst="legacyPerspectiveTop"/>
            <a:lightRig rig="legacyFlat3" dir="b"/>
          </a:scene3d>
          <a:sp3d extrusionH="121893000" prstMaterial="legacyMatte">
            <a:bevelT w="13500" h="13500" prst="angle"/>
            <a:bevelB w="13500" h="13500" prst="angle"/>
            <a:extrusionClr>
              <a:srgbClr val="33CCCC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Cognitive Dissonance (</a:t>
            </a:r>
            <a:r>
              <a:rPr lang="en-US" sz="2400" b="1" dirty="0" err="1">
                <a:solidFill>
                  <a:schemeClr val="bg1"/>
                </a:solidFill>
              </a:rPr>
              <a:t>Festinger</a:t>
            </a:r>
            <a:r>
              <a:rPr lang="en-US" sz="2400" b="1" dirty="0">
                <a:solidFill>
                  <a:schemeClr val="bg1"/>
                </a:solidFill>
              </a:rPr>
              <a:t> 1957): </a:t>
            </a:r>
          </a:p>
          <a:p>
            <a:pPr algn="ctr"/>
            <a:r>
              <a:rPr lang="en-US" sz="2400" b="1" dirty="0">
                <a:solidFill>
                  <a:schemeClr val="bg1"/>
                </a:solidFill>
              </a:rPr>
              <a:t>An unpleasant state of tension that </a:t>
            </a:r>
          </a:p>
          <a:p>
            <a:pPr algn="ctr"/>
            <a:r>
              <a:rPr lang="en-US" sz="2400" b="1" dirty="0">
                <a:solidFill>
                  <a:schemeClr val="bg1"/>
                </a:solidFill>
              </a:rPr>
              <a:t>occurs whenever an individual</a:t>
            </a:r>
          </a:p>
          <a:p>
            <a:pPr algn="ctr"/>
            <a:r>
              <a:rPr lang="en-US" sz="2400" b="1" dirty="0">
                <a:solidFill>
                  <a:schemeClr val="bg1"/>
                </a:solidFill>
              </a:rPr>
              <a:t>simultaneously holds two </a:t>
            </a:r>
          </a:p>
          <a:p>
            <a:pPr algn="ctr"/>
            <a:r>
              <a:rPr lang="en-US" sz="2400" b="1" dirty="0">
                <a:solidFill>
                  <a:schemeClr val="bg1"/>
                </a:solidFill>
              </a:rPr>
              <a:t>cognitions that are </a:t>
            </a:r>
          </a:p>
          <a:p>
            <a:pPr algn="ctr"/>
            <a:r>
              <a:rPr lang="en-US" sz="2400" b="1" dirty="0">
                <a:solidFill>
                  <a:schemeClr val="bg1"/>
                </a:solidFill>
              </a:rPr>
              <a:t>psychologically inconsistent.</a:t>
            </a: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6414448" y="4205052"/>
            <a:ext cx="5015552" cy="2524125"/>
          </a:xfrm>
          <a:prstGeom prst="roundRect">
            <a:avLst>
              <a:gd name="adj" fmla="val 16667"/>
            </a:avLst>
          </a:prstGeom>
          <a:solidFill>
            <a:srgbClr val="33CCCC"/>
          </a:solidFill>
          <a:ln w="9525">
            <a:round/>
            <a:headEnd/>
            <a:tailEnd/>
          </a:ln>
          <a:scene3d>
            <a:camera prst="legacyPerspectiveTop"/>
            <a:lightRig rig="legacyFlat3" dir="b"/>
          </a:scene3d>
          <a:sp3d extrusionH="121893000" prstMaterial="legacyMatte">
            <a:bevelT w="13500" h="13500" prst="angle"/>
            <a:bevelB w="13500" h="13500" prst="angle"/>
            <a:extrusionClr>
              <a:srgbClr val="33CCCC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Dissonance is strongest when we </a:t>
            </a:r>
          </a:p>
          <a:p>
            <a:pPr algn="ctr"/>
            <a:r>
              <a:rPr lang="en-US" sz="2400" b="1" dirty="0">
                <a:solidFill>
                  <a:schemeClr val="bg1"/>
                </a:solidFill>
              </a:rPr>
              <a:t>do something that is inconsistent</a:t>
            </a:r>
          </a:p>
          <a:p>
            <a:pPr algn="ctr"/>
            <a:r>
              <a:rPr lang="en-US" sz="2400" b="1" dirty="0">
                <a:solidFill>
                  <a:schemeClr val="bg1"/>
                </a:solidFill>
              </a:rPr>
              <a:t>with beliefs of ourselves as good, </a:t>
            </a:r>
          </a:p>
          <a:p>
            <a:pPr algn="ctr"/>
            <a:r>
              <a:rPr lang="en-US" sz="2400" b="1" dirty="0">
                <a:solidFill>
                  <a:schemeClr val="bg1"/>
                </a:solidFill>
              </a:rPr>
              <a:t>smart, correct, competent </a:t>
            </a:r>
          </a:p>
          <a:p>
            <a:pPr algn="ctr"/>
            <a:r>
              <a:rPr lang="en-US" sz="2400" b="1" dirty="0">
                <a:solidFill>
                  <a:schemeClr val="bg1"/>
                </a:solidFill>
              </a:rPr>
              <a:t>(Aronson 1969, 2006)</a:t>
            </a:r>
          </a:p>
        </p:txBody>
      </p:sp>
    </p:spTree>
    <p:extLst>
      <p:ext uri="{BB962C8B-B14F-4D97-AF65-F5344CB8AC3E}">
        <p14:creationId xmlns:p14="http://schemas.microsoft.com/office/powerpoint/2010/main" val="4002042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4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928048" y="291440"/>
            <a:ext cx="11168301" cy="11430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C00000"/>
                </a:solidFill>
              </a:rPr>
              <a:t>Cognitive Dissonance Theory </a:t>
            </a:r>
            <a:r>
              <a:rPr lang="en-US" sz="2700" dirty="0" err="1">
                <a:solidFill>
                  <a:srgbClr val="C00000"/>
                </a:solidFill>
              </a:rPr>
              <a:t>Festinger</a:t>
            </a:r>
            <a:r>
              <a:rPr lang="en-US" sz="2700" dirty="0">
                <a:solidFill>
                  <a:srgbClr val="C00000"/>
                </a:solidFill>
              </a:rPr>
              <a:t> (1957) Aronson (1969, 2006)</a:t>
            </a:r>
            <a:br>
              <a:rPr lang="nl-NL" sz="2700" dirty="0">
                <a:solidFill>
                  <a:srgbClr val="C00000"/>
                </a:solidFill>
              </a:rPr>
            </a:br>
            <a:endParaRPr lang="nl-NL" sz="2700" dirty="0">
              <a:solidFill>
                <a:srgbClr val="C00000"/>
              </a:solidFill>
            </a:endParaRPr>
          </a:p>
        </p:txBody>
      </p:sp>
      <p:sp>
        <p:nvSpPr>
          <p:cNvPr id="31747" name="AutoShape 3"/>
          <p:cNvSpPr>
            <a:spLocks noChangeArrowheads="1"/>
          </p:cNvSpPr>
          <p:nvPr/>
        </p:nvSpPr>
        <p:spPr bwMode="auto">
          <a:xfrm>
            <a:off x="248523" y="3137957"/>
            <a:ext cx="5497184" cy="2524125"/>
          </a:xfrm>
          <a:prstGeom prst="roundRect">
            <a:avLst>
              <a:gd name="adj" fmla="val 16667"/>
            </a:avLst>
          </a:prstGeom>
          <a:solidFill>
            <a:srgbClr val="33CCCC"/>
          </a:solidFill>
          <a:ln w="9525">
            <a:round/>
            <a:headEnd/>
            <a:tailEnd/>
          </a:ln>
          <a:scene3d>
            <a:camera prst="legacyPerspectiveTop"/>
            <a:lightRig rig="legacyFlat3" dir="b"/>
          </a:scene3d>
          <a:sp3d extrusionH="121893000" prstMaterial="legacyMatte">
            <a:bevelT w="13500" h="13500" prst="angle"/>
            <a:bevelB w="13500" h="13500" prst="angle"/>
            <a:extrusionClr>
              <a:srgbClr val="33CCCC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Dissonance theory further suggests </a:t>
            </a:r>
          </a:p>
          <a:p>
            <a:pPr algn="ctr"/>
            <a:r>
              <a:rPr lang="en-US" sz="2800" b="1" dirty="0">
                <a:solidFill>
                  <a:schemeClr val="bg1"/>
                </a:solidFill>
              </a:rPr>
              <a:t>that the discomfort motivates</a:t>
            </a:r>
          </a:p>
          <a:p>
            <a:pPr algn="ctr"/>
            <a:r>
              <a:rPr lang="en-US" sz="2800" b="1" dirty="0">
                <a:solidFill>
                  <a:schemeClr val="bg1"/>
                </a:solidFill>
              </a:rPr>
              <a:t>efforts to reduce it, which will </a:t>
            </a:r>
          </a:p>
          <a:p>
            <a:pPr algn="ctr"/>
            <a:r>
              <a:rPr lang="en-US" sz="2800" b="1" dirty="0">
                <a:solidFill>
                  <a:schemeClr val="bg1"/>
                </a:solidFill>
              </a:rPr>
              <a:t>continue until we manage to </a:t>
            </a:r>
          </a:p>
          <a:p>
            <a:pPr algn="ctr"/>
            <a:r>
              <a:rPr lang="en-US" sz="2800" b="1" dirty="0">
                <a:solidFill>
                  <a:schemeClr val="bg1"/>
                </a:solidFill>
              </a:rPr>
              <a:t>restore our peace of mind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5208980" y="536141"/>
            <a:ext cx="844073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US" dirty="0">
                <a:solidFill>
                  <a:srgbClr val="C00000"/>
                </a:solidFill>
              </a:rPr>
            </a:br>
            <a:endParaRPr lang="nl-NL" sz="3600" dirty="0">
              <a:solidFill>
                <a:srgbClr val="C00000"/>
              </a:solidFill>
            </a:endParaRPr>
          </a:p>
        </p:txBody>
      </p:sp>
      <p:sp>
        <p:nvSpPr>
          <p:cNvPr id="7" name="AutoShape 3"/>
          <p:cNvSpPr>
            <a:spLocks noChangeArrowheads="1"/>
          </p:cNvSpPr>
          <p:nvPr/>
        </p:nvSpPr>
        <p:spPr bwMode="auto">
          <a:xfrm>
            <a:off x="6120903" y="3136765"/>
            <a:ext cx="5739001" cy="2524125"/>
          </a:xfrm>
          <a:prstGeom prst="roundRect">
            <a:avLst>
              <a:gd name="adj" fmla="val 16667"/>
            </a:avLst>
          </a:prstGeom>
          <a:solidFill>
            <a:srgbClr val="33CCCC"/>
          </a:solidFill>
          <a:ln w="9525">
            <a:round/>
            <a:headEnd/>
            <a:tailEnd/>
          </a:ln>
          <a:scene3d>
            <a:camera prst="legacyPerspectiveTop"/>
            <a:lightRig rig="legacyFlat3" dir="b"/>
          </a:scene3d>
          <a:sp3d extrusionH="121893000" prstMaterial="legacyMatte">
            <a:bevelT w="13500" h="13500" prst="angle"/>
            <a:bevelB w="13500" h="13500" prst="angle"/>
            <a:extrusionClr>
              <a:srgbClr val="33CCCC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This can be done by changing </a:t>
            </a:r>
          </a:p>
          <a:p>
            <a:pPr algn="ctr"/>
            <a:r>
              <a:rPr lang="en-US" sz="2800" b="1" dirty="0">
                <a:solidFill>
                  <a:schemeClr val="bg1"/>
                </a:solidFill>
              </a:rPr>
              <a:t>inconsistent </a:t>
            </a:r>
            <a:r>
              <a:rPr lang="en-US" sz="2800" b="1" dirty="0" err="1">
                <a:solidFill>
                  <a:schemeClr val="bg1"/>
                </a:solidFill>
              </a:rPr>
              <a:t>behaviour</a:t>
            </a:r>
            <a:r>
              <a:rPr lang="en-US" sz="2800" b="1" dirty="0">
                <a:solidFill>
                  <a:schemeClr val="bg1"/>
                </a:solidFill>
              </a:rPr>
              <a:t>, perceptions, </a:t>
            </a:r>
          </a:p>
          <a:p>
            <a:pPr algn="ctr"/>
            <a:r>
              <a:rPr lang="en-US" sz="2800" b="1" dirty="0">
                <a:solidFill>
                  <a:schemeClr val="bg1"/>
                </a:solidFill>
              </a:rPr>
              <a:t>or beliefs …. however seeking</a:t>
            </a:r>
          </a:p>
          <a:p>
            <a:pPr algn="ctr"/>
            <a:r>
              <a:rPr lang="en-US" sz="2800" b="1" dirty="0">
                <a:solidFill>
                  <a:schemeClr val="bg1"/>
                </a:solidFill>
              </a:rPr>
              <a:t>distraction, ignoring it, or denial can </a:t>
            </a:r>
          </a:p>
          <a:p>
            <a:pPr algn="ctr"/>
            <a:r>
              <a:rPr lang="en-US" sz="2800" b="1" dirty="0">
                <a:solidFill>
                  <a:schemeClr val="bg1"/>
                </a:solidFill>
              </a:rPr>
              <a:t>also reduce the discomfort    </a:t>
            </a:r>
          </a:p>
        </p:txBody>
      </p:sp>
    </p:spTree>
    <p:extLst>
      <p:ext uri="{BB962C8B-B14F-4D97-AF65-F5344CB8AC3E}">
        <p14:creationId xmlns:p14="http://schemas.microsoft.com/office/powerpoint/2010/main" val="1616066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31747" grpId="0" animBg="1"/>
      <p:bldP spid="6" grpId="0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9852"/>
            <a:ext cx="10844284" cy="1325563"/>
          </a:xfrm>
        </p:spPr>
        <p:txBody>
          <a:bodyPr>
            <a:normAutofit/>
          </a:bodyPr>
          <a:lstStyle/>
          <a:p>
            <a:r>
              <a:rPr lang="en-IE" sz="3600" dirty="0">
                <a:solidFill>
                  <a:srgbClr val="C00000"/>
                </a:solidFill>
              </a:rPr>
              <a:t>3) Process model of care quality regulation v care erosion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380931" y="1194319"/>
            <a:ext cx="9636967" cy="540452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773511" y="1194319"/>
            <a:ext cx="7580290" cy="54045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328369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9852"/>
            <a:ext cx="10515600" cy="1325563"/>
          </a:xfrm>
        </p:spPr>
        <p:txBody>
          <a:bodyPr>
            <a:normAutofit/>
          </a:bodyPr>
          <a:lstStyle/>
          <a:p>
            <a:r>
              <a:rPr lang="en-IE" sz="3600" dirty="0">
                <a:solidFill>
                  <a:srgbClr val="C00000"/>
                </a:solidFill>
              </a:rPr>
              <a:t>Process model of care quality regulation v care erosion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380931" y="1194319"/>
            <a:ext cx="9636967" cy="540452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117465" y="1194319"/>
            <a:ext cx="5236336" cy="54045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8992483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9852"/>
            <a:ext cx="10515600" cy="1325563"/>
          </a:xfrm>
        </p:spPr>
        <p:txBody>
          <a:bodyPr>
            <a:normAutofit/>
          </a:bodyPr>
          <a:lstStyle/>
          <a:p>
            <a:r>
              <a:rPr lang="en-IE" sz="3600" dirty="0">
                <a:solidFill>
                  <a:srgbClr val="C00000"/>
                </a:solidFill>
              </a:rPr>
              <a:t>Process model of care quality regulation v care erosion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380931" y="1194319"/>
            <a:ext cx="9636967" cy="540452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409903" y="1194319"/>
            <a:ext cx="2943897" cy="54045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538217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E" sz="3600" dirty="0"/>
              <a:t>Common justifications used by health care workers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IE" dirty="0"/>
          </a:p>
          <a:p>
            <a:pPr lvl="1"/>
            <a:r>
              <a:rPr lang="en-IE" sz="3600" i="1" dirty="0">
                <a:solidFill>
                  <a:srgbClr val="C00000"/>
                </a:solidFill>
              </a:rPr>
              <a:t>‘There is just not enough time to do everything’</a:t>
            </a:r>
          </a:p>
          <a:p>
            <a:pPr lvl="1"/>
            <a:r>
              <a:rPr lang="en-IE" sz="3600" i="1" dirty="0">
                <a:solidFill>
                  <a:srgbClr val="C00000"/>
                </a:solidFill>
              </a:rPr>
              <a:t>‘We are so understaffed’</a:t>
            </a:r>
          </a:p>
          <a:p>
            <a:pPr lvl="1"/>
            <a:r>
              <a:rPr lang="en-IE" sz="3600" i="1" dirty="0">
                <a:solidFill>
                  <a:srgbClr val="C00000"/>
                </a:solidFill>
              </a:rPr>
              <a:t>‘I can only focus on really important tasks’</a:t>
            </a:r>
          </a:p>
          <a:p>
            <a:pPr lvl="1"/>
            <a:r>
              <a:rPr lang="en-IE" sz="3600" i="1" dirty="0">
                <a:solidFill>
                  <a:srgbClr val="C00000"/>
                </a:solidFill>
              </a:rPr>
              <a:t>‘We are in crisis, what do you expect?’</a:t>
            </a:r>
          </a:p>
          <a:p>
            <a:pPr lvl="1"/>
            <a:r>
              <a:rPr lang="en-IE" sz="3600" i="1" dirty="0">
                <a:solidFill>
                  <a:srgbClr val="C00000"/>
                </a:solidFill>
              </a:rPr>
              <a:t>‘Most colleagues do worse than I do’</a:t>
            </a:r>
          </a:p>
          <a:p>
            <a:pPr lvl="1"/>
            <a:r>
              <a:rPr lang="en-IE" sz="3600" i="1" dirty="0">
                <a:solidFill>
                  <a:srgbClr val="C00000"/>
                </a:solidFill>
              </a:rPr>
              <a:t>‘We are under too much pressure’</a:t>
            </a:r>
          </a:p>
          <a:p>
            <a:pPr lvl="1"/>
            <a:r>
              <a:rPr lang="en-IE" sz="3600" i="1" dirty="0">
                <a:solidFill>
                  <a:srgbClr val="C00000"/>
                </a:solidFill>
              </a:rPr>
              <a:t>‘If the organisation does not care, why should I?’</a:t>
            </a:r>
          </a:p>
          <a:p>
            <a:pPr lvl="1"/>
            <a:r>
              <a:rPr lang="en-IE" sz="3600" i="1" dirty="0">
                <a:solidFill>
                  <a:srgbClr val="C00000"/>
                </a:solidFill>
              </a:rPr>
              <a:t>……………..</a:t>
            </a:r>
          </a:p>
        </p:txBody>
      </p:sp>
    </p:spTree>
    <p:extLst>
      <p:ext uri="{BB962C8B-B14F-4D97-AF65-F5344CB8AC3E}">
        <p14:creationId xmlns:p14="http://schemas.microsoft.com/office/powerpoint/2010/main" val="1648838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1396</TotalTime>
  <Words>2302</Words>
  <Application>Microsoft Office PowerPoint</Application>
  <PresentationFormat>Widescreen</PresentationFormat>
  <Paragraphs>254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9" baseType="lpstr">
      <vt:lpstr>Arial</vt:lpstr>
      <vt:lpstr>Calibri</vt:lpstr>
      <vt:lpstr>Calibri Light</vt:lpstr>
      <vt:lpstr>Times New Roman</vt:lpstr>
      <vt:lpstr>Office Theme</vt:lpstr>
      <vt:lpstr>Care erosion and what to do about it</vt:lpstr>
      <vt:lpstr>1) Slips in care/care deficiencies are upsetting …..</vt:lpstr>
      <vt:lpstr>Oops…..!</vt:lpstr>
      <vt:lpstr>2) The psychological mechanism: Why do we feel bad? </vt:lpstr>
      <vt:lpstr>Cognitive Dissonance Theory Festinger (1957) Aronson (1969, 2006) </vt:lpstr>
      <vt:lpstr>3) Process model of care quality regulation v care erosion</vt:lpstr>
      <vt:lpstr>Process model of care quality regulation v care erosion</vt:lpstr>
      <vt:lpstr>Process model of care quality regulation v care erosion</vt:lpstr>
      <vt:lpstr>Common justifications used by health care workers</vt:lpstr>
      <vt:lpstr>Process model of care quality regulation v care erosion</vt:lpstr>
      <vt:lpstr>Process model of care quality regulation v care erosion</vt:lpstr>
      <vt:lpstr>4) Reflection is the first line of defence against care erosion</vt:lpstr>
      <vt:lpstr>So when should we reflect……</vt:lpstr>
      <vt:lpstr>5) Why do we not reflect instantly? </vt:lpstr>
      <vt:lpstr>6) The need for Critical Reflection in Action:</vt:lpstr>
      <vt:lpstr>7) Outline of Critical Reflection in Action Module (2 hrs):</vt:lpstr>
      <vt:lpstr>Step 1: the Oops moment</vt:lpstr>
      <vt:lpstr>Critical Reflection in Action Module (2 hrs)</vt:lpstr>
      <vt:lpstr>Step 2: Avoiding justifications</vt:lpstr>
      <vt:lpstr>Critical Reflection in Action Module (2 hrs)</vt:lpstr>
      <vt:lpstr>Step 3: Taking Action</vt:lpstr>
      <vt:lpstr>Critical Reflection in Action Module</vt:lpstr>
      <vt:lpstr>8) Summary</vt:lpstr>
      <vt:lpstr>Exercise1: Basic consistency/inconsistency processing </vt:lpstr>
      <vt:lpstr>Exercise 2: Inner conflict in everyday life  Discuss in teams (3-5 students) </vt:lpstr>
      <vt:lpstr>Exercise 2b: Connecting Example and Theory</vt:lpstr>
      <vt:lpstr>Exercise3: Which experience is likely to include most dissonance? </vt:lpstr>
      <vt:lpstr>Questions?</vt:lpstr>
      <vt:lpstr>references</vt:lpstr>
      <vt:lpstr>What is reflective practice?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Care Erosion and what to do about it</dc:title>
  <dc:creator>Jan De Vries</dc:creator>
  <cp:lastModifiedBy>Jan De Vries</cp:lastModifiedBy>
  <cp:revision>118</cp:revision>
  <dcterms:created xsi:type="dcterms:W3CDTF">2017-04-10T14:40:20Z</dcterms:created>
  <dcterms:modified xsi:type="dcterms:W3CDTF">2024-09-03T14:33:47Z</dcterms:modified>
</cp:coreProperties>
</file>