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16"/>
  </p:notesMasterIdLst>
  <p:handoutMasterIdLst>
    <p:handoutMasterId r:id="rId17"/>
  </p:handoutMasterIdLst>
  <p:sldIdLst>
    <p:sldId id="263" r:id="rId2"/>
    <p:sldId id="274" r:id="rId3"/>
    <p:sldId id="284" r:id="rId4"/>
    <p:sldId id="287" r:id="rId5"/>
    <p:sldId id="292" r:id="rId6"/>
    <p:sldId id="275" r:id="rId7"/>
    <p:sldId id="306" r:id="rId8"/>
    <p:sldId id="291" r:id="rId9"/>
    <p:sldId id="302" r:id="rId10"/>
    <p:sldId id="296" r:id="rId11"/>
    <p:sldId id="297" r:id="rId12"/>
    <p:sldId id="299" r:id="rId13"/>
    <p:sldId id="303" r:id="rId14"/>
    <p:sldId id="307" r:id="rId15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6F0F8"/>
    <a:srgbClr val="50555A"/>
    <a:srgbClr val="0569B9"/>
    <a:srgbClr val="001E69"/>
    <a:srgbClr val="823278"/>
    <a:srgbClr val="DC281E"/>
    <a:srgbClr val="FF641E"/>
    <a:srgbClr val="C8AA78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91" autoAdjust="0"/>
    <p:restoredTop sz="85992" autoAdjust="0"/>
  </p:normalViewPr>
  <p:slideViewPr>
    <p:cSldViewPr snapToGrid="0" showGuides="1">
      <p:cViewPr varScale="1">
        <p:scale>
          <a:sx n="95" d="100"/>
          <a:sy n="95" d="100"/>
        </p:scale>
        <p:origin x="1650" y="84"/>
      </p:cViewPr>
      <p:guideLst/>
    </p:cSldViewPr>
  </p:slideViewPr>
  <p:outlineViewPr>
    <p:cViewPr>
      <p:scale>
        <a:sx n="33" d="100"/>
        <a:sy n="33" d="100"/>
      </p:scale>
      <p:origin x="0" y="-59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50" d="100"/>
          <a:sy n="150" d="100"/>
        </p:scale>
        <p:origin x="4760" y="1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08189F5-109F-D6EC-83A3-8AB8718F0F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32C3B1-F382-8835-C089-029CC9FE39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92133-D4D6-F841-9F51-0B11E0F82EC0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DC6375-A0E6-0EF4-64EF-CF5E3EF2A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44C66A-7AD1-F603-D53A-C0FA385814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145CF-6E28-C540-8F2B-2BCC455E9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04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9DD4D23-C98A-435E-AE88-9061F8349B0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03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28930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FC4FC-D5E8-3918-E9BA-2BE7ED13A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E4144B-2B8C-8202-FBD7-38F7E6B374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5A92B4-C318-5707-134C-D96897F911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D3782A-87E3-0BD3-42C1-623CADE5AC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3966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A22A6-F0D4-7F38-802F-7A23BCAB8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37FBDE-8B83-8878-B6D4-CEC3325698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1C4BEF-D9BC-A0BB-0372-9921CE076C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726C5-BEB3-C0DF-7215-89CDA6C0A3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D4D23-C98A-435E-AE88-9061F8349B0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891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FAD3E-46FC-3CC3-9BAE-6D4DC4F0F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47EA1B-5268-708A-607E-05C9D6C674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8F73D8-8C45-BD4D-89EA-BE8DCB8EEE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3172C5-D6F8-4594-9BE5-643F90B007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D4D23-C98A-435E-AE88-9061F8349B0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2393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FB4AE7-BF76-CD3A-5BE8-31696E3E9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D74B1C-CE2F-C6EE-D0C1-106F6F07FB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58A302-A264-7D95-BCF4-D7C592444E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DF2977-6A29-3669-73C3-F47E1B25D7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D4D23-C98A-435E-AE88-9061F8349B0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8046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A8B5E2-E901-F6A0-726B-7C3936BB8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2BF283-34C8-1B32-C327-AD88D3ED08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6A74CD-58F5-3626-AF9A-505CE17BE3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BD31B-DA33-DB67-A4B6-845A40EA54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115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332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564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526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1281EB-77E7-290E-CB89-E04845521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83A940-8CC8-5AC8-D6BA-EFE60400CA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BDD397-9188-5D57-252C-68BF1A4AC1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CFD75D-5217-4281-13FE-C88A287335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D4D23-C98A-435E-AE88-9061F8349B0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89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D4D23-C98A-435E-AE88-9061F8349B0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49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564E67-FBE7-0043-C56F-815C65D07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9DDCA2-A20D-E9E0-70AC-9F40E82E45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699B6C-C878-E7AE-5DCF-EE73441A8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D44247-4DD0-A65D-EB6F-32A601CDC7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D4D23-C98A-435E-AE88-9061F8349B0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234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1B5DA-78F7-8AA0-3DE1-BF3C7414D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DAD575-4368-6DBD-4912-45C1B1C909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214369-11B4-8F99-3897-0142623D99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F4F13-F043-B94E-1831-440726680B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D4D23-C98A-435E-AE88-9061F8349B0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78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90238-4149-79FE-A22D-1A9C3C6D1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9FF2F6-72FB-0E90-5FDC-73A54D7858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67FACC-2273-5493-13E6-5E11384E61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E5F09-2E29-656F-3D55-6EEA18EEBE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D4D23-C98A-435E-AE88-9061F8349B0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179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FB24A36-FE4F-46DC-9398-209C4109B2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99000">
                <a:srgbClr val="001E69">
                  <a:alpha val="95000"/>
                </a:srgbClr>
              </a:gs>
              <a:gs pos="60000">
                <a:srgbClr val="0569B9">
                  <a:alpha val="9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Trinity College Dublin Logo">
            <a:extLst>
              <a:ext uri="{FF2B5EF4-FFF2-40B4-BE49-F238E27FC236}">
                <a16:creationId xmlns:a16="http://schemas.microsoft.com/office/drawing/2014/main" id="{B38E7908-5FE9-4B2C-AE7A-9702E8173F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85" y="458214"/>
            <a:ext cx="2612141" cy="7010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425" y="2759301"/>
            <a:ext cx="10363200" cy="1470025"/>
          </a:xfrm>
        </p:spPr>
        <p:txBody>
          <a:bodyPr/>
          <a:lstStyle>
            <a:lvl1pPr algn="l">
              <a:lnSpc>
                <a:spcPts val="57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425" y="5747131"/>
            <a:ext cx="5616575" cy="76635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1pPr>
            <a:lvl2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IE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7702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7B2A62-B196-4B85-A992-548362744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62250" y="2809876"/>
            <a:ext cx="7096125" cy="2114550"/>
          </a:xfrm>
        </p:spPr>
        <p:txBody>
          <a:bodyPr/>
          <a:lstStyle>
            <a:lvl1pPr>
              <a:lnSpc>
                <a:spcPts val="3400"/>
              </a:lnSpc>
              <a:spcBef>
                <a:spcPts val="0"/>
              </a:spcBef>
              <a:defRPr sz="3000">
                <a:solidFill>
                  <a:srgbClr val="0569B9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248898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C19C31A9-08D4-4D77-B37E-A5087A19A1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9424" y="457200"/>
            <a:ext cx="5367600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819443-3862-421E-9D1F-C1C1E1F9AE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4038600"/>
            <a:ext cx="5376863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1523B7-0D31-4926-B6EA-01E28AD2E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073698" y="457200"/>
            <a:ext cx="0" cy="4392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1F507730-4B43-4F69-8959-C8C3C6C5B2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24614" y="457200"/>
            <a:ext cx="5367321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9FF6C9C2-5549-4C12-A21F-41CD1B6350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35712" y="4038600"/>
            <a:ext cx="5303838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E8A38C-6CF3-2E2B-18C5-3753AC912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45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C19C31A9-08D4-4D77-B37E-A5087A19A1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9425" y="457200"/>
            <a:ext cx="3425825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819443-3862-421E-9D1F-C1C1E1F9AE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5" y="4038600"/>
            <a:ext cx="33972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1523B7-0D31-4926-B6EA-01E28AD2E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14337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1F507730-4B43-4F69-8959-C8C3C6C5B2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75149" y="457200"/>
            <a:ext cx="3425825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9FF6C9C2-5549-4C12-A21F-41CD1B6350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75150" y="4038600"/>
            <a:ext cx="33972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9492E3B-9BE5-4B61-83C0-A34107DE1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039099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1B7102AC-FA28-4F5A-9E72-AA9A2735594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0874" y="457200"/>
            <a:ext cx="3425825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188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BC2453ED-5664-44F6-917B-4CFD0EA3784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70874" y="4038600"/>
            <a:ext cx="33972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53E6F0-3BD6-70C5-28A5-E37F935E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61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C19C31A9-08D4-4D77-B37E-A5087A19A1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9426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819443-3862-421E-9D1F-C1C1E1F9AE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6" y="4038600"/>
            <a:ext cx="2449514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1523B7-0D31-4926-B6EA-01E28AD2E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17182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C1641D7B-0A2D-4BB1-A366-38E53A50EE7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405188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590AA397-2101-4A70-B8D3-8541F8BA33A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94076" y="4038600"/>
            <a:ext cx="2449514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9E1275-FCF1-459F-991C-BA329E568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08647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BC4A69A1-FCE3-4A09-B2F6-3F05EFC8A1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30950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87DCFF6F-5624-43CB-992D-A9A15C278D7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21426" y="4038600"/>
            <a:ext cx="2449514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46E0189-91FD-4811-BEE9-78B3C9351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013825" y="457200"/>
            <a:ext cx="0" cy="4320000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5E17F586-7CF3-4F8D-B0B1-2463938F4C0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256712" y="457200"/>
            <a:ext cx="2435224" cy="3381375"/>
          </a:xfrm>
          <a:solidFill>
            <a:schemeClr val="tx2">
              <a:lumMod val="20000"/>
              <a:lumOff val="80000"/>
            </a:schemeClr>
          </a:solidFill>
        </p:spPr>
        <p:txBody>
          <a:bodyPr tIns="1296000"/>
          <a:lstStyle>
            <a:lvl1pPr algn="ctr">
              <a:defRPr sz="11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7D14AF8-1472-498A-A689-1E2F6799CD3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56712" y="4038600"/>
            <a:ext cx="2419350" cy="847725"/>
          </a:xfr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56DBAA-AAD8-4701-4979-E9500C789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60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411896"/>
            <a:ext cx="6711950" cy="483454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IE" noProof="0"/>
              <a:t>Click to edit Master title style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FA51FB-DB38-4837-90B7-21CD244F8C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1104900"/>
            <a:ext cx="11196638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CD56DE-DD12-4042-A24B-689D9F60D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2914650"/>
            <a:ext cx="11196638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794B333-D9D2-41AF-B703-13749ED01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4705350"/>
            <a:ext cx="11196638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478535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Icons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411896"/>
            <a:ext cx="6711950" cy="483454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IE" noProof="0"/>
              <a:t>Click to edit Master title style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FA51FB-DB38-4837-90B7-21CD244F8C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1104900"/>
            <a:ext cx="1119663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CD56DE-DD12-4042-A24B-689D9F60D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2914650"/>
            <a:ext cx="1119663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794B333-D9D2-41AF-B703-13749ED01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79425" y="4705350"/>
            <a:ext cx="1119663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5283904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/Graph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257DB79-C6EC-4871-8A1E-F2CD07968B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75413" y="411163"/>
            <a:ext cx="5200650" cy="454025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318D1CB4-3745-C1B6-D9F6-9D5E0C188B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130" y="411163"/>
            <a:ext cx="5200650" cy="454025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E44077D-1DFF-E2D9-229D-4D770F712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15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C2A18C-8650-2F60-CE29-2C347EE30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9736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BE1E26-CBB8-42AD-D2F2-CFD1AA3DB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4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6CEE806A-CF7C-470D-97D3-25538F3A701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79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pic>
        <p:nvPicPr>
          <p:cNvPr id="10" name="Picture 9" descr="Trinity College Dublin Logo">
            <a:extLst>
              <a:ext uri="{FF2B5EF4-FFF2-40B4-BE49-F238E27FC236}">
                <a16:creationId xmlns:a16="http://schemas.microsoft.com/office/drawing/2014/main" id="{B38E7908-5FE9-4B2C-AE7A-9702E8173F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85" y="458214"/>
            <a:ext cx="2612141" cy="7010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425" y="2759301"/>
            <a:ext cx="10363200" cy="1470025"/>
          </a:xfrm>
        </p:spPr>
        <p:txBody>
          <a:bodyPr/>
          <a:lstStyle>
            <a:lvl1pPr algn="l">
              <a:lnSpc>
                <a:spcPts val="57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425" y="5747131"/>
            <a:ext cx="5616575" cy="76635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1pPr>
            <a:lvl2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IE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0613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47BD0104-81A8-4F57-AD36-A9408B95865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2193200" cy="68579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5E2484-07A6-8EAD-8DDF-44B280B5C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6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2977376"/>
            <a:ext cx="5148378" cy="3136153"/>
          </a:xfrm>
        </p:spPr>
        <p:txBody>
          <a:bodyPr anchor="b" anchorCtr="0"/>
          <a:lstStyle>
            <a:lvl1pPr>
              <a:lnSpc>
                <a:spcPts val="2700"/>
              </a:lnSpc>
              <a:spcBef>
                <a:spcPts val="0"/>
              </a:spcBef>
              <a:defRPr/>
            </a:lvl1pPr>
            <a:lvl2pPr>
              <a:lnSpc>
                <a:spcPts val="27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en-IE" noProof="0"/>
              <a:t>Click to edit Master text styles</a:t>
            </a:r>
          </a:p>
          <a:p>
            <a:pPr lvl="1"/>
            <a:r>
              <a:rPr lang="en-IE" noProof="0" dirty="0"/>
              <a:t>Second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8A99E4-B315-4225-95D6-345E5C76234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397867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B4D2C3-3FA2-DC94-A356-88D1E57B2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21E2C-B519-486B-BFF5-9AA5B4300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11E7EE-D8F6-49B2-8752-A4F75F969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43673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1570291"/>
            <a:ext cx="5148378" cy="3136153"/>
          </a:xfrm>
        </p:spPr>
        <p:txBody>
          <a:bodyPr anchor="t" anchorCtr="0"/>
          <a:lstStyle>
            <a:lvl1pPr>
              <a:lnSpc>
                <a:spcPts val="2700"/>
              </a:lnSpc>
              <a:spcBef>
                <a:spcPts val="0"/>
              </a:spcBef>
              <a:defRPr/>
            </a:lvl1pPr>
            <a:lvl2pPr>
              <a:lnSpc>
                <a:spcPts val="27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en-IE" noProof="0" dirty="0"/>
              <a:t>Click to edit Master text styles</a:t>
            </a:r>
          </a:p>
          <a:p>
            <a:pPr lvl="1"/>
            <a:r>
              <a:rPr lang="en-IE" noProof="0" dirty="0"/>
              <a:t>Second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58BC56-E630-A3A3-FD16-AAC67F62CD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21E2C-B519-486B-BFF5-9AA5B4300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11E7EE-D8F6-49B2-8752-A4F75F969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104851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ll Title, 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6" y="416911"/>
            <a:ext cx="5148378" cy="1716689"/>
          </a:xfrm>
        </p:spPr>
        <p:txBody>
          <a:bodyPr/>
          <a:lstStyle>
            <a:lvl1pPr>
              <a:lnSpc>
                <a:spcPts val="2700"/>
              </a:lnSpc>
              <a:defRPr sz="2400"/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8A99E4-B315-4225-95D6-345E5C76234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400800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80613A-A989-9688-3CCA-23AA835F4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21E2C-B519-486B-BFF5-9AA5B4300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1EA15B7-E4F9-4825-A99A-F4CF9F1ADA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IE" noProof="0" smtClean="0"/>
              <a:pPr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175355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6632D8C1-744B-46CE-83F2-FC8210F63AB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4007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379830-E653-4586-AC6F-20840A55B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1A6F78-857F-0BEC-5C3A-A3881419C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343" y="-1012975"/>
            <a:ext cx="5148378" cy="101297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478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ll Title 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6632D8C1-744B-46CE-83F2-FC8210F63AB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2193200" cy="6857999"/>
          </a:xfrm>
          <a:solidFill>
            <a:schemeClr val="tx2">
              <a:lumMod val="20000"/>
              <a:lumOff val="80000"/>
            </a:schemeClr>
          </a:solidFill>
        </p:spPr>
        <p:txBody>
          <a:bodyPr tIns="2844000"/>
          <a:lstStyle>
            <a:lvl1pPr algn="ctr">
              <a:defRPr sz="1600"/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411896"/>
            <a:ext cx="6711950" cy="1553392"/>
          </a:xfrm>
        </p:spPr>
        <p:txBody>
          <a:bodyPr/>
          <a:lstStyle>
            <a:lvl1pPr>
              <a:lnSpc>
                <a:spcPts val="34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IE" noProof="0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379830-E653-4586-AC6F-20840A55B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5" name="Slide Number Placeholder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</p:spTree>
    <p:extLst>
      <p:ext uri="{BB962C8B-B14F-4D97-AF65-F5344CB8AC3E}">
        <p14:creationId xmlns:p14="http://schemas.microsoft.com/office/powerpoint/2010/main" val="204748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1E9B81-C4D9-4F57-B976-664E04E56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01E69">
                  <a:alpha val="95000"/>
                </a:srgbClr>
              </a:gs>
              <a:gs pos="60000">
                <a:srgbClr val="0569B9">
                  <a:alpha val="9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7B2A62-B196-4B85-A992-548362744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62250" y="2809876"/>
            <a:ext cx="7096125" cy="2114550"/>
          </a:xfrm>
        </p:spPr>
        <p:txBody>
          <a:bodyPr/>
          <a:lstStyle>
            <a:lvl1pPr>
              <a:lnSpc>
                <a:spcPts val="34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IE" noProof="0" dirty="0"/>
              <a:t>Click to edit Master text styles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39862F-224F-4A76-9B4E-727E9147E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E" sz="900" spc="-10" baseline="0" noProof="0" dirty="0">
                <a:solidFill>
                  <a:schemeClr val="bg1"/>
                </a:solidFill>
              </a:rPr>
              <a:t>Trinity College Dublin, The University of Dublin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01A688F5-35A9-294F-B0FE-08BEE1A17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6740" y="6511066"/>
            <a:ext cx="290100" cy="191861"/>
          </a:xfrm>
        </p:spPr>
        <p:txBody>
          <a:bodyPr/>
          <a:lstStyle/>
          <a:p>
            <a:fld id="{DDBE135E-2566-4748-853C-8A3B78F0FB00}" type="slidenum">
              <a:rPr lang="en-IE" noProof="0" smtClean="0"/>
              <a:t>‹#›</a:t>
            </a:fld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C03DF8-A43D-18DA-9026-036A0E815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36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79CB29-C9EF-B396-C2DB-22C42657C1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IE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4340612"/>
            <a:ext cx="5148378" cy="17729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IE" noProof="0" dirty="0"/>
              <a:t>Click to edit Master text styles</a:t>
            </a:r>
          </a:p>
          <a:p>
            <a:pPr lvl="1"/>
            <a:r>
              <a:rPr lang="en-IE" noProof="0" dirty="0"/>
              <a:t>Second level</a:t>
            </a:r>
          </a:p>
        </p:txBody>
      </p:sp>
      <p:sp>
        <p:nvSpPr>
          <p:cNvPr id="6" name="Slide Number Placeholder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DDBE135E-2566-4748-853C-8A3B78F0FB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C4CF6A-0E47-4A92-9705-AAB0CAB4E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900" spc="-10" baseline="0" dirty="0">
                <a:solidFill>
                  <a:schemeClr val="bg1"/>
                </a:solidFill>
              </a:rPr>
              <a:t>Trinity College Dublin, The University of Dublin</a:t>
            </a:r>
            <a:endParaRPr lang="en-GB" sz="900" spc="-1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75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1" r:id="rId2"/>
    <p:sldLayoutId id="2147483662" r:id="rId3"/>
    <p:sldLayoutId id="2147483667" r:id="rId4"/>
    <p:sldLayoutId id="2147483680" r:id="rId5"/>
    <p:sldLayoutId id="2147483668" r:id="rId6"/>
    <p:sldLayoutId id="2147483664" r:id="rId7"/>
    <p:sldLayoutId id="2147483678" r:id="rId8"/>
    <p:sldLayoutId id="2147483674" r:id="rId9"/>
    <p:sldLayoutId id="2147483666" r:id="rId10"/>
    <p:sldLayoutId id="2147483670" r:id="rId11"/>
    <p:sldLayoutId id="2147483669" r:id="rId12"/>
    <p:sldLayoutId id="2147483671" r:id="rId13"/>
    <p:sldLayoutId id="2147483672" r:id="rId14"/>
    <p:sldLayoutId id="2147483675" r:id="rId15"/>
    <p:sldLayoutId id="2147483673" r:id="rId16"/>
    <p:sldLayoutId id="2147483679" r:id="rId17"/>
    <p:sldLayoutId id="2147483660" r:id="rId18"/>
  </p:sldLayoutIdLst>
  <p:hf hdr="0" ftr="0" dt="0"/>
  <p:txStyles>
    <p:titleStyle>
      <a:lvl1pPr algn="l" defTabSz="914377" rtl="0" eaLnBrk="1" latinLnBrk="0" hangingPunct="1">
        <a:lnSpc>
          <a:spcPts val="37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spcBef>
          <a:spcPts val="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1pPr>
      <a:lvl2pPr marL="342900" indent="-342900" algn="l" defTabSz="914377" rtl="0" eaLnBrk="1" latinLnBrk="0" hangingPunct="1">
        <a:spcBef>
          <a:spcPct val="20000"/>
        </a:spcBef>
        <a:buClr>
          <a:schemeClr val="tx2"/>
        </a:buClr>
        <a:buFont typeface="Source Sans Pro" panose="020B0503030403020204" pitchFamily="34" charset="0"/>
        <a:buChar char="—"/>
        <a:defRPr sz="2400" kern="1200">
          <a:solidFill>
            <a:srgbClr val="50555A"/>
          </a:solidFill>
          <a:latin typeface="+mn-lt"/>
          <a:ea typeface="+mn-ea"/>
          <a:cs typeface="+mn-cs"/>
        </a:defRPr>
      </a:lvl2pPr>
      <a:lvl3pPr marL="914377" indent="0" algn="l" defTabSz="914377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3pPr>
      <a:lvl4pPr marL="1371566" indent="0" algn="l" defTabSz="914377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4pPr>
      <a:lvl5pPr marL="1828755" indent="0" algn="l" defTabSz="914377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rgbClr val="50555A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02" userDrawn="1">
          <p15:clr>
            <a:srgbClr val="F26B43"/>
          </p15:clr>
        </p15:guide>
        <p15:guide id="3" orient="horz" userDrawn="1">
          <p15:clr>
            <a:srgbClr val="F26B43"/>
          </p15:clr>
        </p15:guide>
        <p15:guide id="5" pos="7355" userDrawn="1">
          <p15:clr>
            <a:srgbClr val="F26B43"/>
          </p15:clr>
        </p15:guide>
        <p15:guide id="6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bloomation.net/2017/12/a-report-on-reports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wallpaperflare.com/search?wallpaper=prisoner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5AE641-E182-4D24-A995-46CBAA9712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5546361"/>
            <a:ext cx="11106976" cy="967124"/>
          </a:xfrm>
        </p:spPr>
        <p:txBody>
          <a:bodyPr/>
          <a:lstStyle/>
          <a:p>
            <a:pPr algn="ctr"/>
            <a:r>
              <a:rPr lang="en-IE" sz="2000" kern="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Prison Oversight: Improving Rights in Europe (POIRE) Project, Trinity College Dublin, Ireland</a:t>
            </a:r>
          </a:p>
          <a:p>
            <a:pPr algn="ctr"/>
            <a:endParaRPr lang="en-IE" sz="2000" kern="0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E" sz="1600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POIRE project has received funding from the European Research Council (ERC) under the European Union's Horizon 2020 research and innovation programme under grant agreement No. 101069413.</a:t>
            </a:r>
            <a:endParaRPr lang="en-IE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FF404E-C276-4E8F-9803-B716506A5A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425" y="1424066"/>
            <a:ext cx="10363200" cy="2805261"/>
          </a:xfrm>
        </p:spPr>
        <p:txBody>
          <a:bodyPr/>
          <a:lstStyle/>
          <a:p>
            <a:pPr algn="ctr"/>
            <a:r>
              <a:rPr lang="en-IE" noProof="0" dirty="0"/>
              <a:t>Workshop:</a:t>
            </a:r>
            <a:br>
              <a:rPr lang="en-IE" noProof="0" dirty="0"/>
            </a:br>
            <a:br>
              <a:rPr lang="en-IE" noProof="0" dirty="0"/>
            </a:br>
            <a:r>
              <a:rPr lang="en-IE" noProof="0" dirty="0"/>
              <a:t>Who are the CPT and what do they do?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127356-9B92-1860-5A35-731C902BC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8318" y="309584"/>
            <a:ext cx="1648083" cy="111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26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A130D-E5DA-AFD0-4150-3F2F5E4EE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17D5E-BE55-2C49-1FDA-8F5F8876F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601015"/>
          </a:xfrm>
        </p:spPr>
        <p:txBody>
          <a:bodyPr anchor="t">
            <a:normAutofit/>
          </a:bodyPr>
          <a:lstStyle/>
          <a:p>
            <a:r>
              <a:rPr lang="en-IE" sz="4400" noProof="0" dirty="0"/>
              <a:t>What do the CPT do?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510FD1-AFB8-D65C-C8D2-20CE8A1641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noProof="0" smtClean="0"/>
              <a:pPr>
                <a:spcAft>
                  <a:spcPts val="600"/>
                </a:spcAft>
              </a:pPr>
              <a:t>10</a:t>
            </a:fld>
            <a:endParaRPr lang="en-IE" noProof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CD03F2-1C0F-DB8E-3F5D-C9DE69E27740}"/>
              </a:ext>
            </a:extLst>
          </p:cNvPr>
          <p:cNvSpPr txBox="1"/>
          <p:nvPr/>
        </p:nvSpPr>
        <p:spPr>
          <a:xfrm>
            <a:off x="479426" y="989351"/>
            <a:ext cx="10009280" cy="5403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buNone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CPT visit prisons all over Europe</a:t>
            </a:r>
          </a:p>
          <a:p>
            <a:pPr algn="ctr">
              <a:lnSpc>
                <a:spcPct val="115000"/>
              </a:lnSpc>
              <a:spcBef>
                <a:spcPts val="1000"/>
              </a:spcBef>
              <a:buNone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Visits happen every 4–5 years (or sooner if needed)</a:t>
            </a: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endParaRPr lang="en-US" sz="24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During a visit, they can:</a:t>
            </a:r>
          </a:p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🔎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Check all areas of the prison</a:t>
            </a: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📂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Read records (like health files)</a:t>
            </a: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🗣️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Speak to any prisoner in private</a:t>
            </a:r>
            <a:endParaRPr lang="en-IE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👮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Talk to staff</a:t>
            </a:r>
          </a:p>
          <a:p>
            <a:pPr lvl="0"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endParaRPr lang="en-US" sz="2400" dirty="0">
              <a:solidFill>
                <a:schemeClr val="tx2">
                  <a:lumMod val="50000"/>
                </a:schemeClr>
              </a:solidFill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400"/>
              </a:spcAft>
              <a:tabLst>
                <a:tab pos="228600" algn="l"/>
              </a:tabLst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The CPT do not deal with individual complaints.</a:t>
            </a:r>
            <a:endParaRPr lang="en-IE" sz="2800" dirty="0">
              <a:solidFill>
                <a:schemeClr val="tx2">
                  <a:lumMod val="50000"/>
                </a:schemeClr>
              </a:solidFill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264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1AC1B-BE5B-D3F8-B53A-09822E0AF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8D9CB-66B5-4F63-181B-32E333205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IE" sz="4400" kern="1200" dirty="0">
                <a:latin typeface="+mj-lt"/>
                <a:ea typeface="+mj-ea"/>
                <a:cs typeface="+mj-cs"/>
              </a:rPr>
              <a:t>What happens after a CPT visit?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5C7B31-B487-2737-E09C-E6AEBD80921C}"/>
              </a:ext>
            </a:extLst>
          </p:cNvPr>
          <p:cNvSpPr txBox="1"/>
          <p:nvPr/>
        </p:nvSpPr>
        <p:spPr>
          <a:xfrm>
            <a:off x="479425" y="1401312"/>
            <a:ext cx="5148378" cy="4712218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92500"/>
          </a:bodyPr>
          <a:lstStyle/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2000" b="1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32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CPT will:</a:t>
            </a: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71500" marR="0" lvl="0" indent="-57150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r>
              <a:rPr kumimoji="0" lang="en-IE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Write a report (no names are used).</a:t>
            </a:r>
          </a:p>
          <a:p>
            <a:pPr marL="571500" marR="0" lvl="0" indent="-57150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endParaRPr kumimoji="0" lang="en-IE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71500" marR="0" lvl="0" indent="-57150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r>
              <a:rPr kumimoji="0" lang="en-IE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Share the report with the government.</a:t>
            </a: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28600" algn="l"/>
              </a:tabLst>
              <a:defRPr/>
            </a:pPr>
            <a:endParaRPr kumimoji="0" lang="en-IE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71500" marR="0" lvl="0" indent="-57150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r>
              <a:rPr kumimoji="0" lang="en-IE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government writes back with a plan to fix problems.</a:t>
            </a: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24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 descr="People filling documents">
            <a:extLst>
              <a:ext uri="{FF2B5EF4-FFF2-40B4-BE49-F238E27FC236}">
                <a16:creationId xmlns:a16="http://schemas.microsoft.com/office/drawing/2014/main" id="{6EA6F2D1-8DBE-1D06-EABA-CCF143652B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874" r="18525"/>
          <a:stretch>
            <a:fillRect/>
          </a:stretch>
        </p:blipFill>
        <p:spPr>
          <a:xfrm>
            <a:off x="6096000" y="10"/>
            <a:ext cx="6096000" cy="6397857"/>
          </a:xfrm>
          <a:prstGeom prst="rect">
            <a:avLst/>
          </a:prstGeom>
          <a:noFill/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35F8F7-8019-1835-86AE-5B024787EA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vert="horz" lIns="0" tIns="0" rIns="0" bIns="0" rtlCol="0" anchor="b" anchorCtr="0">
            <a:norm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DDBE135E-2566-4748-853C-8A3B78F0FB00}" type="slidenum">
              <a:rPr kumimoji="0" lang="en-IE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IE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763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51A465-031D-FB27-5CB5-EBFEF1603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B2870-B7B6-3CDD-0864-A5EEA269F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3200" dirty="0"/>
              <a:t>What will change? </a:t>
            </a:r>
            <a:endParaRPr lang="en-IE" sz="3200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3EBB0E-12D2-0453-00D4-722E4DB97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4" y="1049311"/>
            <a:ext cx="10823159" cy="5126638"/>
          </a:xfrm>
        </p:spPr>
        <p:txBody>
          <a:bodyPr/>
          <a:lstStyle/>
          <a:p>
            <a:r>
              <a:rPr lang="en-US" sz="1800" dirty="0"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Latest visit to prisons in April 2025.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Latest published report on prisons is from 2021. 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Recommendations focused on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Living conditions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Purposeful activities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Staff numbers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Healthcare services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Overcrowding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Physical ill-treatment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Inter-prisoner violence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Complaints system</a:t>
            </a:r>
          </a:p>
          <a:p>
            <a:pPr algn="ctr"/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IE" sz="1800" dirty="0"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IE" sz="1800" dirty="0">
              <a:effectLst/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IE" sz="18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IE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66E1A-4B40-8E48-16C3-2D9D7BCDA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BE135E-2566-4748-853C-8A3B78F0FB00}" type="slidenum">
              <a:rPr kumimoji="0" lang="en-IE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IE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 descr="A close-up of a report">
            <a:extLst>
              <a:ext uri="{FF2B5EF4-FFF2-40B4-BE49-F238E27FC236}">
                <a16:creationId xmlns:a16="http://schemas.microsoft.com/office/drawing/2014/main" id="{1BF40126-D7A2-127E-78C5-3EA1DBF313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551571" y="2165519"/>
            <a:ext cx="4915169" cy="383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885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FCE33-EC6C-8266-5F75-621831F384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4F476E-E162-CF79-36B4-3BAE55C534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DDBE135E-2566-4748-853C-8A3B78F0FB00}" type="slidenum">
              <a:rPr kumimoji="0" lang="en-IE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IE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9EAE4D-9274-8264-FB48-A6A9807B8095}"/>
              </a:ext>
            </a:extLst>
          </p:cNvPr>
          <p:cNvSpPr txBox="1"/>
          <p:nvPr/>
        </p:nvSpPr>
        <p:spPr>
          <a:xfrm>
            <a:off x="435160" y="535259"/>
            <a:ext cx="11321680" cy="5927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✉️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How Can You Contact the CPT?</a:t>
            </a:r>
            <a:endParaRPr kumimoji="0" lang="en-IE" sz="2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pPr marL="0" marR="0" lvl="0" indent="0" algn="ctr" defTabSz="914377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You can send them a private letter. </a:t>
            </a:r>
            <a:endParaRPr kumimoji="0" lang="en-IE" sz="2800" b="0" i="0" u="none" strike="noStrike" kern="1200" cap="none" spc="0" normalizeH="0" baseline="0" noProof="0" dirty="0">
              <a:ln>
                <a:noFill/>
              </a:ln>
              <a:solidFill>
                <a:srgbClr val="50555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377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569B9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📬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569B9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Address:</a:t>
            </a:r>
            <a:endParaRPr kumimoji="0" lang="en-IE" sz="2800" b="1" i="0" u="none" strike="noStrike" kern="1200" cap="none" spc="0" normalizeH="0" baseline="0" noProof="0" dirty="0">
              <a:ln>
                <a:noFill/>
              </a:ln>
              <a:solidFill>
                <a:srgbClr val="0569B9"/>
              </a:solidFill>
              <a:effectLst/>
              <a:uLnTx/>
              <a:uFillTx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377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CPT Secretariat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Council of Europe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F-67075 Strasbourg Cedex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France</a:t>
            </a:r>
            <a:endParaRPr kumimoji="0" lang="en-IE" sz="2800" b="0" i="0" u="none" strike="noStrike" kern="1200" cap="none" spc="0" normalizeH="0" baseline="0" noProof="0" dirty="0">
              <a:ln>
                <a:noFill/>
              </a:ln>
              <a:solidFill>
                <a:srgbClr val="50555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377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569B9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📞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569B9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Phone: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569B9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+33 388 412772</a:t>
            </a:r>
            <a:endParaRPr kumimoji="0" lang="en-IE" sz="2800" b="0" i="0" u="none" strike="noStrike" kern="1200" cap="none" spc="0" normalizeH="0" baseline="0" noProof="0" dirty="0">
              <a:ln>
                <a:noFill/>
              </a:ln>
              <a:solidFill>
                <a:srgbClr val="50555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377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569B9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🌐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569B9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Website: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569B9"/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www.coe.int/en/web/cpt/home</a:t>
            </a:r>
            <a:endParaRPr kumimoji="0" lang="en-IE" sz="2800" b="0" i="0" u="none" strike="noStrike" kern="1200" cap="none" spc="0" normalizeH="0" baseline="0" noProof="0" dirty="0">
              <a:ln>
                <a:noFill/>
              </a:ln>
              <a:solidFill>
                <a:srgbClr val="50555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569B9"/>
              </a:solidFill>
              <a:effectLst/>
              <a:uLnTx/>
              <a:uFillTx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377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2800" b="0" i="0" u="none" strike="noStrike" kern="1200" cap="none" spc="0" normalizeH="0" baseline="0" noProof="0" dirty="0">
              <a:ln>
                <a:noFill/>
              </a:ln>
              <a:solidFill>
                <a:srgbClr val="50555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683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22D56-E0D9-65B7-797E-07B1DC154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E846119-3019-B03F-8AC3-0CD6197105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5546361"/>
            <a:ext cx="11106976" cy="967124"/>
          </a:xfrm>
        </p:spPr>
        <p:txBody>
          <a:bodyPr/>
          <a:lstStyle/>
          <a:p>
            <a:pPr algn="ctr"/>
            <a:r>
              <a:rPr lang="en-IE" sz="2000" kern="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Prison Oversight: Improving Rights in Europe (POIRE) Project, Trinity College Dublin, Ireland</a:t>
            </a:r>
          </a:p>
          <a:p>
            <a:pPr algn="ctr"/>
            <a:endParaRPr lang="en-IE" sz="2000" kern="0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E" sz="1600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POIRE project has received funding from the European Research Council (ERC) under the European Union's Horizon 2020 research and innovation programme under grant agreement No. 101069413.</a:t>
            </a:r>
            <a:endParaRPr lang="en-IE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I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08EB57-C3C3-6525-F86E-F9BA315E44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425" y="1975757"/>
            <a:ext cx="10363200" cy="2857500"/>
          </a:xfrm>
        </p:spPr>
        <p:txBody>
          <a:bodyPr/>
          <a:lstStyle/>
          <a:p>
            <a:pPr algn="ctr"/>
            <a:r>
              <a:rPr lang="en-IE" sz="4000" dirty="0"/>
              <a:t>Thank you for your attention! </a:t>
            </a:r>
            <a:br>
              <a:rPr lang="en-IE" sz="4000" dirty="0"/>
            </a:br>
            <a:r>
              <a:rPr lang="en-IE" sz="4000" dirty="0"/>
              <a:t>Any questions? </a:t>
            </a:r>
            <a:br>
              <a:rPr lang="en-IE" sz="4000" dirty="0"/>
            </a:br>
            <a:r>
              <a:rPr lang="en-IE" sz="4000" dirty="0"/>
              <a:t>Please complete our short survey. </a:t>
            </a:r>
            <a:br>
              <a:rPr lang="en-IE" sz="3200" dirty="0"/>
            </a:br>
            <a:br>
              <a:rPr lang="en-IE" sz="1600" dirty="0"/>
            </a:br>
            <a:endParaRPr lang="en-IE" sz="1600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171C9C-A91C-9B7C-A4FB-7A024DF58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8318" y="309584"/>
            <a:ext cx="1648083" cy="111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28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B1C5F-8A2D-4E61-8C64-04A516939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</p:spPr>
        <p:txBody>
          <a:bodyPr anchor="t">
            <a:normAutofit/>
          </a:bodyPr>
          <a:lstStyle/>
          <a:p>
            <a:r>
              <a:rPr lang="en-IE" noProof="0" dirty="0"/>
              <a:t>Why are we here?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490F0-E18C-4EDA-A228-F15E672CA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5" y="1401312"/>
            <a:ext cx="5148378" cy="3890216"/>
          </a:xfrm>
        </p:spPr>
        <p:txBody>
          <a:bodyPr anchor="b">
            <a:noAutofit/>
          </a:bodyPr>
          <a:lstStyle/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Members of the POIRE Project team from Trinity College Dublin came to this prison and asked how best to tell people about the CPT.</a:t>
            </a:r>
          </a:p>
          <a:p>
            <a:pPr marL="0" lvl="1" indent="0">
              <a:spcAft>
                <a:spcPts val="600"/>
              </a:spcAft>
              <a:buNone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Most common answer was an in-person workshop. </a:t>
            </a:r>
          </a:p>
          <a:p>
            <a:pPr marL="0" lvl="1" indent="0">
              <a:spcAft>
                <a:spcPts val="600"/>
              </a:spcAft>
              <a:buNone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The purpose of this workshop is to help you to learn more about the CPT. </a:t>
            </a:r>
          </a:p>
        </p:txBody>
      </p:sp>
      <p:pic>
        <p:nvPicPr>
          <p:cNvPr id="6" name="Picture Placeholder 5" descr="A picture looking through a canopy of trees to the Campanile with Front Square behind it and a cloudy sky.">
            <a:extLst>
              <a:ext uri="{FF2B5EF4-FFF2-40B4-BE49-F238E27FC236}">
                <a16:creationId xmlns:a16="http://schemas.microsoft.com/office/drawing/2014/main" id="{5205378D-39A5-4AF4-9CA2-E20EBCA4E9F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97016" y="0"/>
            <a:ext cx="6093968" cy="6397867"/>
          </a:xfrm>
          <a:noFill/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A6EA56-B425-4F8D-9A0F-974475865C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noProof="0" smtClean="0"/>
              <a:pPr>
                <a:spcAft>
                  <a:spcPts val="600"/>
                </a:spcAft>
              </a:pPr>
              <a:t>2</a:t>
            </a:fld>
            <a:endParaRPr lang="en-IE" noProof="0"/>
          </a:p>
        </p:txBody>
      </p:sp>
    </p:spTree>
    <p:extLst>
      <p:ext uri="{BB962C8B-B14F-4D97-AF65-F5344CB8AC3E}">
        <p14:creationId xmlns:p14="http://schemas.microsoft.com/office/powerpoint/2010/main" val="2868816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F8D9-FE1C-C94F-8B87-8AB3E9DFF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</p:spPr>
        <p:txBody>
          <a:bodyPr anchor="t">
            <a:normAutofit/>
          </a:bodyPr>
          <a:lstStyle/>
          <a:p>
            <a:r>
              <a:rPr lang="en-IE" sz="3600" noProof="0" dirty="0"/>
              <a:t>Rights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A0F52-75F7-0241-9570-6C3632C3C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5" y="1261872"/>
            <a:ext cx="5148378" cy="4851657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endParaRPr lang="en-IE" sz="2000" noProof="0" dirty="0"/>
          </a:p>
          <a:p>
            <a:pPr algn="ctr">
              <a:spcAft>
                <a:spcPts val="600"/>
              </a:spcAft>
            </a:pPr>
            <a:r>
              <a:rPr lang="en-IE" sz="3600" noProof="0" dirty="0">
                <a:solidFill>
                  <a:schemeClr val="tx2">
                    <a:lumMod val="50000"/>
                  </a:schemeClr>
                </a:solidFill>
              </a:rPr>
              <a:t>When we talk about rights, what do we mean? </a:t>
            </a:r>
          </a:p>
          <a:p>
            <a:pPr algn="ctr">
              <a:spcAft>
                <a:spcPts val="600"/>
              </a:spcAft>
            </a:pPr>
            <a:endParaRPr lang="en-IE" sz="3600" noProof="0" dirty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spcAft>
                <a:spcPts val="600"/>
              </a:spcAft>
            </a:pPr>
            <a:endParaRPr lang="en-IE" sz="3600" dirty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IE" sz="3600" dirty="0">
                <a:solidFill>
                  <a:schemeClr val="tx2">
                    <a:lumMod val="50000"/>
                  </a:schemeClr>
                </a:solidFill>
              </a:rPr>
              <a:t>What rights do you think you have?</a:t>
            </a:r>
          </a:p>
          <a:p>
            <a:pPr algn="ctr">
              <a:spcAft>
                <a:spcPts val="600"/>
              </a:spcAft>
            </a:pPr>
            <a:endParaRPr lang="en-IE" sz="3600" dirty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spcAft>
                <a:spcPts val="600"/>
              </a:spcAft>
            </a:pPr>
            <a:endParaRPr lang="en-IE" sz="36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IE" sz="2000" noProof="0" dirty="0"/>
          </a:p>
        </p:txBody>
      </p:sp>
      <p:pic>
        <p:nvPicPr>
          <p:cNvPr id="10" name="Picture 9" descr="Colorful hands in different colors&#10;&#10;AI-generated content may be incorrect.">
            <a:extLst>
              <a:ext uri="{FF2B5EF4-FFF2-40B4-BE49-F238E27FC236}">
                <a16:creationId xmlns:a16="http://schemas.microsoft.com/office/drawing/2014/main" id="{99ACDC1E-BE6D-91F4-D3F4-B1B9C647F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531933"/>
            <a:ext cx="6096000" cy="5334000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8BC567-3D25-5F4E-980E-C453C1A15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DDBE135E-2566-4748-853C-8A3B78F0FB00}" type="slidenum">
              <a:rPr lang="en-IE" noProof="0" smtClean="0"/>
              <a:pPr>
                <a:spcAft>
                  <a:spcPts val="600"/>
                </a:spcAft>
              </a:pPr>
              <a:t>3</a:t>
            </a:fld>
            <a:endParaRPr lang="en-IE" noProof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FF1E2B-75AA-9CA9-C71D-2F284A999978}"/>
              </a:ext>
            </a:extLst>
          </p:cNvPr>
          <p:cNvSpPr txBox="1"/>
          <p:nvPr/>
        </p:nvSpPr>
        <p:spPr>
          <a:xfrm>
            <a:off x="7674964" y="1570291"/>
            <a:ext cx="3297836" cy="1031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endParaRPr lang="en-IE" sz="2400"/>
          </a:p>
          <a:p>
            <a:pPr>
              <a:spcAft>
                <a:spcPts val="600"/>
              </a:spcAft>
            </a:pPr>
            <a:endParaRPr lang="en-IE" sz="2400"/>
          </a:p>
          <a:p>
            <a:pPr>
              <a:spcAft>
                <a:spcPts val="600"/>
              </a:spcAft>
            </a:pPr>
            <a:endParaRPr lang="en-IE" sz="900"/>
          </a:p>
        </p:txBody>
      </p:sp>
    </p:spTree>
    <p:extLst>
      <p:ext uri="{BB962C8B-B14F-4D97-AF65-F5344CB8AC3E}">
        <p14:creationId xmlns:p14="http://schemas.microsoft.com/office/powerpoint/2010/main" val="3282542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59B18-76DD-BC40-9D70-79220064E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noProof="0" dirty="0"/>
              <a:t>Rights</a:t>
            </a:r>
            <a:r>
              <a:rPr lang="en-IE" noProof="0" dirty="0">
                <a:highlight>
                  <a:srgbClr val="FFFF00"/>
                </a:highlight>
              </a:rPr>
              <a:t> </a:t>
            </a:r>
            <a:br>
              <a:rPr lang="en-IE" noProof="0" dirty="0"/>
            </a:br>
            <a:endParaRPr lang="en-IE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EAF932F-C7F7-264A-B9AF-40B288649DBB}"/>
              </a:ext>
            </a:extLst>
          </p:cNvPr>
          <p:cNvSpPr txBox="1">
            <a:spLocks/>
          </p:cNvSpPr>
          <p:nvPr/>
        </p:nvSpPr>
        <p:spPr>
          <a:xfrm>
            <a:off x="479424" y="1212328"/>
            <a:ext cx="5331169" cy="459775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377" rtl="0" eaLnBrk="1" latinLnBrk="0" hangingPunct="1"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rgbClr val="50555A"/>
                </a:solidFill>
                <a:latin typeface="+mn-lt"/>
                <a:ea typeface="+mn-ea"/>
                <a:cs typeface="+mn-cs"/>
              </a:defRPr>
            </a:lvl1pPr>
            <a:lvl2pPr marL="342900" indent="-342900" algn="l" defTabSz="914377" rtl="0" eaLnBrk="1" latinLnBrk="0" hangingPunct="1">
              <a:spcBef>
                <a:spcPct val="20000"/>
              </a:spcBef>
              <a:buClr>
                <a:schemeClr val="tx2"/>
              </a:buClr>
              <a:buFont typeface="Source Sans Pro" panose="020B0503030403020204" pitchFamily="34" charset="0"/>
              <a:buChar char="—"/>
              <a:defRPr sz="2400" kern="1200">
                <a:solidFill>
                  <a:srgbClr val="50555A"/>
                </a:solidFill>
                <a:latin typeface="+mn-lt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50555A"/>
                </a:solidFill>
                <a:latin typeface="+mn-lt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50555A"/>
                </a:solidFill>
                <a:latin typeface="+mn-lt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50555A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E" noProof="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800" noProof="0" dirty="0">
                <a:solidFill>
                  <a:srgbClr val="000000"/>
                </a:solidFill>
              </a:rPr>
              <a:t>Even though you are in prison, you still have rights.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800" dirty="0">
                <a:solidFill>
                  <a:srgbClr val="000000"/>
                </a:solidFill>
              </a:rPr>
              <a:t>These are basic things that every person should have or be able to do.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800" dirty="0">
                <a:solidFill>
                  <a:srgbClr val="000000"/>
                </a:solidFill>
              </a:rPr>
              <a:t>The purpose of rights  are to help keep you safe, respected, and treated fairly. </a:t>
            </a:r>
          </a:p>
          <a:p>
            <a:endParaRPr lang="en-IE" dirty="0">
              <a:solidFill>
                <a:srgbClr val="000000"/>
              </a:solidFill>
            </a:endParaRPr>
          </a:p>
          <a:p>
            <a:endParaRPr lang="en-IE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8A1330-F2CD-684B-A3FE-AFA0119C1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086475" y="1629295"/>
            <a:ext cx="0" cy="4438996"/>
          </a:xfrm>
          <a:prstGeom prst="line">
            <a:avLst/>
          </a:prstGeom>
          <a:ln w="6350">
            <a:solidFill>
              <a:srgbClr val="5055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FC797C6-5922-3049-AF54-6ACE0BDBB2BA}"/>
              </a:ext>
            </a:extLst>
          </p:cNvPr>
          <p:cNvSpPr txBox="1">
            <a:spLocks/>
          </p:cNvSpPr>
          <p:nvPr/>
        </p:nvSpPr>
        <p:spPr>
          <a:xfrm>
            <a:off x="6500555" y="1570290"/>
            <a:ext cx="5184344" cy="459775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377" rtl="0" eaLnBrk="1" latinLnBrk="0" hangingPunct="1"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rgbClr val="50555A"/>
                </a:solidFill>
                <a:latin typeface="+mn-lt"/>
                <a:ea typeface="+mn-ea"/>
                <a:cs typeface="+mn-cs"/>
              </a:defRPr>
            </a:lvl1pPr>
            <a:lvl2pPr marL="342900" indent="-342900" algn="l" defTabSz="914377" rtl="0" eaLnBrk="1" latinLnBrk="0" hangingPunct="1">
              <a:spcBef>
                <a:spcPct val="20000"/>
              </a:spcBef>
              <a:buClr>
                <a:schemeClr val="tx2"/>
              </a:buClr>
              <a:buFont typeface="Source Sans Pro" panose="020B0503030403020204" pitchFamily="34" charset="0"/>
              <a:buChar char="—"/>
              <a:defRPr sz="2400" kern="1200">
                <a:solidFill>
                  <a:srgbClr val="50555A"/>
                </a:solidFill>
                <a:latin typeface="+mn-lt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50555A"/>
                </a:solidFill>
                <a:latin typeface="+mn-lt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50555A"/>
                </a:solidFill>
                <a:latin typeface="+mn-lt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rgbClr val="50555A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E" sz="2000" dirty="0"/>
          </a:p>
          <a:p>
            <a:endParaRPr lang="en-IE" sz="2000" dirty="0"/>
          </a:p>
          <a:p>
            <a:r>
              <a:rPr lang="en-IE" sz="2000" dirty="0"/>
              <a:t> </a:t>
            </a:r>
          </a:p>
          <a:p>
            <a:endParaRPr lang="en-IE" sz="2000" dirty="0"/>
          </a:p>
          <a:p>
            <a:endParaRPr lang="en-IE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BEA43A-8CE7-9642-8862-C47A616ED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135E-2566-4748-853C-8A3B78F0FB00}" type="slidenum">
              <a:rPr lang="en-IE" noProof="0" smtClean="0"/>
              <a:pPr/>
              <a:t>4</a:t>
            </a:fld>
            <a:endParaRPr lang="en-IE" noProof="0" dirty="0"/>
          </a:p>
        </p:txBody>
      </p:sp>
      <p:pic>
        <p:nvPicPr>
          <p:cNvPr id="9" name="Graphic 8" descr="Group outline">
            <a:extLst>
              <a:ext uri="{FF2B5EF4-FFF2-40B4-BE49-F238E27FC236}">
                <a16:creationId xmlns:a16="http://schemas.microsoft.com/office/drawing/2014/main" id="{6387820D-82B0-81C5-D8FB-50F791ACE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4842" y="1629295"/>
            <a:ext cx="3704896" cy="370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022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1FA6B-5AF1-F8E8-6C0F-29B654788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E285C-F307-2427-A131-0D828FE54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616574" cy="1012975"/>
          </a:xfrm>
        </p:spPr>
        <p:txBody>
          <a:bodyPr/>
          <a:lstStyle/>
          <a:p>
            <a:r>
              <a:rPr lang="en-IE" noProof="0" dirty="0"/>
              <a:t>Why is prison monitoring needed?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85877-6E80-B934-B97E-44A9ADFE7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6" y="1214203"/>
            <a:ext cx="5426700" cy="5051686"/>
          </a:xfrm>
        </p:spPr>
        <p:txBody>
          <a:bodyPr/>
          <a:lstStyle/>
          <a:p>
            <a:endParaRPr lang="en-US" sz="1800" dirty="0"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 know that things can sometimes go wrong in prisons e.g. there can be bad conditions or ill-treatment.</a:t>
            </a:r>
          </a:p>
          <a:p>
            <a:pPr algn="ctr"/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One way to try to prevent these bad things from happening is to have visits from people </a:t>
            </a:r>
            <a:r>
              <a:rPr lang="en-US" sz="2800" b="1" i="1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independent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prison. </a:t>
            </a:r>
          </a:p>
          <a:p>
            <a:pPr algn="ctr"/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 you think independence matters? </a:t>
            </a:r>
          </a:p>
          <a:p>
            <a:endParaRPr lang="en-US" sz="2800" dirty="0"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IE" sz="1800" dirty="0"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IE" sz="1800" dirty="0">
              <a:effectLst/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IE" sz="18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IE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177532-ABEA-4DDF-1CD9-4EF11BE985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BE135E-2566-4748-853C-8A3B78F0FB00}" type="slidenum">
              <a:rPr kumimoji="0" lang="en-IE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IE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 descr="Hands holding bars in a jail&#10;&#10;AI-generated content may be incorrect.">
            <a:extLst>
              <a:ext uri="{FF2B5EF4-FFF2-40B4-BE49-F238E27FC236}">
                <a16:creationId xmlns:a16="http://schemas.microsoft.com/office/drawing/2014/main" id="{AAD9EFB7-1E84-77DD-06EA-970C67598C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506165" y="1945730"/>
            <a:ext cx="5426699" cy="361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669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B1C5F-8A2D-4E61-8C64-04A516939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601015"/>
          </a:xfrm>
        </p:spPr>
        <p:txBody>
          <a:bodyPr anchor="t">
            <a:noAutofit/>
          </a:bodyPr>
          <a:lstStyle/>
          <a:p>
            <a:br>
              <a:rPr lang="en-IE" sz="4800" noProof="0" dirty="0"/>
            </a:br>
            <a:r>
              <a:rPr lang="en-IE" sz="4800" noProof="0" dirty="0"/>
              <a:t>About the CPT</a:t>
            </a:r>
          </a:p>
        </p:txBody>
      </p:sp>
      <p:pic>
        <p:nvPicPr>
          <p:cNvPr id="6" name="Picture Placeholder 5" descr="A blue and white logo with yellow stars and a circle&#10;&#10;AI-generated content may be incorrect.">
            <a:extLst>
              <a:ext uri="{FF2B5EF4-FFF2-40B4-BE49-F238E27FC236}">
                <a16:creationId xmlns:a16="http://schemas.microsoft.com/office/drawing/2014/main" id="{000A4552-3515-F844-1546-470E8726E0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707" y="1401311"/>
            <a:ext cx="3767033" cy="3545443"/>
          </a:xfrm>
          <a:prstGeom prst="rect">
            <a:avLst/>
          </a:prstGeom>
          <a:noFill/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67AD4A-3437-47FC-85F5-BD25261B74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DDBE135E-2566-4748-853C-8A3B78F0FB00}" type="slidenum">
              <a:rPr kumimoji="0" lang="en-IE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IE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A6032D-98E3-8693-8E00-0F8625078F37}"/>
              </a:ext>
            </a:extLst>
          </p:cNvPr>
          <p:cNvSpPr txBox="1"/>
          <p:nvPr/>
        </p:nvSpPr>
        <p:spPr>
          <a:xfrm>
            <a:off x="479426" y="989351"/>
            <a:ext cx="6520981" cy="52168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569B9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569B9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50555A">
                  <a:lumMod val="50000"/>
                </a:srgbClr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CPT is short for The European Committee for the Prevention of </a:t>
            </a:r>
            <a:r>
              <a:rPr kumimoji="0" lang="en-GB" sz="3200" b="0" i="0" u="sng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Torture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kumimoji="0" lang="en-GB" sz="3200" b="0" i="0" u="sng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Inhuman or Degrading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Treatment or Punishment. 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>
              <a:solidFill>
                <a:srgbClr val="50555A">
                  <a:lumMod val="50000"/>
                </a:srgbClr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CPT is an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independent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50555A">
                    <a:lumMod val="5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organisation.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569B9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900" b="0" i="0" u="none" strike="noStrike" kern="1200" cap="none" spc="0" normalizeH="0" baseline="0" noProof="0" dirty="0">
              <a:ln>
                <a:noFill/>
              </a:ln>
              <a:solidFill>
                <a:srgbClr val="0569B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6229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594FE9-4260-478C-E226-4253E2A00B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E5A30-FE06-4AC3-5382-CADD47B63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388336"/>
            <a:ext cx="6473167" cy="1012975"/>
          </a:xfrm>
        </p:spPr>
        <p:txBody>
          <a:bodyPr anchor="t">
            <a:noAutofit/>
          </a:bodyPr>
          <a:lstStyle/>
          <a:p>
            <a:r>
              <a:rPr lang="en-IE" sz="4800" noProof="0" dirty="0"/>
              <a:t>Torture and Inhuman or Degrading Treatment</a:t>
            </a:r>
          </a:p>
        </p:txBody>
      </p:sp>
      <p:pic>
        <p:nvPicPr>
          <p:cNvPr id="6" name="Picture Placeholder 5" descr="A blue and white logo with yellow stars and a circle&#10;&#10;AI-generated content may be incorrect.">
            <a:extLst>
              <a:ext uri="{FF2B5EF4-FFF2-40B4-BE49-F238E27FC236}">
                <a16:creationId xmlns:a16="http://schemas.microsoft.com/office/drawing/2014/main" id="{6CFBAFB8-848B-6ACB-2999-547E10A468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707" y="1401311"/>
            <a:ext cx="3767033" cy="3545443"/>
          </a:xfrm>
          <a:prstGeom prst="rect">
            <a:avLst/>
          </a:prstGeom>
          <a:noFill/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988095-897A-9605-EC4C-1222C94AAE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DDBE135E-2566-4748-853C-8A3B78F0FB00}" type="slidenum">
              <a:rPr kumimoji="0" lang="en-IE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IE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0FE8FF-18FD-1906-815F-5E5B5E8BCA7D}"/>
              </a:ext>
            </a:extLst>
          </p:cNvPr>
          <p:cNvSpPr txBox="1"/>
          <p:nvPr/>
        </p:nvSpPr>
        <p:spPr>
          <a:xfrm>
            <a:off x="346841" y="2620034"/>
            <a:ext cx="6337738" cy="2600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IE" sz="3200" dirty="0">
                <a:solidFill>
                  <a:schemeClr val="tx2">
                    <a:lumMod val="50000"/>
                  </a:schemeClr>
                </a:solidFill>
              </a:rPr>
              <a:t>What do you think of when you hear the term ‘</a:t>
            </a:r>
            <a:r>
              <a:rPr lang="en-IE" sz="3200" b="1" dirty="0">
                <a:solidFill>
                  <a:schemeClr val="tx2">
                    <a:lumMod val="50000"/>
                  </a:schemeClr>
                </a:solidFill>
              </a:rPr>
              <a:t>torture</a:t>
            </a:r>
            <a:r>
              <a:rPr lang="en-IE" sz="3200" dirty="0">
                <a:solidFill>
                  <a:schemeClr val="tx2">
                    <a:lumMod val="50000"/>
                  </a:schemeClr>
                </a:solidFill>
              </a:rPr>
              <a:t>’? </a:t>
            </a:r>
          </a:p>
          <a:p>
            <a:pPr algn="l"/>
            <a:endParaRPr lang="en-IE" sz="900" dirty="0">
              <a:solidFill>
                <a:schemeClr val="tx2">
                  <a:lumMod val="50000"/>
                </a:schemeClr>
              </a:solidFill>
            </a:endParaRPr>
          </a:p>
          <a:p>
            <a:pPr algn="l"/>
            <a:endParaRPr lang="en-IE" sz="3200" dirty="0">
              <a:solidFill>
                <a:schemeClr val="tx2">
                  <a:lumMod val="50000"/>
                </a:schemeClr>
              </a:solidFill>
            </a:endParaRPr>
          </a:p>
          <a:p>
            <a:pPr algn="l"/>
            <a:r>
              <a:rPr lang="en-IE" sz="3200" dirty="0">
                <a:solidFill>
                  <a:schemeClr val="tx2">
                    <a:lumMod val="50000"/>
                  </a:schemeClr>
                </a:solidFill>
              </a:rPr>
              <a:t>Do you know what is meant by ‘</a:t>
            </a:r>
            <a:r>
              <a:rPr lang="en-IE" sz="3200" b="1" dirty="0">
                <a:solidFill>
                  <a:schemeClr val="tx2">
                    <a:lumMod val="50000"/>
                  </a:schemeClr>
                </a:solidFill>
              </a:rPr>
              <a:t>inhuman or degrading treatment</a:t>
            </a:r>
            <a:r>
              <a:rPr lang="en-IE" sz="3200" dirty="0">
                <a:solidFill>
                  <a:schemeClr val="tx2">
                    <a:lumMod val="50000"/>
                  </a:schemeClr>
                </a:solidFill>
              </a:rPr>
              <a:t>’?</a:t>
            </a:r>
          </a:p>
        </p:txBody>
      </p:sp>
    </p:spTree>
    <p:extLst>
      <p:ext uri="{BB962C8B-B14F-4D97-AF65-F5344CB8AC3E}">
        <p14:creationId xmlns:p14="http://schemas.microsoft.com/office/powerpoint/2010/main" val="1428325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10FD1-0D00-DDC8-7B81-4CFA614B31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F73E1-3620-B21A-1425-5C029EEB3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417" y="725214"/>
            <a:ext cx="5148378" cy="820536"/>
          </a:xfrm>
        </p:spPr>
        <p:txBody>
          <a:bodyPr anchor="t">
            <a:normAutofit/>
          </a:bodyPr>
          <a:lstStyle/>
          <a:p>
            <a:r>
              <a:rPr lang="en-US" sz="3600" dirty="0"/>
              <a:t>What We Know </a:t>
            </a:r>
            <a:endParaRPr lang="en-IE" sz="3600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AB50D-4687-4423-369A-C0B473F4B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5" y="1545750"/>
            <a:ext cx="5757746" cy="4807753"/>
          </a:xfrm>
        </p:spPr>
        <p:txBody>
          <a:bodyPr anchor="b"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800"/>
              </a:spcAft>
              <a:buNone/>
            </a:pPr>
            <a:endParaRPr lang="en-IE" sz="1120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Aft>
                <a:spcPts val="800"/>
              </a:spcAft>
              <a:buNone/>
            </a:pPr>
            <a:endParaRPr lang="en-IE" sz="1120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Aft>
                <a:spcPts val="800"/>
              </a:spcAft>
              <a:buNone/>
            </a:pPr>
            <a:r>
              <a:rPr lang="en-IE" sz="11200" dirty="0">
                <a:solidFill>
                  <a:srgbClr val="000000"/>
                </a:solidFill>
              </a:rPr>
              <a:t>Conducted survey of awareness in Penitentiary of Timisoara and found:</a:t>
            </a:r>
            <a:endParaRPr lang="en-IE" sz="11200" i="1" dirty="0">
              <a:solidFill>
                <a:srgbClr val="000000"/>
              </a:solidFill>
            </a:endParaRPr>
          </a:p>
          <a:p>
            <a:pPr>
              <a:spcAft>
                <a:spcPts val="800"/>
              </a:spcAft>
              <a:buNone/>
            </a:pPr>
            <a:endParaRPr lang="en-IE" sz="11200" i="1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2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IE" sz="11200" dirty="0">
                <a:solidFill>
                  <a:srgbClr val="000000"/>
                </a:solidFill>
                <a:effectLst/>
              </a:rPr>
              <a:t>Just under 25% of people who took our survey had heard of the CPT</a:t>
            </a:r>
          </a:p>
          <a:p>
            <a:pPr marL="457200" indent="-457200">
              <a:lnSpc>
                <a:spcPct val="12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IE" sz="11200" dirty="0">
                <a:solidFill>
                  <a:srgbClr val="000000"/>
                </a:solidFill>
                <a:effectLst/>
              </a:rPr>
              <a:t>Out of 21 interviews, no one had heard of the CPT 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endParaRPr lang="en-IE" sz="11200" dirty="0">
              <a:solidFill>
                <a:srgbClr val="000000"/>
              </a:solidFill>
              <a:effectLst/>
            </a:endParaRPr>
          </a:p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en-IE" sz="9600" dirty="0">
                <a:solidFill>
                  <a:srgbClr val="000000"/>
                </a:solidFill>
              </a:rPr>
              <a:t>This is similar to other places in Europe!</a:t>
            </a:r>
            <a:endParaRPr lang="en-IE" sz="9600" dirty="0">
              <a:solidFill>
                <a:srgbClr val="000000"/>
              </a:solidFill>
              <a:effectLst/>
            </a:endParaRPr>
          </a:p>
          <a:p>
            <a:r>
              <a:rPr lang="en-IE" sz="1700" kern="100" dirty="0">
                <a:effectLst/>
              </a:rPr>
              <a:t> </a:t>
            </a:r>
          </a:p>
          <a:p>
            <a:endParaRPr lang="en-IE" sz="1700" noProof="0" dirty="0"/>
          </a:p>
        </p:txBody>
      </p:sp>
      <p:pic>
        <p:nvPicPr>
          <p:cNvPr id="6" name="Graphic 5" descr="Research with solid fill">
            <a:extLst>
              <a:ext uri="{FF2B5EF4-FFF2-40B4-BE49-F238E27FC236}">
                <a16:creationId xmlns:a16="http://schemas.microsoft.com/office/drawing/2014/main" id="{E2E163F4-CF62-58F4-E7F9-5C6869B353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65298" y="1545750"/>
            <a:ext cx="3640825" cy="36408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A5CAC5-7F8E-D48F-9E23-C9C83EC4A8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anchor="b">
            <a:norm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DDBE135E-2566-4748-853C-8A3B78F0FB00}" type="slidenum">
              <a:rPr kumimoji="0" lang="en-IE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IE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621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579613-B140-F2D2-21FF-1ADF25BEB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B7B10-202D-63E5-C531-8659AA27C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IE" kern="1200">
                <a:latin typeface="+mj-lt"/>
                <a:ea typeface="+mj-ea"/>
                <a:cs typeface="+mj-cs"/>
              </a:rPr>
              <a:t>Why should you know about the CPT?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14E6A8-8C80-F421-2677-0E1643F4E31C}"/>
              </a:ext>
            </a:extLst>
          </p:cNvPr>
          <p:cNvSpPr txBox="1"/>
          <p:nvPr/>
        </p:nvSpPr>
        <p:spPr>
          <a:xfrm>
            <a:off x="479424" y="1541530"/>
            <a:ext cx="5616575" cy="4390919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25000" lnSpcReduction="20000"/>
          </a:bodyPr>
          <a:lstStyle/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6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6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96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96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96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96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96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96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96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9600" b="0" i="0" u="none" strike="noStrike" kern="1200" cap="none" spc="0" normalizeH="0" baseline="0" noProof="0" dirty="0">
              <a:ln>
                <a:noFill/>
              </a:ln>
              <a:solidFill>
                <a:srgbClr val="50555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9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Research shows </a:t>
            </a:r>
            <a:r>
              <a:rPr lang="en-IE" sz="9600" dirty="0">
                <a:solidFill>
                  <a:schemeClr val="tx2">
                    <a:lumMod val="50000"/>
                  </a:schemeClr>
                </a:solidFill>
                <a:latin typeface="Calibri"/>
              </a:rPr>
              <a:t>many</a:t>
            </a:r>
            <a:r>
              <a:rPr kumimoji="0" lang="en-IE" sz="9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people in prison:</a:t>
            </a: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9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28600" algn="l"/>
              </a:tabLst>
              <a:defRPr/>
            </a:pPr>
            <a:r>
              <a:rPr kumimoji="0" lang="en-IE" sz="9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Have never heard of the CPT</a:t>
            </a: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28600" algn="l"/>
              </a:tabLst>
              <a:defRPr/>
            </a:pPr>
            <a:r>
              <a:rPr kumimoji="0" lang="en-IE" sz="9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Don’t know what it does</a:t>
            </a: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28600" algn="l"/>
              </a:tabLst>
              <a:defRPr/>
            </a:pPr>
            <a:r>
              <a:rPr kumimoji="0" lang="en-IE" sz="9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Don’t know it is okay to talk to them</a:t>
            </a: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28600" algn="l"/>
              </a:tabLst>
              <a:defRPr/>
            </a:pPr>
            <a:endParaRPr kumimoji="0" lang="en-IE" sz="9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9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When people learn more, they feel:</a:t>
            </a: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IE" sz="9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28600" algn="l"/>
              </a:tabLst>
              <a:defRPr/>
            </a:pPr>
            <a:r>
              <a:rPr kumimoji="0" lang="en-IE" sz="9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👍 </a:t>
            </a:r>
            <a:r>
              <a:rPr lang="en-IE" sz="9600" dirty="0">
                <a:solidFill>
                  <a:schemeClr val="tx2">
                    <a:lumMod val="50000"/>
                  </a:schemeClr>
                </a:solidFill>
                <a:latin typeface="Calibri"/>
              </a:rPr>
              <a:t>Better informed about</a:t>
            </a:r>
            <a:r>
              <a:rPr kumimoji="0" lang="en-IE" sz="9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CPT</a:t>
            </a:r>
          </a:p>
          <a:p>
            <a:pPr marL="0" marR="0" lvl="0" indent="0" algn="l" defTabSz="914377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28600" algn="l"/>
              </a:tabLst>
              <a:defRPr/>
            </a:pPr>
            <a:r>
              <a:rPr kumimoji="0" lang="en-IE" sz="9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👍 Glad that someone checks on prison conditions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6B1D5E-C594-41ED-6B4F-BF3C5F6ABD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6740" y="6511066"/>
            <a:ext cx="290100" cy="191861"/>
          </a:xfrm>
        </p:spPr>
        <p:txBody>
          <a:bodyPr vert="horz" lIns="0" tIns="0" rIns="0" bIns="0" rtlCol="0" anchor="b" anchorCtr="0">
            <a:norm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DDBE135E-2566-4748-853C-8A3B78F0FB00}" type="slidenum">
              <a:rPr kumimoji="0" lang="en-IE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IE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D83FEF-D96C-7E3A-0701-F25E3795E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0265" y="1541530"/>
            <a:ext cx="5616575" cy="427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96729"/>
      </p:ext>
    </p:extLst>
  </p:cSld>
  <p:clrMapOvr>
    <a:masterClrMapping/>
  </p:clrMapOvr>
</p:sld>
</file>

<file path=ppt/theme/theme1.xml><?xml version="1.0" encoding="utf-8"?>
<a:theme xmlns:a="http://schemas.openxmlformats.org/drawingml/2006/main" name="TCD">
  <a:themeElements>
    <a:clrScheme name="TCD">
      <a:dk1>
        <a:srgbClr val="0569B9"/>
      </a:dk1>
      <a:lt1>
        <a:sysClr val="window" lastClr="FFFFFF"/>
      </a:lt1>
      <a:dk2>
        <a:srgbClr val="50555A"/>
      </a:dk2>
      <a:lt2>
        <a:srgbClr val="FFFFFF"/>
      </a:lt2>
      <a:accent1>
        <a:srgbClr val="0569B9"/>
      </a:accent1>
      <a:accent2>
        <a:srgbClr val="00AACD"/>
      </a:accent2>
      <a:accent3>
        <a:srgbClr val="00B4AA"/>
      </a:accent3>
      <a:accent4>
        <a:srgbClr val="32D732"/>
      </a:accent4>
      <a:accent5>
        <a:srgbClr val="FF641E"/>
      </a:accent5>
      <a:accent6>
        <a:srgbClr val="823278"/>
      </a:accent6>
      <a:hlink>
        <a:srgbClr val="0569B9"/>
      </a:hlink>
      <a:folHlink>
        <a:srgbClr val="0569B9"/>
      </a:folHlink>
    </a:clrScheme>
    <a:fontScheme name="TC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sz="900" dirty="0" smtClean="0"/>
        </a:defPPr>
      </a:lstStyle>
    </a:txDef>
  </a:objectDefaults>
  <a:extraClrSchemeLst/>
  <a:custClrLst>
    <a:custClr name="0569B9">
      <a:srgbClr val="0569B9"/>
    </a:custClr>
    <a:custClr name="00AACD">
      <a:srgbClr val="00AACD"/>
    </a:custClr>
    <a:custClr name="50555A">
      <a:srgbClr val="50555A"/>
    </a:custClr>
    <a:custClr name="00B4AA">
      <a:srgbClr val="00B4AA"/>
    </a:custClr>
    <a:custClr name="32D732">
      <a:srgbClr val="32D732"/>
    </a:custClr>
    <a:custClr name="96D700">
      <a:srgbClr val="96D700"/>
    </a:custClr>
    <a:custClr name="D2E100">
      <a:srgbClr val="D2E100"/>
    </a:custClr>
    <a:custClr name="FFD200">
      <a:srgbClr val="FFD200"/>
    </a:custClr>
    <a:custClr name="C8AA78">
      <a:srgbClr val="C8AA78"/>
    </a:custClr>
    <a:custClr name="FF641E">
      <a:srgbClr val="FF641E"/>
    </a:custClr>
    <a:custClr name="DC281E">
      <a:srgbClr val="DC281E"/>
    </a:custClr>
    <a:custClr name="823278">
      <a:srgbClr val="823278"/>
    </a:custClr>
    <a:custClr name="001E69">
      <a:srgbClr val="001E69"/>
    </a:custClr>
  </a:custClrLst>
  <a:extLst>
    <a:ext uri="{05A4C25C-085E-4340-85A3-A5531E510DB2}">
      <thm15:themeFamily xmlns:thm15="http://schemas.microsoft.com/office/thememl/2012/main" name="TCD PowerPoint Template.potx" id="{3FD4EF08-68AF-4013-B6EE-8C410FDC55A0}" vid="{3B775C0D-229C-45E1-96B9-EF40D71C82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62A7AADF3678449589386B801AE955" ma:contentTypeVersion="4" ma:contentTypeDescription="Create a new document." ma:contentTypeScope="" ma:versionID="e19b18ab3d2149f0b5e1784716c2c419">
  <xsd:schema xmlns:xsd="http://www.w3.org/2001/XMLSchema" xmlns:xs="http://www.w3.org/2001/XMLSchema" xmlns:p="http://schemas.microsoft.com/office/2006/metadata/properties" xmlns:ns2="2261055b-8e84-4b7a-856b-9880387a833c" targetNamespace="http://schemas.microsoft.com/office/2006/metadata/properties" ma:root="true" ma:fieldsID="9e4d6999fd4d290088813903a7da7a2d" ns2:_="">
    <xsd:import namespace="2261055b-8e84-4b7a-856b-9880387a83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61055b-8e84-4b7a-856b-9880387a83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631AAFD-17D7-49AD-B304-4E1D91E8EB8E}"/>
</file>

<file path=customXml/itemProps2.xml><?xml version="1.0" encoding="utf-8"?>
<ds:datastoreItem xmlns:ds="http://schemas.openxmlformats.org/officeDocument/2006/customXml" ds:itemID="{E2ADB299-E5F7-42E4-97A4-E0001AC02E33}"/>
</file>

<file path=customXml/itemProps3.xml><?xml version="1.0" encoding="utf-8"?>
<ds:datastoreItem xmlns:ds="http://schemas.openxmlformats.org/officeDocument/2006/customXml" ds:itemID="{1F12F678-475D-48DF-87F8-91EE6B58C714}"/>
</file>

<file path=docProps/app.xml><?xml version="1.0" encoding="utf-8"?>
<Properties xmlns="http://schemas.openxmlformats.org/officeDocument/2006/extended-properties" xmlns:vt="http://schemas.openxmlformats.org/officeDocument/2006/docPropsVTypes">
  <Template>TCD</Template>
  <TotalTime>0</TotalTime>
  <Words>703</Words>
  <Application>Microsoft Office PowerPoint</Application>
  <PresentationFormat>Widescreen</PresentationFormat>
  <Paragraphs>166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Aptos</vt:lpstr>
      <vt:lpstr>Arial</vt:lpstr>
      <vt:lpstr>Calibri</vt:lpstr>
      <vt:lpstr>Calibri Light</vt:lpstr>
      <vt:lpstr>Source Sans Pro</vt:lpstr>
      <vt:lpstr>Times New Roman</vt:lpstr>
      <vt:lpstr>TCD</vt:lpstr>
      <vt:lpstr>Workshop:  Who are the CPT and what do they do?</vt:lpstr>
      <vt:lpstr>Why are we here?</vt:lpstr>
      <vt:lpstr>Rights</vt:lpstr>
      <vt:lpstr>Rights  </vt:lpstr>
      <vt:lpstr>Why is prison monitoring needed?</vt:lpstr>
      <vt:lpstr> About the CPT</vt:lpstr>
      <vt:lpstr>Torture and Inhuman or Degrading Treatment</vt:lpstr>
      <vt:lpstr>What We Know </vt:lpstr>
      <vt:lpstr>Why should you know about the CPT?</vt:lpstr>
      <vt:lpstr>What do the CPT do?</vt:lpstr>
      <vt:lpstr>What happens after a CPT visit?</vt:lpstr>
      <vt:lpstr>What will change? </vt:lpstr>
      <vt:lpstr>PowerPoint Presentation</vt:lpstr>
      <vt:lpstr>Thank you for your attention!  Any questions?  Please complete our short survey.  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 consectetuer adipiscing</dc:title>
  <dc:subject/>
  <dc:creator>keith@detail.ie</dc:creator>
  <cp:keywords/>
  <dc:description/>
  <cp:lastModifiedBy>niamh wade</cp:lastModifiedBy>
  <cp:revision>81</cp:revision>
  <dcterms:created xsi:type="dcterms:W3CDTF">2021-05-20T08:55:03Z</dcterms:created>
  <dcterms:modified xsi:type="dcterms:W3CDTF">2025-06-18T06:31:21Z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0x0101004C62A7AADF3678449589386B801AE955</vt:lpwstr>
  </property>
</Properties>
</file>