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3" r:id="rId3"/>
    <p:sldId id="265" r:id="rId4"/>
    <p:sldId id="266" r:id="rId5"/>
    <p:sldId id="260" r:id="rId6"/>
    <p:sldId id="262" r:id="rId7"/>
    <p:sldId id="259" r:id="rId8"/>
    <p:sldId id="258" r:id="rId9"/>
    <p:sldId id="267" r:id="rId10"/>
    <p:sldId id="268" r:id="rId11"/>
    <p:sldId id="272" r:id="rId12"/>
    <p:sldId id="269" r:id="rId13"/>
    <p:sldId id="273" r:id="rId14"/>
    <p:sldId id="274" r:id="rId15"/>
    <p:sldId id="275" r:id="rId16"/>
    <p:sldId id="276" r:id="rId17"/>
    <p:sldId id="264" r:id="rId18"/>
    <p:sldId id="277" r:id="rId19"/>
    <p:sldId id="278" r:id="rId20"/>
    <p:sldId id="257" r:id="rId21"/>
    <p:sldId id="270" r:id="rId22"/>
    <p:sldId id="271" r:id="rId23"/>
    <p:sldId id="279" r:id="rId24"/>
    <p:sldId id="28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080490-4F7B-4420-9E24-7B6EAF69E5EA}" v="9" dt="2026-06-29T16:57:23.115"/>
    <p1510:client id="{4C9B79C8-C2D5-4DAC-8342-A0C8AB32806C}" v="422" dt="2026-06-29T16:34:49.7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2" autoAdjust="0"/>
    <p:restoredTop sz="94660"/>
  </p:normalViewPr>
  <p:slideViewPr>
    <p:cSldViewPr snapToGrid="0">
      <p:cViewPr varScale="1">
        <p:scale>
          <a:sx n="81" d="100"/>
          <a:sy n="81" d="100"/>
        </p:scale>
        <p:origin x="120" y="456"/>
      </p:cViewPr>
      <p:guideLst/>
    </p:cSldViewPr>
  </p:slideViewPr>
  <p:notesTextViewPr>
    <p:cViewPr>
      <p:scale>
        <a:sx n="1" d="1"/>
        <a:sy n="1" d="1"/>
      </p:scale>
      <p:origin x="0" y="0"/>
    </p:cViewPr>
  </p:notesTextViewPr>
  <p:sorterViewPr>
    <p:cViewPr>
      <p:scale>
        <a:sx n="100" d="100"/>
        <a:sy n="100" d="100"/>
      </p:scale>
      <p:origin x="0" y="-344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mes Watson" userId="ab142a238a2f524b" providerId="LiveId" clId="{6DDAD70E-779B-4364-B0AB-E718A34BDC61}"/>
    <pc:docChg chg="undo custSel addSld modSld">
      <pc:chgData name="James Watson" userId="ab142a238a2f524b" providerId="LiveId" clId="{6DDAD70E-779B-4364-B0AB-E718A34BDC61}" dt="2026-06-29T16:57:23.112" v="823" actId="20578"/>
      <pc:docMkLst>
        <pc:docMk/>
      </pc:docMkLst>
      <pc:sldChg chg="modSp mod">
        <pc:chgData name="James Watson" userId="ab142a238a2f524b" providerId="LiveId" clId="{6DDAD70E-779B-4364-B0AB-E718A34BDC61}" dt="2026-06-29T16:43:24.737" v="43" actId="404"/>
        <pc:sldMkLst>
          <pc:docMk/>
          <pc:sldMk cId="2395066621" sldId="256"/>
        </pc:sldMkLst>
        <pc:spChg chg="mod">
          <ac:chgData name="James Watson" userId="ab142a238a2f524b" providerId="LiveId" clId="{6DDAD70E-779B-4364-B0AB-E718A34BDC61}" dt="2026-06-29T16:43:24.737" v="43" actId="404"/>
          <ac:spMkLst>
            <pc:docMk/>
            <pc:sldMk cId="2395066621" sldId="256"/>
            <ac:spMk id="2" creationId="{FBB33337-0540-1A5C-C60E-577E36C7D7B9}"/>
          </ac:spMkLst>
        </pc:spChg>
      </pc:sldChg>
      <pc:sldChg chg="modSp mod">
        <pc:chgData name="James Watson" userId="ab142a238a2f524b" providerId="LiveId" clId="{6DDAD70E-779B-4364-B0AB-E718A34BDC61}" dt="2026-06-29T16:44:51.713" v="79" actId="20577"/>
        <pc:sldMkLst>
          <pc:docMk/>
          <pc:sldMk cId="2245480137" sldId="260"/>
        </pc:sldMkLst>
        <pc:spChg chg="mod">
          <ac:chgData name="James Watson" userId="ab142a238a2f524b" providerId="LiveId" clId="{6DDAD70E-779B-4364-B0AB-E718A34BDC61}" dt="2026-06-29T16:44:51.713" v="79" actId="20577"/>
          <ac:spMkLst>
            <pc:docMk/>
            <pc:sldMk cId="2245480137" sldId="260"/>
            <ac:spMk id="2" creationId="{4C41B044-806C-247D-9AF8-A7264969B632}"/>
          </ac:spMkLst>
        </pc:spChg>
      </pc:sldChg>
      <pc:sldChg chg="modSp mod">
        <pc:chgData name="James Watson" userId="ab142a238a2f524b" providerId="LiveId" clId="{6DDAD70E-779B-4364-B0AB-E718A34BDC61}" dt="2026-06-29T16:43:55.896" v="47" actId="313"/>
        <pc:sldMkLst>
          <pc:docMk/>
          <pc:sldMk cId="2093410937" sldId="266"/>
        </pc:sldMkLst>
        <pc:spChg chg="mod">
          <ac:chgData name="James Watson" userId="ab142a238a2f524b" providerId="LiveId" clId="{6DDAD70E-779B-4364-B0AB-E718A34BDC61}" dt="2026-06-29T16:43:55.896" v="47" actId="313"/>
          <ac:spMkLst>
            <pc:docMk/>
            <pc:sldMk cId="2093410937" sldId="266"/>
            <ac:spMk id="7" creationId="{9EFF459B-2163-940C-259A-BE7AFF049864}"/>
          </ac:spMkLst>
        </pc:spChg>
      </pc:sldChg>
      <pc:sldChg chg="modSp new mod">
        <pc:chgData name="James Watson" userId="ab142a238a2f524b" providerId="LiveId" clId="{6DDAD70E-779B-4364-B0AB-E718A34BDC61}" dt="2026-06-29T16:57:23.112" v="823" actId="20578"/>
        <pc:sldMkLst>
          <pc:docMk/>
          <pc:sldMk cId="1686129282" sldId="280"/>
        </pc:sldMkLst>
        <pc:spChg chg="mod">
          <ac:chgData name="James Watson" userId="ab142a238a2f524b" providerId="LiveId" clId="{6DDAD70E-779B-4364-B0AB-E718A34BDC61}" dt="2026-06-29T16:44:37.218" v="76" actId="14100"/>
          <ac:spMkLst>
            <pc:docMk/>
            <pc:sldMk cId="1686129282" sldId="280"/>
            <ac:spMk id="2" creationId="{BC8F468F-88BC-0622-7E9D-0E8789FE3408}"/>
          </ac:spMkLst>
        </pc:spChg>
        <pc:spChg chg="mod">
          <ac:chgData name="James Watson" userId="ab142a238a2f524b" providerId="LiveId" clId="{6DDAD70E-779B-4364-B0AB-E718A34BDC61}" dt="2026-06-29T16:57:23.112" v="823" actId="20578"/>
          <ac:spMkLst>
            <pc:docMk/>
            <pc:sldMk cId="1686129282" sldId="280"/>
            <ac:spMk id="3" creationId="{DDC56E30-BF33-C759-BF4B-D948ACE944FE}"/>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4042EA-84C8-495C-A2A0-96C1468D7AE1}" type="doc">
      <dgm:prSet loTypeId="urn:microsoft.com/office/officeart/2008/layout/LinedList" loCatId="list" qsTypeId="urn:microsoft.com/office/officeart/2005/8/quickstyle/simple1" qsCatId="simple" csTypeId="urn:microsoft.com/office/officeart/2005/8/colors/colorful5" csCatId="colorful" phldr="1"/>
      <dgm:spPr/>
      <dgm:t>
        <a:bodyPr/>
        <a:lstStyle/>
        <a:p>
          <a:endParaRPr lang="en-US"/>
        </a:p>
      </dgm:t>
    </dgm:pt>
    <dgm:pt modelId="{A4B3CE36-02C0-4C17-BF1A-800BF146A577}">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dirty="0"/>
            <a:t>Relevant Persons</a:t>
          </a:r>
          <a:endParaRPr lang="en-US" dirty="0"/>
        </a:p>
      </dgm:t>
    </dgm:pt>
    <dgm:pt modelId="{2FE03769-9D89-464B-8D2B-8E99DD3248E2}" type="parTrans" cxnId="{23983C71-96AB-4D35-968F-EB73B729320A}">
      <dgm:prSet/>
      <dgm:spPr/>
      <dgm:t>
        <a:bodyPr/>
        <a:lstStyle/>
        <a:p>
          <a:endParaRPr lang="en-US"/>
        </a:p>
      </dgm:t>
    </dgm:pt>
    <dgm:pt modelId="{BE600A09-7425-40AF-B2FB-1CC1FA0E361B}" type="sibTrans" cxnId="{23983C71-96AB-4D35-968F-EB73B729320A}">
      <dgm:prSet/>
      <dgm:spPr/>
      <dgm:t>
        <a:bodyPr/>
        <a:lstStyle/>
        <a:p>
          <a:endParaRPr lang="en-US"/>
        </a:p>
      </dgm:t>
    </dgm:pt>
    <dgm:pt modelId="{58C5A12B-A838-466F-B376-8D1C077DB20C}">
      <dgm:prSet/>
      <dgm:spPr/>
      <dgm:t>
        <a:bodyPr/>
        <a:lstStyle/>
        <a:p>
          <a:r>
            <a:rPr lang="en-GB" dirty="0"/>
            <a:t>Barrister</a:t>
          </a:r>
          <a:endParaRPr lang="en-US" dirty="0"/>
        </a:p>
      </dgm:t>
    </dgm:pt>
    <dgm:pt modelId="{7F3F0901-A1D8-4AD4-BD0C-62E141CB7D8B}" type="parTrans" cxnId="{CA70B1F7-AE96-4DB0-BEEB-21535B65E935}">
      <dgm:prSet/>
      <dgm:spPr/>
      <dgm:t>
        <a:bodyPr/>
        <a:lstStyle/>
        <a:p>
          <a:endParaRPr lang="en-US"/>
        </a:p>
      </dgm:t>
    </dgm:pt>
    <dgm:pt modelId="{05C37FDC-3D09-4CFB-86ED-A7FA2A36E65D}" type="sibTrans" cxnId="{CA70B1F7-AE96-4DB0-BEEB-21535B65E935}">
      <dgm:prSet/>
      <dgm:spPr/>
      <dgm:t>
        <a:bodyPr/>
        <a:lstStyle/>
        <a:p>
          <a:endParaRPr lang="en-US"/>
        </a:p>
      </dgm:t>
    </dgm:pt>
    <dgm:pt modelId="{D2A50660-63B4-4C0F-8FE5-865FAE539FE0}">
      <dgm:prSet/>
      <dgm:spPr/>
      <dgm:t>
        <a:bodyPr/>
        <a:lstStyle/>
        <a:p>
          <a:r>
            <a:rPr lang="en-GB" dirty="0"/>
            <a:t>Solicitor </a:t>
          </a:r>
          <a:endParaRPr lang="en-US" dirty="0"/>
        </a:p>
      </dgm:t>
    </dgm:pt>
    <dgm:pt modelId="{58DC07B8-027E-43B1-8C74-94E6427FDBB9}" type="parTrans" cxnId="{1EDB7FD3-2447-4A62-ACD8-9098D68FED05}">
      <dgm:prSet/>
      <dgm:spPr/>
      <dgm:t>
        <a:bodyPr/>
        <a:lstStyle/>
        <a:p>
          <a:endParaRPr lang="en-US"/>
        </a:p>
      </dgm:t>
    </dgm:pt>
    <dgm:pt modelId="{24BDFA0E-761C-4612-92BE-8F91279B1530}" type="sibTrans" cxnId="{1EDB7FD3-2447-4A62-ACD8-9098D68FED05}">
      <dgm:prSet/>
      <dgm:spPr/>
      <dgm:t>
        <a:bodyPr/>
        <a:lstStyle/>
        <a:p>
          <a:endParaRPr lang="en-US"/>
        </a:p>
      </dgm:t>
    </dgm:pt>
    <dgm:pt modelId="{7AABF4F8-6D49-4182-9FB0-2A13D8685B4E}">
      <dgm:prSet/>
      <dgm:spPr/>
      <dgm:t>
        <a:bodyPr/>
        <a:lstStyle/>
        <a:p>
          <a:r>
            <a:rPr lang="en-US" dirty="0"/>
            <a:t>Judge</a:t>
          </a:r>
        </a:p>
      </dgm:t>
    </dgm:pt>
    <dgm:pt modelId="{2F5878E9-8670-48EA-84B5-072A72EE7F49}" type="parTrans" cxnId="{898431FC-C37E-481D-997A-35AB8D546617}">
      <dgm:prSet/>
      <dgm:spPr/>
      <dgm:t>
        <a:bodyPr/>
        <a:lstStyle/>
        <a:p>
          <a:endParaRPr lang="en-US"/>
        </a:p>
      </dgm:t>
    </dgm:pt>
    <dgm:pt modelId="{65864C32-F2B1-4A84-89BB-E84B45EA765D}" type="sibTrans" cxnId="{898431FC-C37E-481D-997A-35AB8D546617}">
      <dgm:prSet/>
      <dgm:spPr/>
      <dgm:t>
        <a:bodyPr/>
        <a:lstStyle/>
        <a:p>
          <a:endParaRPr lang="en-US"/>
        </a:p>
      </dgm:t>
    </dgm:pt>
    <dgm:pt modelId="{B5E6A560-6543-4CA6-A47B-5C0209C1F46F}">
      <dgm:prSet/>
      <dgm:spPr/>
      <dgm:t>
        <a:bodyPr/>
        <a:lstStyle/>
        <a:p>
          <a:r>
            <a:rPr lang="en-GB" dirty="0"/>
            <a:t>State Agency</a:t>
          </a:r>
          <a:endParaRPr lang="en-US" dirty="0"/>
        </a:p>
      </dgm:t>
    </dgm:pt>
    <dgm:pt modelId="{DC38BB25-528B-4BE9-99F7-4D79EBE1ACFD}" type="parTrans" cxnId="{D19B4227-D7BF-4E83-9A2A-C5B3BF0BFCA4}">
      <dgm:prSet/>
      <dgm:spPr/>
      <dgm:t>
        <a:bodyPr/>
        <a:lstStyle/>
        <a:p>
          <a:endParaRPr lang="en-US"/>
        </a:p>
      </dgm:t>
    </dgm:pt>
    <dgm:pt modelId="{C37FEAA0-B8FD-4CDE-B91C-D9DF61625CD1}" type="sibTrans" cxnId="{D19B4227-D7BF-4E83-9A2A-C5B3BF0BFCA4}">
      <dgm:prSet/>
      <dgm:spPr/>
      <dgm:t>
        <a:bodyPr/>
        <a:lstStyle/>
        <a:p>
          <a:endParaRPr lang="en-US"/>
        </a:p>
      </dgm:t>
    </dgm:pt>
    <dgm:pt modelId="{EAABC7ED-ED9B-4EA9-901A-180F9DEA7F44}">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dirty="0"/>
            <a:t>Geriatrician</a:t>
          </a:r>
          <a:endParaRPr lang="en-US" dirty="0"/>
        </a:p>
      </dgm:t>
    </dgm:pt>
    <dgm:pt modelId="{3CA590DC-7A4C-4CCF-A61C-29182AEFEA5E}" type="parTrans" cxnId="{D67340F5-5D43-4175-B1F3-E0ECC4FCCE77}">
      <dgm:prSet/>
      <dgm:spPr/>
      <dgm:t>
        <a:bodyPr/>
        <a:lstStyle/>
        <a:p>
          <a:endParaRPr lang="en-IE"/>
        </a:p>
      </dgm:t>
    </dgm:pt>
    <dgm:pt modelId="{52876A13-FEAC-4D2F-9096-C6CFABB19FF3}" type="sibTrans" cxnId="{D67340F5-5D43-4175-B1F3-E0ECC4FCCE77}">
      <dgm:prSet/>
      <dgm:spPr/>
      <dgm:t>
        <a:bodyPr/>
        <a:lstStyle/>
        <a:p>
          <a:endParaRPr lang="en-IE"/>
        </a:p>
      </dgm:t>
    </dgm:pt>
    <dgm:pt modelId="{1F4F9F18-0695-43F2-B95C-40FAF09059D8}">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Psychiatrist</a:t>
          </a:r>
        </a:p>
      </dgm:t>
    </dgm:pt>
    <dgm:pt modelId="{28E9B83D-492C-4AC4-9494-4DE4A2854695}" type="parTrans" cxnId="{AA36BF1F-5E5D-46DA-8565-BC0D40951937}">
      <dgm:prSet/>
      <dgm:spPr/>
      <dgm:t>
        <a:bodyPr/>
        <a:lstStyle/>
        <a:p>
          <a:endParaRPr lang="en-IE"/>
        </a:p>
      </dgm:t>
    </dgm:pt>
    <dgm:pt modelId="{983497B2-E218-45F5-BC9C-090E22569CD1}" type="sibTrans" cxnId="{AA36BF1F-5E5D-46DA-8565-BC0D40951937}">
      <dgm:prSet/>
      <dgm:spPr/>
      <dgm:t>
        <a:bodyPr/>
        <a:lstStyle/>
        <a:p>
          <a:endParaRPr lang="en-IE"/>
        </a:p>
      </dgm:t>
    </dgm:pt>
    <dgm:pt modelId="{820F3CE6-324D-434E-868F-8F2C6B1D4EB2}" type="pres">
      <dgm:prSet presAssocID="{5A4042EA-84C8-495C-A2A0-96C1468D7AE1}" presName="vert0" presStyleCnt="0">
        <dgm:presLayoutVars>
          <dgm:dir/>
          <dgm:animOne val="branch"/>
          <dgm:animLvl val="lvl"/>
        </dgm:presLayoutVars>
      </dgm:prSet>
      <dgm:spPr/>
    </dgm:pt>
    <dgm:pt modelId="{7042030A-F450-482A-B559-85B89375331D}" type="pres">
      <dgm:prSet presAssocID="{A4B3CE36-02C0-4C17-BF1A-800BF146A577}" presName="thickLine" presStyleLbl="alignNode1" presStyleIdx="0" presStyleCnt="7"/>
      <dgm:spPr/>
    </dgm:pt>
    <dgm:pt modelId="{72CCB344-F9FE-4895-A168-31031CAC9BB9}" type="pres">
      <dgm:prSet presAssocID="{A4B3CE36-02C0-4C17-BF1A-800BF146A577}" presName="horz1" presStyleCnt="0"/>
      <dgm:spPr/>
    </dgm:pt>
    <dgm:pt modelId="{33D8C95F-7100-4BA8-94E2-859B5963B812}" type="pres">
      <dgm:prSet presAssocID="{A4B3CE36-02C0-4C17-BF1A-800BF146A577}" presName="tx1" presStyleLbl="revTx" presStyleIdx="0" presStyleCnt="7"/>
      <dgm:spPr/>
    </dgm:pt>
    <dgm:pt modelId="{FCFCF131-105B-43E8-BC08-C2FA96206E27}" type="pres">
      <dgm:prSet presAssocID="{A4B3CE36-02C0-4C17-BF1A-800BF146A577}" presName="vert1" presStyleCnt="0"/>
      <dgm:spPr/>
    </dgm:pt>
    <dgm:pt modelId="{087AF21A-A508-4423-A3CB-9CC892874885}" type="pres">
      <dgm:prSet presAssocID="{1F4F9F18-0695-43F2-B95C-40FAF09059D8}" presName="thickLine" presStyleLbl="alignNode1" presStyleIdx="1" presStyleCnt="7"/>
      <dgm:spPr/>
    </dgm:pt>
    <dgm:pt modelId="{32435B08-53BF-40A5-8B30-F22ADB56CBCC}" type="pres">
      <dgm:prSet presAssocID="{1F4F9F18-0695-43F2-B95C-40FAF09059D8}" presName="horz1" presStyleCnt="0"/>
      <dgm:spPr/>
    </dgm:pt>
    <dgm:pt modelId="{1E708926-ABC9-45BB-8128-377FC360A4A3}" type="pres">
      <dgm:prSet presAssocID="{1F4F9F18-0695-43F2-B95C-40FAF09059D8}" presName="tx1" presStyleLbl="revTx" presStyleIdx="1" presStyleCnt="7"/>
      <dgm:spPr/>
    </dgm:pt>
    <dgm:pt modelId="{6A8567C2-EDBE-46B9-B117-3B31B5B9579D}" type="pres">
      <dgm:prSet presAssocID="{1F4F9F18-0695-43F2-B95C-40FAF09059D8}" presName="vert1" presStyleCnt="0"/>
      <dgm:spPr/>
    </dgm:pt>
    <dgm:pt modelId="{101E8346-3964-4EB2-AA3A-6E2F08101A40}" type="pres">
      <dgm:prSet presAssocID="{EAABC7ED-ED9B-4EA9-901A-180F9DEA7F44}" presName="thickLine" presStyleLbl="alignNode1" presStyleIdx="2" presStyleCnt="7"/>
      <dgm:spPr/>
    </dgm:pt>
    <dgm:pt modelId="{427C050E-86C1-48EA-8756-5C9D7CF97047}" type="pres">
      <dgm:prSet presAssocID="{EAABC7ED-ED9B-4EA9-901A-180F9DEA7F44}" presName="horz1" presStyleCnt="0"/>
      <dgm:spPr/>
    </dgm:pt>
    <dgm:pt modelId="{DD359E14-F495-4208-BD90-5EB4AA9BF72F}" type="pres">
      <dgm:prSet presAssocID="{EAABC7ED-ED9B-4EA9-901A-180F9DEA7F44}" presName="tx1" presStyleLbl="revTx" presStyleIdx="2" presStyleCnt="7"/>
      <dgm:spPr/>
    </dgm:pt>
    <dgm:pt modelId="{1BAE8107-9D75-4FAC-B8C5-852673510D4C}" type="pres">
      <dgm:prSet presAssocID="{EAABC7ED-ED9B-4EA9-901A-180F9DEA7F44}" presName="vert1" presStyleCnt="0"/>
      <dgm:spPr/>
    </dgm:pt>
    <dgm:pt modelId="{843B21EA-A3AC-47A0-A946-7934C8FF2F31}" type="pres">
      <dgm:prSet presAssocID="{58C5A12B-A838-466F-B376-8D1C077DB20C}" presName="thickLine" presStyleLbl="alignNode1" presStyleIdx="3" presStyleCnt="7"/>
      <dgm:spPr/>
    </dgm:pt>
    <dgm:pt modelId="{AFF087E5-DFC8-4EE5-950E-3CA876F82DB7}" type="pres">
      <dgm:prSet presAssocID="{58C5A12B-A838-466F-B376-8D1C077DB20C}" presName="horz1" presStyleCnt="0"/>
      <dgm:spPr/>
    </dgm:pt>
    <dgm:pt modelId="{D15688D8-2E4B-40C9-85EA-EE0A56211A16}" type="pres">
      <dgm:prSet presAssocID="{58C5A12B-A838-466F-B376-8D1C077DB20C}" presName="tx1" presStyleLbl="revTx" presStyleIdx="3" presStyleCnt="7"/>
      <dgm:spPr/>
    </dgm:pt>
    <dgm:pt modelId="{4B0607C6-C65E-4B73-903C-52EFBEF253FD}" type="pres">
      <dgm:prSet presAssocID="{58C5A12B-A838-466F-B376-8D1C077DB20C}" presName="vert1" presStyleCnt="0"/>
      <dgm:spPr/>
    </dgm:pt>
    <dgm:pt modelId="{D463F903-63F9-4D92-9E8F-C7DB985A613F}" type="pres">
      <dgm:prSet presAssocID="{D2A50660-63B4-4C0F-8FE5-865FAE539FE0}" presName="thickLine" presStyleLbl="alignNode1" presStyleIdx="4" presStyleCnt="7"/>
      <dgm:spPr/>
    </dgm:pt>
    <dgm:pt modelId="{0C7CAEBD-DD56-431D-9F8C-6EA477CB894E}" type="pres">
      <dgm:prSet presAssocID="{D2A50660-63B4-4C0F-8FE5-865FAE539FE0}" presName="horz1" presStyleCnt="0"/>
      <dgm:spPr/>
    </dgm:pt>
    <dgm:pt modelId="{576A2512-6A0E-4EE6-A90B-0B9298E57DC9}" type="pres">
      <dgm:prSet presAssocID="{D2A50660-63B4-4C0F-8FE5-865FAE539FE0}" presName="tx1" presStyleLbl="revTx" presStyleIdx="4" presStyleCnt="7"/>
      <dgm:spPr/>
    </dgm:pt>
    <dgm:pt modelId="{2A35D2A3-4FA3-4EC0-AB3F-53429B7CF7FC}" type="pres">
      <dgm:prSet presAssocID="{D2A50660-63B4-4C0F-8FE5-865FAE539FE0}" presName="vert1" presStyleCnt="0"/>
      <dgm:spPr/>
    </dgm:pt>
    <dgm:pt modelId="{816BF6EE-5545-4ABF-AB73-44358E7A302F}" type="pres">
      <dgm:prSet presAssocID="{7AABF4F8-6D49-4182-9FB0-2A13D8685B4E}" presName="thickLine" presStyleLbl="alignNode1" presStyleIdx="5" presStyleCnt="7"/>
      <dgm:spPr/>
    </dgm:pt>
    <dgm:pt modelId="{52C0E36F-35B3-49FA-9669-48F5DBEC03E1}" type="pres">
      <dgm:prSet presAssocID="{7AABF4F8-6D49-4182-9FB0-2A13D8685B4E}" presName="horz1" presStyleCnt="0"/>
      <dgm:spPr/>
    </dgm:pt>
    <dgm:pt modelId="{64A5ACD3-884F-4318-8A0A-AAE98173FE2F}" type="pres">
      <dgm:prSet presAssocID="{7AABF4F8-6D49-4182-9FB0-2A13D8685B4E}" presName="tx1" presStyleLbl="revTx" presStyleIdx="5" presStyleCnt="7"/>
      <dgm:spPr/>
    </dgm:pt>
    <dgm:pt modelId="{DEE8373C-D019-49D6-A6C7-A2D6E87C4CCB}" type="pres">
      <dgm:prSet presAssocID="{7AABF4F8-6D49-4182-9FB0-2A13D8685B4E}" presName="vert1" presStyleCnt="0"/>
      <dgm:spPr/>
    </dgm:pt>
    <dgm:pt modelId="{8F040C44-4E6B-431F-9611-B68CE6F04A94}" type="pres">
      <dgm:prSet presAssocID="{B5E6A560-6543-4CA6-A47B-5C0209C1F46F}" presName="thickLine" presStyleLbl="alignNode1" presStyleIdx="6" presStyleCnt="7"/>
      <dgm:spPr/>
    </dgm:pt>
    <dgm:pt modelId="{20EB70AD-081E-414B-8496-3AA0AD51AFE2}" type="pres">
      <dgm:prSet presAssocID="{B5E6A560-6543-4CA6-A47B-5C0209C1F46F}" presName="horz1" presStyleCnt="0"/>
      <dgm:spPr/>
    </dgm:pt>
    <dgm:pt modelId="{C417B20B-36F1-470A-8C5D-DC02640CF24F}" type="pres">
      <dgm:prSet presAssocID="{B5E6A560-6543-4CA6-A47B-5C0209C1F46F}" presName="tx1" presStyleLbl="revTx" presStyleIdx="6" presStyleCnt="7"/>
      <dgm:spPr/>
    </dgm:pt>
    <dgm:pt modelId="{5AA3DB31-97A6-45CB-8E40-14B725D0F0C4}" type="pres">
      <dgm:prSet presAssocID="{B5E6A560-6543-4CA6-A47B-5C0209C1F46F}" presName="vert1" presStyleCnt="0"/>
      <dgm:spPr/>
    </dgm:pt>
  </dgm:ptLst>
  <dgm:cxnLst>
    <dgm:cxn modelId="{58AD8205-CC78-4B10-9EF1-AD12DB41A4FD}" type="presOf" srcId="{58C5A12B-A838-466F-B376-8D1C077DB20C}" destId="{D15688D8-2E4B-40C9-85EA-EE0A56211A16}" srcOrd="0" destOrd="0" presId="urn:microsoft.com/office/officeart/2008/layout/LinedList"/>
    <dgm:cxn modelId="{AA36BF1F-5E5D-46DA-8565-BC0D40951937}" srcId="{5A4042EA-84C8-495C-A2A0-96C1468D7AE1}" destId="{1F4F9F18-0695-43F2-B95C-40FAF09059D8}" srcOrd="1" destOrd="0" parTransId="{28E9B83D-492C-4AC4-9494-4DE4A2854695}" sibTransId="{983497B2-E218-45F5-BC9C-090E22569CD1}"/>
    <dgm:cxn modelId="{D19B4227-D7BF-4E83-9A2A-C5B3BF0BFCA4}" srcId="{5A4042EA-84C8-495C-A2A0-96C1468D7AE1}" destId="{B5E6A560-6543-4CA6-A47B-5C0209C1F46F}" srcOrd="6" destOrd="0" parTransId="{DC38BB25-528B-4BE9-99F7-4D79EBE1ACFD}" sibTransId="{C37FEAA0-B8FD-4CDE-B91C-D9DF61625CD1}"/>
    <dgm:cxn modelId="{643CBB30-FB43-47CA-A0BB-95840836BE58}" type="presOf" srcId="{B5E6A560-6543-4CA6-A47B-5C0209C1F46F}" destId="{C417B20B-36F1-470A-8C5D-DC02640CF24F}" srcOrd="0" destOrd="0" presId="urn:microsoft.com/office/officeart/2008/layout/LinedList"/>
    <dgm:cxn modelId="{59B52765-9A6D-4655-B21A-1259B26E6CC1}" type="presOf" srcId="{EAABC7ED-ED9B-4EA9-901A-180F9DEA7F44}" destId="{DD359E14-F495-4208-BD90-5EB4AA9BF72F}" srcOrd="0" destOrd="0" presId="urn:microsoft.com/office/officeart/2008/layout/LinedList"/>
    <dgm:cxn modelId="{838C9A66-1ABA-4F91-9CFF-8972925AB34A}" type="presOf" srcId="{5A4042EA-84C8-495C-A2A0-96C1468D7AE1}" destId="{820F3CE6-324D-434E-868F-8F2C6B1D4EB2}" srcOrd="0" destOrd="0" presId="urn:microsoft.com/office/officeart/2008/layout/LinedList"/>
    <dgm:cxn modelId="{23983C71-96AB-4D35-968F-EB73B729320A}" srcId="{5A4042EA-84C8-495C-A2A0-96C1468D7AE1}" destId="{A4B3CE36-02C0-4C17-BF1A-800BF146A577}" srcOrd="0" destOrd="0" parTransId="{2FE03769-9D89-464B-8D2B-8E99DD3248E2}" sibTransId="{BE600A09-7425-40AF-B2FB-1CC1FA0E361B}"/>
    <dgm:cxn modelId="{24FC3C83-EC9B-4432-817E-CB7F60313F12}" type="presOf" srcId="{7AABF4F8-6D49-4182-9FB0-2A13D8685B4E}" destId="{64A5ACD3-884F-4318-8A0A-AAE98173FE2F}" srcOrd="0" destOrd="0" presId="urn:microsoft.com/office/officeart/2008/layout/LinedList"/>
    <dgm:cxn modelId="{B1845BCE-F884-413A-BFFC-49C1CD368EE1}" type="presOf" srcId="{D2A50660-63B4-4C0F-8FE5-865FAE539FE0}" destId="{576A2512-6A0E-4EE6-A90B-0B9298E57DC9}" srcOrd="0" destOrd="0" presId="urn:microsoft.com/office/officeart/2008/layout/LinedList"/>
    <dgm:cxn modelId="{1EDB7FD3-2447-4A62-ACD8-9098D68FED05}" srcId="{5A4042EA-84C8-495C-A2A0-96C1468D7AE1}" destId="{D2A50660-63B4-4C0F-8FE5-865FAE539FE0}" srcOrd="4" destOrd="0" parTransId="{58DC07B8-027E-43B1-8C74-94E6427FDBB9}" sibTransId="{24BDFA0E-761C-4612-92BE-8F91279B1530}"/>
    <dgm:cxn modelId="{3D3E4FF2-C0FC-4D40-B590-09C888168F9A}" type="presOf" srcId="{1F4F9F18-0695-43F2-B95C-40FAF09059D8}" destId="{1E708926-ABC9-45BB-8128-377FC360A4A3}" srcOrd="0" destOrd="0" presId="urn:microsoft.com/office/officeart/2008/layout/LinedList"/>
    <dgm:cxn modelId="{D67340F5-5D43-4175-B1F3-E0ECC4FCCE77}" srcId="{5A4042EA-84C8-495C-A2A0-96C1468D7AE1}" destId="{EAABC7ED-ED9B-4EA9-901A-180F9DEA7F44}" srcOrd="2" destOrd="0" parTransId="{3CA590DC-7A4C-4CCF-A61C-29182AEFEA5E}" sibTransId="{52876A13-FEAC-4D2F-9096-C6CFABB19FF3}"/>
    <dgm:cxn modelId="{CA70B1F7-AE96-4DB0-BEEB-21535B65E935}" srcId="{5A4042EA-84C8-495C-A2A0-96C1468D7AE1}" destId="{58C5A12B-A838-466F-B376-8D1C077DB20C}" srcOrd="3" destOrd="0" parTransId="{7F3F0901-A1D8-4AD4-BD0C-62E141CB7D8B}" sibTransId="{05C37FDC-3D09-4CFB-86ED-A7FA2A36E65D}"/>
    <dgm:cxn modelId="{689FA1FB-AE93-40A3-8260-28F82D395920}" type="presOf" srcId="{A4B3CE36-02C0-4C17-BF1A-800BF146A577}" destId="{33D8C95F-7100-4BA8-94E2-859B5963B812}" srcOrd="0" destOrd="0" presId="urn:microsoft.com/office/officeart/2008/layout/LinedList"/>
    <dgm:cxn modelId="{898431FC-C37E-481D-997A-35AB8D546617}" srcId="{5A4042EA-84C8-495C-A2A0-96C1468D7AE1}" destId="{7AABF4F8-6D49-4182-9FB0-2A13D8685B4E}" srcOrd="5" destOrd="0" parTransId="{2F5878E9-8670-48EA-84B5-072A72EE7F49}" sibTransId="{65864C32-F2B1-4A84-89BB-E84B45EA765D}"/>
    <dgm:cxn modelId="{BBBC5D81-83A4-43F4-A134-3A9A2CE9FC95}" type="presParOf" srcId="{820F3CE6-324D-434E-868F-8F2C6B1D4EB2}" destId="{7042030A-F450-482A-B559-85B89375331D}" srcOrd="0" destOrd="0" presId="urn:microsoft.com/office/officeart/2008/layout/LinedList"/>
    <dgm:cxn modelId="{10D72087-9083-4ABC-9F0F-73239F9C22E4}" type="presParOf" srcId="{820F3CE6-324D-434E-868F-8F2C6B1D4EB2}" destId="{72CCB344-F9FE-4895-A168-31031CAC9BB9}" srcOrd="1" destOrd="0" presId="urn:microsoft.com/office/officeart/2008/layout/LinedList"/>
    <dgm:cxn modelId="{2461B0D3-7118-453D-93EC-E44C23903125}" type="presParOf" srcId="{72CCB344-F9FE-4895-A168-31031CAC9BB9}" destId="{33D8C95F-7100-4BA8-94E2-859B5963B812}" srcOrd="0" destOrd="0" presId="urn:microsoft.com/office/officeart/2008/layout/LinedList"/>
    <dgm:cxn modelId="{3DD0C5BC-FA12-4CF4-8247-068DFBA7B1A6}" type="presParOf" srcId="{72CCB344-F9FE-4895-A168-31031CAC9BB9}" destId="{FCFCF131-105B-43E8-BC08-C2FA96206E27}" srcOrd="1" destOrd="0" presId="urn:microsoft.com/office/officeart/2008/layout/LinedList"/>
    <dgm:cxn modelId="{7061FCA1-C2EA-46F2-BE81-C0B6A77AF9A4}" type="presParOf" srcId="{820F3CE6-324D-434E-868F-8F2C6B1D4EB2}" destId="{087AF21A-A508-4423-A3CB-9CC892874885}" srcOrd="2" destOrd="0" presId="urn:microsoft.com/office/officeart/2008/layout/LinedList"/>
    <dgm:cxn modelId="{7D5D7A7C-ED1D-4E36-AE2F-1F4BF71EBE66}" type="presParOf" srcId="{820F3CE6-324D-434E-868F-8F2C6B1D4EB2}" destId="{32435B08-53BF-40A5-8B30-F22ADB56CBCC}" srcOrd="3" destOrd="0" presId="urn:microsoft.com/office/officeart/2008/layout/LinedList"/>
    <dgm:cxn modelId="{4BED0231-4D64-4E26-990F-47BF95EA255D}" type="presParOf" srcId="{32435B08-53BF-40A5-8B30-F22ADB56CBCC}" destId="{1E708926-ABC9-45BB-8128-377FC360A4A3}" srcOrd="0" destOrd="0" presId="urn:microsoft.com/office/officeart/2008/layout/LinedList"/>
    <dgm:cxn modelId="{855C9441-D01E-4F28-B734-35249E07F01D}" type="presParOf" srcId="{32435B08-53BF-40A5-8B30-F22ADB56CBCC}" destId="{6A8567C2-EDBE-46B9-B117-3B31B5B9579D}" srcOrd="1" destOrd="0" presId="urn:microsoft.com/office/officeart/2008/layout/LinedList"/>
    <dgm:cxn modelId="{00CDEB89-0C69-42BC-82FD-C9656E00EF0A}" type="presParOf" srcId="{820F3CE6-324D-434E-868F-8F2C6B1D4EB2}" destId="{101E8346-3964-4EB2-AA3A-6E2F08101A40}" srcOrd="4" destOrd="0" presId="urn:microsoft.com/office/officeart/2008/layout/LinedList"/>
    <dgm:cxn modelId="{EE0ED472-D24A-4414-A9A1-35D79FA4D2A9}" type="presParOf" srcId="{820F3CE6-324D-434E-868F-8F2C6B1D4EB2}" destId="{427C050E-86C1-48EA-8756-5C9D7CF97047}" srcOrd="5" destOrd="0" presId="urn:microsoft.com/office/officeart/2008/layout/LinedList"/>
    <dgm:cxn modelId="{1DE7E44D-238C-40FD-AB8E-24465DDE3A7E}" type="presParOf" srcId="{427C050E-86C1-48EA-8756-5C9D7CF97047}" destId="{DD359E14-F495-4208-BD90-5EB4AA9BF72F}" srcOrd="0" destOrd="0" presId="urn:microsoft.com/office/officeart/2008/layout/LinedList"/>
    <dgm:cxn modelId="{9198F871-EA30-4577-ABF1-5E0942D9AB94}" type="presParOf" srcId="{427C050E-86C1-48EA-8756-5C9D7CF97047}" destId="{1BAE8107-9D75-4FAC-B8C5-852673510D4C}" srcOrd="1" destOrd="0" presId="urn:microsoft.com/office/officeart/2008/layout/LinedList"/>
    <dgm:cxn modelId="{5705C52C-4915-4535-A424-1B07A7AE4A42}" type="presParOf" srcId="{820F3CE6-324D-434E-868F-8F2C6B1D4EB2}" destId="{843B21EA-A3AC-47A0-A946-7934C8FF2F31}" srcOrd="6" destOrd="0" presId="urn:microsoft.com/office/officeart/2008/layout/LinedList"/>
    <dgm:cxn modelId="{CA62E0F5-2EC7-4862-A315-08965D2F7678}" type="presParOf" srcId="{820F3CE6-324D-434E-868F-8F2C6B1D4EB2}" destId="{AFF087E5-DFC8-4EE5-950E-3CA876F82DB7}" srcOrd="7" destOrd="0" presId="urn:microsoft.com/office/officeart/2008/layout/LinedList"/>
    <dgm:cxn modelId="{E7E9B0CE-4BB9-4E90-938D-81252CFC8B6C}" type="presParOf" srcId="{AFF087E5-DFC8-4EE5-950E-3CA876F82DB7}" destId="{D15688D8-2E4B-40C9-85EA-EE0A56211A16}" srcOrd="0" destOrd="0" presId="urn:microsoft.com/office/officeart/2008/layout/LinedList"/>
    <dgm:cxn modelId="{75D2CFE8-9333-4BC8-A568-675F0C48EBA8}" type="presParOf" srcId="{AFF087E5-DFC8-4EE5-950E-3CA876F82DB7}" destId="{4B0607C6-C65E-4B73-903C-52EFBEF253FD}" srcOrd="1" destOrd="0" presId="urn:microsoft.com/office/officeart/2008/layout/LinedList"/>
    <dgm:cxn modelId="{E18228A0-FFCA-4AC4-BA6A-95A21D341C47}" type="presParOf" srcId="{820F3CE6-324D-434E-868F-8F2C6B1D4EB2}" destId="{D463F903-63F9-4D92-9E8F-C7DB985A613F}" srcOrd="8" destOrd="0" presId="urn:microsoft.com/office/officeart/2008/layout/LinedList"/>
    <dgm:cxn modelId="{8E707C5B-1469-47C4-9C2B-608B67257030}" type="presParOf" srcId="{820F3CE6-324D-434E-868F-8F2C6B1D4EB2}" destId="{0C7CAEBD-DD56-431D-9F8C-6EA477CB894E}" srcOrd="9" destOrd="0" presId="urn:microsoft.com/office/officeart/2008/layout/LinedList"/>
    <dgm:cxn modelId="{BF3B784D-61F6-48FA-8905-CE4F6DDD3E34}" type="presParOf" srcId="{0C7CAEBD-DD56-431D-9F8C-6EA477CB894E}" destId="{576A2512-6A0E-4EE6-A90B-0B9298E57DC9}" srcOrd="0" destOrd="0" presId="urn:microsoft.com/office/officeart/2008/layout/LinedList"/>
    <dgm:cxn modelId="{AECA7DD4-C40F-4D02-9257-DFE58E11EF76}" type="presParOf" srcId="{0C7CAEBD-DD56-431D-9F8C-6EA477CB894E}" destId="{2A35D2A3-4FA3-4EC0-AB3F-53429B7CF7FC}" srcOrd="1" destOrd="0" presId="urn:microsoft.com/office/officeart/2008/layout/LinedList"/>
    <dgm:cxn modelId="{996C2531-0966-41C8-A7F9-742B21AE63B0}" type="presParOf" srcId="{820F3CE6-324D-434E-868F-8F2C6B1D4EB2}" destId="{816BF6EE-5545-4ABF-AB73-44358E7A302F}" srcOrd="10" destOrd="0" presId="urn:microsoft.com/office/officeart/2008/layout/LinedList"/>
    <dgm:cxn modelId="{46CE08D1-72B6-4412-A1B3-82438EF3ABB4}" type="presParOf" srcId="{820F3CE6-324D-434E-868F-8F2C6B1D4EB2}" destId="{52C0E36F-35B3-49FA-9669-48F5DBEC03E1}" srcOrd="11" destOrd="0" presId="urn:microsoft.com/office/officeart/2008/layout/LinedList"/>
    <dgm:cxn modelId="{659BBB60-0F9D-463A-AD6A-013AFFD0ACCC}" type="presParOf" srcId="{52C0E36F-35B3-49FA-9669-48F5DBEC03E1}" destId="{64A5ACD3-884F-4318-8A0A-AAE98173FE2F}" srcOrd="0" destOrd="0" presId="urn:microsoft.com/office/officeart/2008/layout/LinedList"/>
    <dgm:cxn modelId="{257E1BA0-67A2-4599-BAC3-A383BA26E714}" type="presParOf" srcId="{52C0E36F-35B3-49FA-9669-48F5DBEC03E1}" destId="{DEE8373C-D019-49D6-A6C7-A2D6E87C4CCB}" srcOrd="1" destOrd="0" presId="urn:microsoft.com/office/officeart/2008/layout/LinedList"/>
    <dgm:cxn modelId="{9D1B47C5-7E43-4C34-ADE5-8B71218EA5AA}" type="presParOf" srcId="{820F3CE6-324D-434E-868F-8F2C6B1D4EB2}" destId="{8F040C44-4E6B-431F-9611-B68CE6F04A94}" srcOrd="12" destOrd="0" presId="urn:microsoft.com/office/officeart/2008/layout/LinedList"/>
    <dgm:cxn modelId="{8B8D553E-A7D7-46A9-8CCC-4EB2C3E75388}" type="presParOf" srcId="{820F3CE6-324D-434E-868F-8F2C6B1D4EB2}" destId="{20EB70AD-081E-414B-8496-3AA0AD51AFE2}" srcOrd="13" destOrd="0" presId="urn:microsoft.com/office/officeart/2008/layout/LinedList"/>
    <dgm:cxn modelId="{D16FE2DC-5C80-4DED-B186-48322612A21C}" type="presParOf" srcId="{20EB70AD-081E-414B-8496-3AA0AD51AFE2}" destId="{C417B20B-36F1-470A-8C5D-DC02640CF24F}" srcOrd="0" destOrd="0" presId="urn:microsoft.com/office/officeart/2008/layout/LinedList"/>
    <dgm:cxn modelId="{5046B25F-0287-41A1-B967-8BDE15E13058}" type="presParOf" srcId="{20EB70AD-081E-414B-8496-3AA0AD51AFE2}" destId="{5AA3DB31-97A6-45CB-8E40-14B725D0F0C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4042EA-84C8-495C-A2A0-96C1468D7AE1}" type="doc">
      <dgm:prSet loTypeId="urn:microsoft.com/office/officeart/2008/layout/LinedList" loCatId="list" qsTypeId="urn:microsoft.com/office/officeart/2005/8/quickstyle/simple1" qsCatId="simple" csTypeId="urn:microsoft.com/office/officeart/2005/8/colors/colorful5" csCatId="colorful" phldr="1"/>
      <dgm:spPr/>
      <dgm:t>
        <a:bodyPr/>
        <a:lstStyle/>
        <a:p>
          <a:endParaRPr lang="en-US"/>
        </a:p>
      </dgm:t>
    </dgm:pt>
    <dgm:pt modelId="{A4B3CE36-02C0-4C17-BF1A-800BF146A577}">
      <dgm:prSet/>
      <dgm:spPr/>
      <dgm:t>
        <a:bodyPr/>
        <a:lstStyle/>
        <a:p>
          <a:pPr algn="ctr"/>
          <a:r>
            <a:rPr lang="en-US" b="1" dirty="0"/>
            <a:t>Power Dynamics</a:t>
          </a:r>
        </a:p>
      </dgm:t>
    </dgm:pt>
    <dgm:pt modelId="{2FE03769-9D89-464B-8D2B-8E99DD3248E2}" type="parTrans" cxnId="{23983C71-96AB-4D35-968F-EB73B729320A}">
      <dgm:prSet/>
      <dgm:spPr/>
      <dgm:t>
        <a:bodyPr/>
        <a:lstStyle/>
        <a:p>
          <a:endParaRPr lang="en-US"/>
        </a:p>
      </dgm:t>
    </dgm:pt>
    <dgm:pt modelId="{BE600A09-7425-40AF-B2FB-1CC1FA0E361B}" type="sibTrans" cxnId="{23983C71-96AB-4D35-968F-EB73B729320A}">
      <dgm:prSet/>
      <dgm:spPr/>
      <dgm:t>
        <a:bodyPr/>
        <a:lstStyle/>
        <a:p>
          <a:endParaRPr lang="en-US"/>
        </a:p>
      </dgm:t>
    </dgm:pt>
    <dgm:pt modelId="{58C5A12B-A838-466F-B376-8D1C077DB20C}">
      <dgm:prSet/>
      <dgm:spPr/>
      <dgm:t>
        <a:bodyPr/>
        <a:lstStyle/>
        <a:p>
          <a:r>
            <a:rPr lang="en-US" dirty="0"/>
            <a:t>Assessor</a:t>
          </a:r>
        </a:p>
      </dgm:t>
    </dgm:pt>
    <dgm:pt modelId="{7F3F0901-A1D8-4AD4-BD0C-62E141CB7D8B}" type="parTrans" cxnId="{CA70B1F7-AE96-4DB0-BEEB-21535B65E935}">
      <dgm:prSet/>
      <dgm:spPr/>
      <dgm:t>
        <a:bodyPr/>
        <a:lstStyle/>
        <a:p>
          <a:endParaRPr lang="en-US"/>
        </a:p>
      </dgm:t>
    </dgm:pt>
    <dgm:pt modelId="{05C37FDC-3D09-4CFB-86ED-A7FA2A36E65D}" type="sibTrans" cxnId="{CA70B1F7-AE96-4DB0-BEEB-21535B65E935}">
      <dgm:prSet/>
      <dgm:spPr/>
      <dgm:t>
        <a:bodyPr/>
        <a:lstStyle/>
        <a:p>
          <a:endParaRPr lang="en-US"/>
        </a:p>
      </dgm:t>
    </dgm:pt>
    <dgm:pt modelId="{0530C5BC-F8D9-4462-BEB8-B02D0208EA02}">
      <dgm:prSet/>
      <dgm:spPr/>
      <dgm:t>
        <a:bodyPr/>
        <a:lstStyle/>
        <a:p>
          <a:r>
            <a:rPr lang="en-US" dirty="0"/>
            <a:t>Intervener</a:t>
          </a:r>
        </a:p>
      </dgm:t>
    </dgm:pt>
    <dgm:pt modelId="{D67472B9-D441-46E6-9B10-15EE42C0255C}" type="parTrans" cxnId="{EF795548-1DD3-4888-BA31-64E8AF28E706}">
      <dgm:prSet/>
      <dgm:spPr/>
      <dgm:t>
        <a:bodyPr/>
        <a:lstStyle/>
        <a:p>
          <a:endParaRPr lang="en-IE"/>
        </a:p>
      </dgm:t>
    </dgm:pt>
    <dgm:pt modelId="{4CBEC7DD-B67F-417C-BDE2-228806289C11}" type="sibTrans" cxnId="{EF795548-1DD3-4888-BA31-64E8AF28E706}">
      <dgm:prSet/>
      <dgm:spPr/>
      <dgm:t>
        <a:bodyPr/>
        <a:lstStyle/>
        <a:p>
          <a:endParaRPr lang="en-IE"/>
        </a:p>
      </dgm:t>
    </dgm:pt>
    <dgm:pt modelId="{9EBE8D8B-7E2A-459E-9CC2-6ACF29C09219}">
      <dgm:prSet/>
      <dgm:spPr/>
      <dgm:t>
        <a:bodyPr/>
        <a:lstStyle/>
        <a:p>
          <a:r>
            <a:rPr lang="en-US" dirty="0"/>
            <a:t>Facilitator</a:t>
          </a:r>
        </a:p>
      </dgm:t>
    </dgm:pt>
    <dgm:pt modelId="{98859492-FA30-49EC-A8FC-941521501CD9}" type="parTrans" cxnId="{00EDC899-8261-454E-9F93-DCFAE860928C}">
      <dgm:prSet/>
      <dgm:spPr/>
      <dgm:t>
        <a:bodyPr/>
        <a:lstStyle/>
        <a:p>
          <a:endParaRPr lang="en-IE"/>
        </a:p>
      </dgm:t>
    </dgm:pt>
    <dgm:pt modelId="{37D5B1B9-AB56-4384-8AA1-2DAE019AB0E5}" type="sibTrans" cxnId="{00EDC899-8261-454E-9F93-DCFAE860928C}">
      <dgm:prSet/>
      <dgm:spPr/>
      <dgm:t>
        <a:bodyPr/>
        <a:lstStyle/>
        <a:p>
          <a:endParaRPr lang="en-IE"/>
        </a:p>
      </dgm:t>
    </dgm:pt>
    <dgm:pt modelId="{18D29333-6A4C-4C2E-A862-258C9312A0AB}">
      <dgm:prSet/>
      <dgm:spPr/>
      <dgm:t>
        <a:bodyPr/>
        <a:lstStyle/>
        <a:p>
          <a:r>
            <a:rPr lang="en-US" dirty="0"/>
            <a:t>Subject </a:t>
          </a:r>
        </a:p>
      </dgm:t>
    </dgm:pt>
    <dgm:pt modelId="{010D538C-B257-458E-A435-8C268017042C}" type="parTrans" cxnId="{DC46EC88-DB9F-4AD4-B1C1-4F57C5ECA094}">
      <dgm:prSet/>
      <dgm:spPr/>
      <dgm:t>
        <a:bodyPr/>
        <a:lstStyle/>
        <a:p>
          <a:endParaRPr lang="en-IE"/>
        </a:p>
      </dgm:t>
    </dgm:pt>
    <dgm:pt modelId="{9FB330D6-81FF-4696-BE37-85DFDF6E7D60}" type="sibTrans" cxnId="{DC46EC88-DB9F-4AD4-B1C1-4F57C5ECA094}">
      <dgm:prSet/>
      <dgm:spPr/>
      <dgm:t>
        <a:bodyPr/>
        <a:lstStyle/>
        <a:p>
          <a:endParaRPr lang="en-IE"/>
        </a:p>
      </dgm:t>
    </dgm:pt>
    <dgm:pt modelId="{820F3CE6-324D-434E-868F-8F2C6B1D4EB2}" type="pres">
      <dgm:prSet presAssocID="{5A4042EA-84C8-495C-A2A0-96C1468D7AE1}" presName="vert0" presStyleCnt="0">
        <dgm:presLayoutVars>
          <dgm:dir/>
          <dgm:animOne val="branch"/>
          <dgm:animLvl val="lvl"/>
        </dgm:presLayoutVars>
      </dgm:prSet>
      <dgm:spPr/>
    </dgm:pt>
    <dgm:pt modelId="{7042030A-F450-482A-B559-85B89375331D}" type="pres">
      <dgm:prSet presAssocID="{A4B3CE36-02C0-4C17-BF1A-800BF146A577}" presName="thickLine" presStyleLbl="alignNode1" presStyleIdx="0" presStyleCnt="5"/>
      <dgm:spPr/>
    </dgm:pt>
    <dgm:pt modelId="{72CCB344-F9FE-4895-A168-31031CAC9BB9}" type="pres">
      <dgm:prSet presAssocID="{A4B3CE36-02C0-4C17-BF1A-800BF146A577}" presName="horz1" presStyleCnt="0"/>
      <dgm:spPr/>
    </dgm:pt>
    <dgm:pt modelId="{33D8C95F-7100-4BA8-94E2-859B5963B812}" type="pres">
      <dgm:prSet presAssocID="{A4B3CE36-02C0-4C17-BF1A-800BF146A577}" presName="tx1" presStyleLbl="revTx" presStyleIdx="0" presStyleCnt="5"/>
      <dgm:spPr/>
    </dgm:pt>
    <dgm:pt modelId="{FCFCF131-105B-43E8-BC08-C2FA96206E27}" type="pres">
      <dgm:prSet presAssocID="{A4B3CE36-02C0-4C17-BF1A-800BF146A577}" presName="vert1" presStyleCnt="0"/>
      <dgm:spPr/>
    </dgm:pt>
    <dgm:pt modelId="{9184B75B-05E3-4FE4-B636-5010983DCF9A}" type="pres">
      <dgm:prSet presAssocID="{0530C5BC-F8D9-4462-BEB8-B02D0208EA02}" presName="thickLine" presStyleLbl="alignNode1" presStyleIdx="1" presStyleCnt="5"/>
      <dgm:spPr/>
    </dgm:pt>
    <dgm:pt modelId="{EE38B8AF-142B-4D17-BB82-51F58457C51E}" type="pres">
      <dgm:prSet presAssocID="{0530C5BC-F8D9-4462-BEB8-B02D0208EA02}" presName="horz1" presStyleCnt="0"/>
      <dgm:spPr/>
    </dgm:pt>
    <dgm:pt modelId="{E4626983-B496-49F0-A0A8-91E161598334}" type="pres">
      <dgm:prSet presAssocID="{0530C5BC-F8D9-4462-BEB8-B02D0208EA02}" presName="tx1" presStyleLbl="revTx" presStyleIdx="1" presStyleCnt="5"/>
      <dgm:spPr/>
    </dgm:pt>
    <dgm:pt modelId="{27729D23-0EDF-4D31-BB3B-21C3627655AE}" type="pres">
      <dgm:prSet presAssocID="{0530C5BC-F8D9-4462-BEB8-B02D0208EA02}" presName="vert1" presStyleCnt="0"/>
      <dgm:spPr/>
    </dgm:pt>
    <dgm:pt modelId="{2C845D86-CC5A-41AE-8086-7884599E75E5}" type="pres">
      <dgm:prSet presAssocID="{9EBE8D8B-7E2A-459E-9CC2-6ACF29C09219}" presName="thickLine" presStyleLbl="alignNode1" presStyleIdx="2" presStyleCnt="5"/>
      <dgm:spPr/>
    </dgm:pt>
    <dgm:pt modelId="{FB70FD48-838D-4F00-9CF8-F31FCECB861A}" type="pres">
      <dgm:prSet presAssocID="{9EBE8D8B-7E2A-459E-9CC2-6ACF29C09219}" presName="horz1" presStyleCnt="0"/>
      <dgm:spPr/>
    </dgm:pt>
    <dgm:pt modelId="{DF75D928-095E-4454-8B86-A19EBFAF6F16}" type="pres">
      <dgm:prSet presAssocID="{9EBE8D8B-7E2A-459E-9CC2-6ACF29C09219}" presName="tx1" presStyleLbl="revTx" presStyleIdx="2" presStyleCnt="5"/>
      <dgm:spPr/>
    </dgm:pt>
    <dgm:pt modelId="{758784AD-B953-4750-A7F0-FACA31AF13B0}" type="pres">
      <dgm:prSet presAssocID="{9EBE8D8B-7E2A-459E-9CC2-6ACF29C09219}" presName="vert1" presStyleCnt="0"/>
      <dgm:spPr/>
    </dgm:pt>
    <dgm:pt modelId="{7BE237BE-5F3F-432E-BB45-51C1ED73AAE9}" type="pres">
      <dgm:prSet presAssocID="{18D29333-6A4C-4C2E-A862-258C9312A0AB}" presName="thickLine" presStyleLbl="alignNode1" presStyleIdx="3" presStyleCnt="5"/>
      <dgm:spPr/>
    </dgm:pt>
    <dgm:pt modelId="{B4195226-D23A-4C6D-AAF7-C6C5FE71AE45}" type="pres">
      <dgm:prSet presAssocID="{18D29333-6A4C-4C2E-A862-258C9312A0AB}" presName="horz1" presStyleCnt="0"/>
      <dgm:spPr/>
    </dgm:pt>
    <dgm:pt modelId="{BABF45E3-11E0-4D11-AFEF-950F7B5DAE0F}" type="pres">
      <dgm:prSet presAssocID="{18D29333-6A4C-4C2E-A862-258C9312A0AB}" presName="tx1" presStyleLbl="revTx" presStyleIdx="3" presStyleCnt="5"/>
      <dgm:spPr/>
    </dgm:pt>
    <dgm:pt modelId="{E572DA6D-A5C9-452A-8941-D69D66C2BD07}" type="pres">
      <dgm:prSet presAssocID="{18D29333-6A4C-4C2E-A862-258C9312A0AB}" presName="vert1" presStyleCnt="0"/>
      <dgm:spPr/>
    </dgm:pt>
    <dgm:pt modelId="{843B21EA-A3AC-47A0-A946-7934C8FF2F31}" type="pres">
      <dgm:prSet presAssocID="{58C5A12B-A838-466F-B376-8D1C077DB20C}" presName="thickLine" presStyleLbl="alignNode1" presStyleIdx="4" presStyleCnt="5"/>
      <dgm:spPr/>
    </dgm:pt>
    <dgm:pt modelId="{AFF087E5-DFC8-4EE5-950E-3CA876F82DB7}" type="pres">
      <dgm:prSet presAssocID="{58C5A12B-A838-466F-B376-8D1C077DB20C}" presName="horz1" presStyleCnt="0"/>
      <dgm:spPr/>
    </dgm:pt>
    <dgm:pt modelId="{D15688D8-2E4B-40C9-85EA-EE0A56211A16}" type="pres">
      <dgm:prSet presAssocID="{58C5A12B-A838-466F-B376-8D1C077DB20C}" presName="tx1" presStyleLbl="revTx" presStyleIdx="4" presStyleCnt="5"/>
      <dgm:spPr/>
    </dgm:pt>
    <dgm:pt modelId="{4B0607C6-C65E-4B73-903C-52EFBEF253FD}" type="pres">
      <dgm:prSet presAssocID="{58C5A12B-A838-466F-B376-8D1C077DB20C}" presName="vert1" presStyleCnt="0"/>
      <dgm:spPr/>
    </dgm:pt>
  </dgm:ptLst>
  <dgm:cxnLst>
    <dgm:cxn modelId="{58AD8205-CC78-4B10-9EF1-AD12DB41A4FD}" type="presOf" srcId="{58C5A12B-A838-466F-B376-8D1C077DB20C}" destId="{D15688D8-2E4B-40C9-85EA-EE0A56211A16}" srcOrd="0" destOrd="0" presId="urn:microsoft.com/office/officeart/2008/layout/LinedList"/>
    <dgm:cxn modelId="{838C9A66-1ABA-4F91-9CFF-8972925AB34A}" type="presOf" srcId="{5A4042EA-84C8-495C-A2A0-96C1468D7AE1}" destId="{820F3CE6-324D-434E-868F-8F2C6B1D4EB2}" srcOrd="0" destOrd="0" presId="urn:microsoft.com/office/officeart/2008/layout/LinedList"/>
    <dgm:cxn modelId="{EF795548-1DD3-4888-BA31-64E8AF28E706}" srcId="{5A4042EA-84C8-495C-A2A0-96C1468D7AE1}" destId="{0530C5BC-F8D9-4462-BEB8-B02D0208EA02}" srcOrd="1" destOrd="0" parTransId="{D67472B9-D441-46E6-9B10-15EE42C0255C}" sibTransId="{4CBEC7DD-B67F-417C-BDE2-228806289C11}"/>
    <dgm:cxn modelId="{AA07A16D-BBB5-4778-8D2B-45127E5C621B}" type="presOf" srcId="{9EBE8D8B-7E2A-459E-9CC2-6ACF29C09219}" destId="{DF75D928-095E-4454-8B86-A19EBFAF6F16}" srcOrd="0" destOrd="0" presId="urn:microsoft.com/office/officeart/2008/layout/LinedList"/>
    <dgm:cxn modelId="{23983C71-96AB-4D35-968F-EB73B729320A}" srcId="{5A4042EA-84C8-495C-A2A0-96C1468D7AE1}" destId="{A4B3CE36-02C0-4C17-BF1A-800BF146A577}" srcOrd="0" destOrd="0" parTransId="{2FE03769-9D89-464B-8D2B-8E99DD3248E2}" sibTransId="{BE600A09-7425-40AF-B2FB-1CC1FA0E361B}"/>
    <dgm:cxn modelId="{DC46EC88-DB9F-4AD4-B1C1-4F57C5ECA094}" srcId="{5A4042EA-84C8-495C-A2A0-96C1468D7AE1}" destId="{18D29333-6A4C-4C2E-A862-258C9312A0AB}" srcOrd="3" destOrd="0" parTransId="{010D538C-B257-458E-A435-8C268017042C}" sibTransId="{9FB330D6-81FF-4696-BE37-85DFDF6E7D60}"/>
    <dgm:cxn modelId="{07A50297-FDC1-4F9A-8B7B-15773DE8A66B}" type="presOf" srcId="{18D29333-6A4C-4C2E-A862-258C9312A0AB}" destId="{BABF45E3-11E0-4D11-AFEF-950F7B5DAE0F}" srcOrd="0" destOrd="0" presId="urn:microsoft.com/office/officeart/2008/layout/LinedList"/>
    <dgm:cxn modelId="{00EDC899-8261-454E-9F93-DCFAE860928C}" srcId="{5A4042EA-84C8-495C-A2A0-96C1468D7AE1}" destId="{9EBE8D8B-7E2A-459E-9CC2-6ACF29C09219}" srcOrd="2" destOrd="0" parTransId="{98859492-FA30-49EC-A8FC-941521501CD9}" sibTransId="{37D5B1B9-AB56-4384-8AA1-2DAE019AB0E5}"/>
    <dgm:cxn modelId="{12ADB0D4-38F7-44E8-87E0-B93D6CCC4E11}" type="presOf" srcId="{0530C5BC-F8D9-4462-BEB8-B02D0208EA02}" destId="{E4626983-B496-49F0-A0A8-91E161598334}" srcOrd="0" destOrd="0" presId="urn:microsoft.com/office/officeart/2008/layout/LinedList"/>
    <dgm:cxn modelId="{CA70B1F7-AE96-4DB0-BEEB-21535B65E935}" srcId="{5A4042EA-84C8-495C-A2A0-96C1468D7AE1}" destId="{58C5A12B-A838-466F-B376-8D1C077DB20C}" srcOrd="4" destOrd="0" parTransId="{7F3F0901-A1D8-4AD4-BD0C-62E141CB7D8B}" sibTransId="{05C37FDC-3D09-4CFB-86ED-A7FA2A36E65D}"/>
    <dgm:cxn modelId="{689FA1FB-AE93-40A3-8260-28F82D395920}" type="presOf" srcId="{A4B3CE36-02C0-4C17-BF1A-800BF146A577}" destId="{33D8C95F-7100-4BA8-94E2-859B5963B812}" srcOrd="0" destOrd="0" presId="urn:microsoft.com/office/officeart/2008/layout/LinedList"/>
    <dgm:cxn modelId="{BBBC5D81-83A4-43F4-A134-3A9A2CE9FC95}" type="presParOf" srcId="{820F3CE6-324D-434E-868F-8F2C6B1D4EB2}" destId="{7042030A-F450-482A-B559-85B89375331D}" srcOrd="0" destOrd="0" presId="urn:microsoft.com/office/officeart/2008/layout/LinedList"/>
    <dgm:cxn modelId="{10D72087-9083-4ABC-9F0F-73239F9C22E4}" type="presParOf" srcId="{820F3CE6-324D-434E-868F-8F2C6B1D4EB2}" destId="{72CCB344-F9FE-4895-A168-31031CAC9BB9}" srcOrd="1" destOrd="0" presId="urn:microsoft.com/office/officeart/2008/layout/LinedList"/>
    <dgm:cxn modelId="{2461B0D3-7118-453D-93EC-E44C23903125}" type="presParOf" srcId="{72CCB344-F9FE-4895-A168-31031CAC9BB9}" destId="{33D8C95F-7100-4BA8-94E2-859B5963B812}" srcOrd="0" destOrd="0" presId="urn:microsoft.com/office/officeart/2008/layout/LinedList"/>
    <dgm:cxn modelId="{3DD0C5BC-FA12-4CF4-8247-068DFBA7B1A6}" type="presParOf" srcId="{72CCB344-F9FE-4895-A168-31031CAC9BB9}" destId="{FCFCF131-105B-43E8-BC08-C2FA96206E27}" srcOrd="1" destOrd="0" presId="urn:microsoft.com/office/officeart/2008/layout/LinedList"/>
    <dgm:cxn modelId="{3EE56603-A136-4E3F-916D-9550B3F69AFD}" type="presParOf" srcId="{820F3CE6-324D-434E-868F-8F2C6B1D4EB2}" destId="{9184B75B-05E3-4FE4-B636-5010983DCF9A}" srcOrd="2" destOrd="0" presId="urn:microsoft.com/office/officeart/2008/layout/LinedList"/>
    <dgm:cxn modelId="{59CDC4B2-10EC-4FC9-8198-7A7C6BE1A059}" type="presParOf" srcId="{820F3CE6-324D-434E-868F-8F2C6B1D4EB2}" destId="{EE38B8AF-142B-4D17-BB82-51F58457C51E}" srcOrd="3" destOrd="0" presId="urn:microsoft.com/office/officeart/2008/layout/LinedList"/>
    <dgm:cxn modelId="{014A12D7-46CF-4FB6-A0D7-58C9A6CF131A}" type="presParOf" srcId="{EE38B8AF-142B-4D17-BB82-51F58457C51E}" destId="{E4626983-B496-49F0-A0A8-91E161598334}" srcOrd="0" destOrd="0" presId="urn:microsoft.com/office/officeart/2008/layout/LinedList"/>
    <dgm:cxn modelId="{6FBA3851-4878-448E-9DB2-899AE9DE4319}" type="presParOf" srcId="{EE38B8AF-142B-4D17-BB82-51F58457C51E}" destId="{27729D23-0EDF-4D31-BB3B-21C3627655AE}" srcOrd="1" destOrd="0" presId="urn:microsoft.com/office/officeart/2008/layout/LinedList"/>
    <dgm:cxn modelId="{BACA4188-F349-4CD6-BE06-F66ACF821B1D}" type="presParOf" srcId="{820F3CE6-324D-434E-868F-8F2C6B1D4EB2}" destId="{2C845D86-CC5A-41AE-8086-7884599E75E5}" srcOrd="4" destOrd="0" presId="urn:microsoft.com/office/officeart/2008/layout/LinedList"/>
    <dgm:cxn modelId="{84DA0355-B272-480E-9414-FF211CEE3803}" type="presParOf" srcId="{820F3CE6-324D-434E-868F-8F2C6B1D4EB2}" destId="{FB70FD48-838D-4F00-9CF8-F31FCECB861A}" srcOrd="5" destOrd="0" presId="urn:microsoft.com/office/officeart/2008/layout/LinedList"/>
    <dgm:cxn modelId="{DD1012EA-ADBB-49F7-96F3-81DF8F359F2B}" type="presParOf" srcId="{FB70FD48-838D-4F00-9CF8-F31FCECB861A}" destId="{DF75D928-095E-4454-8B86-A19EBFAF6F16}" srcOrd="0" destOrd="0" presId="urn:microsoft.com/office/officeart/2008/layout/LinedList"/>
    <dgm:cxn modelId="{1A18B420-7FBA-49DD-8FA9-1609A4C69E07}" type="presParOf" srcId="{FB70FD48-838D-4F00-9CF8-F31FCECB861A}" destId="{758784AD-B953-4750-A7F0-FACA31AF13B0}" srcOrd="1" destOrd="0" presId="urn:microsoft.com/office/officeart/2008/layout/LinedList"/>
    <dgm:cxn modelId="{6BD5533F-3EDB-43C0-A118-5D45E0E6CEFF}" type="presParOf" srcId="{820F3CE6-324D-434E-868F-8F2C6B1D4EB2}" destId="{7BE237BE-5F3F-432E-BB45-51C1ED73AAE9}" srcOrd="6" destOrd="0" presId="urn:microsoft.com/office/officeart/2008/layout/LinedList"/>
    <dgm:cxn modelId="{669D5688-57F9-493B-9F2E-95C62695A2E4}" type="presParOf" srcId="{820F3CE6-324D-434E-868F-8F2C6B1D4EB2}" destId="{B4195226-D23A-4C6D-AAF7-C6C5FE71AE45}" srcOrd="7" destOrd="0" presId="urn:microsoft.com/office/officeart/2008/layout/LinedList"/>
    <dgm:cxn modelId="{62C76B8C-5980-4950-85FB-DF95E6E8614D}" type="presParOf" srcId="{B4195226-D23A-4C6D-AAF7-C6C5FE71AE45}" destId="{BABF45E3-11E0-4D11-AFEF-950F7B5DAE0F}" srcOrd="0" destOrd="0" presId="urn:microsoft.com/office/officeart/2008/layout/LinedList"/>
    <dgm:cxn modelId="{61764575-9A85-4228-8F74-D83988C88C24}" type="presParOf" srcId="{B4195226-D23A-4C6D-AAF7-C6C5FE71AE45}" destId="{E572DA6D-A5C9-452A-8941-D69D66C2BD07}" srcOrd="1" destOrd="0" presId="urn:microsoft.com/office/officeart/2008/layout/LinedList"/>
    <dgm:cxn modelId="{5705C52C-4915-4535-A424-1B07A7AE4A42}" type="presParOf" srcId="{820F3CE6-324D-434E-868F-8F2C6B1D4EB2}" destId="{843B21EA-A3AC-47A0-A946-7934C8FF2F31}" srcOrd="8" destOrd="0" presId="urn:microsoft.com/office/officeart/2008/layout/LinedList"/>
    <dgm:cxn modelId="{CA62E0F5-2EC7-4862-A315-08965D2F7678}" type="presParOf" srcId="{820F3CE6-324D-434E-868F-8F2C6B1D4EB2}" destId="{AFF087E5-DFC8-4EE5-950E-3CA876F82DB7}" srcOrd="9" destOrd="0" presId="urn:microsoft.com/office/officeart/2008/layout/LinedList"/>
    <dgm:cxn modelId="{E7E9B0CE-4BB9-4E90-938D-81252CFC8B6C}" type="presParOf" srcId="{AFF087E5-DFC8-4EE5-950E-3CA876F82DB7}" destId="{D15688D8-2E4B-40C9-85EA-EE0A56211A16}" srcOrd="0" destOrd="0" presId="urn:microsoft.com/office/officeart/2008/layout/LinedList"/>
    <dgm:cxn modelId="{75D2CFE8-9333-4BC8-A568-675F0C48EBA8}" type="presParOf" srcId="{AFF087E5-DFC8-4EE5-950E-3CA876F82DB7}" destId="{4B0607C6-C65E-4B73-903C-52EFBEF253F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42030A-F450-482A-B559-85B89375331D}">
      <dsp:nvSpPr>
        <dsp:cNvPr id="0" name=""/>
        <dsp:cNvSpPr/>
      </dsp:nvSpPr>
      <dsp:spPr>
        <a:xfrm>
          <a:off x="0" y="659"/>
          <a:ext cx="7442201"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D8C95F-7100-4BA8-94E2-859B5963B812}">
      <dsp:nvSpPr>
        <dsp:cNvPr id="0" name=""/>
        <dsp:cNvSpPr/>
      </dsp:nvSpPr>
      <dsp:spPr>
        <a:xfrm>
          <a:off x="0" y="659"/>
          <a:ext cx="7442201" cy="771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3400" kern="1200" dirty="0"/>
            <a:t>Relevant Persons</a:t>
          </a:r>
          <a:endParaRPr lang="en-US" sz="3400" kern="1200" dirty="0"/>
        </a:p>
      </dsp:txBody>
      <dsp:txXfrm>
        <a:off x="0" y="659"/>
        <a:ext cx="7442201" cy="771280"/>
      </dsp:txXfrm>
    </dsp:sp>
    <dsp:sp modelId="{087AF21A-A508-4423-A3CB-9CC892874885}">
      <dsp:nvSpPr>
        <dsp:cNvPr id="0" name=""/>
        <dsp:cNvSpPr/>
      </dsp:nvSpPr>
      <dsp:spPr>
        <a:xfrm>
          <a:off x="0" y="771940"/>
          <a:ext cx="7442201" cy="0"/>
        </a:xfrm>
        <a:prstGeom prst="line">
          <a:avLst/>
        </a:prstGeom>
        <a:solidFill>
          <a:schemeClr val="accent5">
            <a:hueOff val="3168157"/>
            <a:satOff val="-4443"/>
            <a:lumOff val="-458"/>
            <a:alphaOff val="0"/>
          </a:schemeClr>
        </a:solidFill>
        <a:ln w="12700" cap="flat" cmpd="sng" algn="ctr">
          <a:solidFill>
            <a:schemeClr val="accent5">
              <a:hueOff val="3168157"/>
              <a:satOff val="-4443"/>
              <a:lumOff val="-45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708926-ABC9-45BB-8128-377FC360A4A3}">
      <dsp:nvSpPr>
        <dsp:cNvPr id="0" name=""/>
        <dsp:cNvSpPr/>
      </dsp:nvSpPr>
      <dsp:spPr>
        <a:xfrm>
          <a:off x="0" y="771940"/>
          <a:ext cx="7442201" cy="771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3400" kern="1200" dirty="0"/>
            <a:t>Psychiatrist</a:t>
          </a:r>
        </a:p>
      </dsp:txBody>
      <dsp:txXfrm>
        <a:off x="0" y="771940"/>
        <a:ext cx="7442201" cy="771280"/>
      </dsp:txXfrm>
    </dsp:sp>
    <dsp:sp modelId="{101E8346-3964-4EB2-AA3A-6E2F08101A40}">
      <dsp:nvSpPr>
        <dsp:cNvPr id="0" name=""/>
        <dsp:cNvSpPr/>
      </dsp:nvSpPr>
      <dsp:spPr>
        <a:xfrm>
          <a:off x="0" y="1543220"/>
          <a:ext cx="7442201" cy="0"/>
        </a:xfrm>
        <a:prstGeom prst="line">
          <a:avLst/>
        </a:prstGeom>
        <a:solidFill>
          <a:schemeClr val="accent5">
            <a:hueOff val="6336313"/>
            <a:satOff val="-8887"/>
            <a:lumOff val="-915"/>
            <a:alphaOff val="0"/>
          </a:schemeClr>
        </a:solidFill>
        <a:ln w="12700" cap="flat" cmpd="sng" algn="ctr">
          <a:solidFill>
            <a:schemeClr val="accent5">
              <a:hueOff val="6336313"/>
              <a:satOff val="-8887"/>
              <a:lumOff val="-91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D359E14-F495-4208-BD90-5EB4AA9BF72F}">
      <dsp:nvSpPr>
        <dsp:cNvPr id="0" name=""/>
        <dsp:cNvSpPr/>
      </dsp:nvSpPr>
      <dsp:spPr>
        <a:xfrm>
          <a:off x="0" y="1543220"/>
          <a:ext cx="7442201" cy="771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3400" kern="1200" dirty="0"/>
            <a:t>Geriatrician</a:t>
          </a:r>
          <a:endParaRPr lang="en-US" sz="3400" kern="1200" dirty="0"/>
        </a:p>
      </dsp:txBody>
      <dsp:txXfrm>
        <a:off x="0" y="1543220"/>
        <a:ext cx="7442201" cy="771280"/>
      </dsp:txXfrm>
    </dsp:sp>
    <dsp:sp modelId="{843B21EA-A3AC-47A0-A946-7934C8FF2F31}">
      <dsp:nvSpPr>
        <dsp:cNvPr id="0" name=""/>
        <dsp:cNvSpPr/>
      </dsp:nvSpPr>
      <dsp:spPr>
        <a:xfrm>
          <a:off x="0" y="2314501"/>
          <a:ext cx="7442201" cy="0"/>
        </a:xfrm>
        <a:prstGeom prst="line">
          <a:avLst/>
        </a:prstGeom>
        <a:solidFill>
          <a:schemeClr val="accent5">
            <a:hueOff val="9504470"/>
            <a:satOff val="-13330"/>
            <a:lumOff val="-1373"/>
            <a:alphaOff val="0"/>
          </a:schemeClr>
        </a:solidFill>
        <a:ln w="12700" cap="flat" cmpd="sng" algn="ctr">
          <a:solidFill>
            <a:schemeClr val="accent5">
              <a:hueOff val="9504470"/>
              <a:satOff val="-13330"/>
              <a:lumOff val="-137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5688D8-2E4B-40C9-85EA-EE0A56211A16}">
      <dsp:nvSpPr>
        <dsp:cNvPr id="0" name=""/>
        <dsp:cNvSpPr/>
      </dsp:nvSpPr>
      <dsp:spPr>
        <a:xfrm>
          <a:off x="0" y="2314501"/>
          <a:ext cx="7442201" cy="771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n-GB" sz="3400" kern="1200" dirty="0"/>
            <a:t>Barrister</a:t>
          </a:r>
          <a:endParaRPr lang="en-US" sz="3400" kern="1200" dirty="0"/>
        </a:p>
      </dsp:txBody>
      <dsp:txXfrm>
        <a:off x="0" y="2314501"/>
        <a:ext cx="7442201" cy="771280"/>
      </dsp:txXfrm>
    </dsp:sp>
    <dsp:sp modelId="{D463F903-63F9-4D92-9E8F-C7DB985A613F}">
      <dsp:nvSpPr>
        <dsp:cNvPr id="0" name=""/>
        <dsp:cNvSpPr/>
      </dsp:nvSpPr>
      <dsp:spPr>
        <a:xfrm>
          <a:off x="0" y="3085782"/>
          <a:ext cx="7442201" cy="0"/>
        </a:xfrm>
        <a:prstGeom prst="line">
          <a:avLst/>
        </a:prstGeom>
        <a:solidFill>
          <a:schemeClr val="accent5">
            <a:hueOff val="12672627"/>
            <a:satOff val="-17773"/>
            <a:lumOff val="-1831"/>
            <a:alphaOff val="0"/>
          </a:schemeClr>
        </a:solidFill>
        <a:ln w="12700" cap="flat" cmpd="sng" algn="ctr">
          <a:solidFill>
            <a:schemeClr val="accent5">
              <a:hueOff val="12672627"/>
              <a:satOff val="-17773"/>
              <a:lumOff val="-183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6A2512-6A0E-4EE6-A90B-0B9298E57DC9}">
      <dsp:nvSpPr>
        <dsp:cNvPr id="0" name=""/>
        <dsp:cNvSpPr/>
      </dsp:nvSpPr>
      <dsp:spPr>
        <a:xfrm>
          <a:off x="0" y="3085782"/>
          <a:ext cx="7442201" cy="771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n-GB" sz="3400" kern="1200" dirty="0"/>
            <a:t>Solicitor </a:t>
          </a:r>
          <a:endParaRPr lang="en-US" sz="3400" kern="1200" dirty="0"/>
        </a:p>
      </dsp:txBody>
      <dsp:txXfrm>
        <a:off x="0" y="3085782"/>
        <a:ext cx="7442201" cy="771280"/>
      </dsp:txXfrm>
    </dsp:sp>
    <dsp:sp modelId="{816BF6EE-5545-4ABF-AB73-44358E7A302F}">
      <dsp:nvSpPr>
        <dsp:cNvPr id="0" name=""/>
        <dsp:cNvSpPr/>
      </dsp:nvSpPr>
      <dsp:spPr>
        <a:xfrm>
          <a:off x="0" y="3857063"/>
          <a:ext cx="7442201" cy="0"/>
        </a:xfrm>
        <a:prstGeom prst="line">
          <a:avLst/>
        </a:prstGeom>
        <a:solidFill>
          <a:schemeClr val="accent5">
            <a:hueOff val="15840784"/>
            <a:satOff val="-22217"/>
            <a:lumOff val="-2288"/>
            <a:alphaOff val="0"/>
          </a:schemeClr>
        </a:solidFill>
        <a:ln w="12700" cap="flat" cmpd="sng" algn="ctr">
          <a:solidFill>
            <a:schemeClr val="accent5">
              <a:hueOff val="15840784"/>
              <a:satOff val="-22217"/>
              <a:lumOff val="-228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A5ACD3-884F-4318-8A0A-AAE98173FE2F}">
      <dsp:nvSpPr>
        <dsp:cNvPr id="0" name=""/>
        <dsp:cNvSpPr/>
      </dsp:nvSpPr>
      <dsp:spPr>
        <a:xfrm>
          <a:off x="0" y="3857063"/>
          <a:ext cx="7442201" cy="771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n-US" sz="3400" kern="1200" dirty="0"/>
            <a:t>Judge</a:t>
          </a:r>
        </a:p>
      </dsp:txBody>
      <dsp:txXfrm>
        <a:off x="0" y="3857063"/>
        <a:ext cx="7442201" cy="771280"/>
      </dsp:txXfrm>
    </dsp:sp>
    <dsp:sp modelId="{8F040C44-4E6B-431F-9611-B68CE6F04A94}">
      <dsp:nvSpPr>
        <dsp:cNvPr id="0" name=""/>
        <dsp:cNvSpPr/>
      </dsp:nvSpPr>
      <dsp:spPr>
        <a:xfrm>
          <a:off x="0" y="4628343"/>
          <a:ext cx="7442201" cy="0"/>
        </a:xfrm>
        <a:prstGeom prst="line">
          <a:avLst/>
        </a:prstGeom>
        <a:solidFill>
          <a:schemeClr val="accent5">
            <a:hueOff val="19008940"/>
            <a:satOff val="-26660"/>
            <a:lumOff val="-2746"/>
            <a:alphaOff val="0"/>
          </a:schemeClr>
        </a:solidFill>
        <a:ln w="12700" cap="flat" cmpd="sng" algn="ctr">
          <a:solidFill>
            <a:schemeClr val="accent5">
              <a:hueOff val="19008940"/>
              <a:satOff val="-26660"/>
              <a:lumOff val="-274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17B20B-36F1-470A-8C5D-DC02640CF24F}">
      <dsp:nvSpPr>
        <dsp:cNvPr id="0" name=""/>
        <dsp:cNvSpPr/>
      </dsp:nvSpPr>
      <dsp:spPr>
        <a:xfrm>
          <a:off x="0" y="4628343"/>
          <a:ext cx="7442201" cy="771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n-GB" sz="3400" kern="1200" dirty="0"/>
            <a:t>State Agency</a:t>
          </a:r>
          <a:endParaRPr lang="en-US" sz="3400" kern="1200" dirty="0"/>
        </a:p>
      </dsp:txBody>
      <dsp:txXfrm>
        <a:off x="0" y="4628343"/>
        <a:ext cx="7442201" cy="771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42030A-F450-482A-B559-85B89375331D}">
      <dsp:nvSpPr>
        <dsp:cNvPr id="0" name=""/>
        <dsp:cNvSpPr/>
      </dsp:nvSpPr>
      <dsp:spPr>
        <a:xfrm>
          <a:off x="0" y="659"/>
          <a:ext cx="7442201"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D8C95F-7100-4BA8-94E2-859B5963B812}">
      <dsp:nvSpPr>
        <dsp:cNvPr id="0" name=""/>
        <dsp:cNvSpPr/>
      </dsp:nvSpPr>
      <dsp:spPr>
        <a:xfrm>
          <a:off x="0" y="659"/>
          <a:ext cx="7442201" cy="1079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ctr" defTabSz="2266950">
            <a:lnSpc>
              <a:spcPct val="90000"/>
            </a:lnSpc>
            <a:spcBef>
              <a:spcPct val="0"/>
            </a:spcBef>
            <a:spcAft>
              <a:spcPct val="35000"/>
            </a:spcAft>
            <a:buNone/>
          </a:pPr>
          <a:r>
            <a:rPr lang="en-US" sz="5100" b="1" kern="1200" dirty="0"/>
            <a:t>Power Dynamics</a:t>
          </a:r>
        </a:p>
      </dsp:txBody>
      <dsp:txXfrm>
        <a:off x="0" y="659"/>
        <a:ext cx="7442201" cy="1079793"/>
      </dsp:txXfrm>
    </dsp:sp>
    <dsp:sp modelId="{9184B75B-05E3-4FE4-B636-5010983DCF9A}">
      <dsp:nvSpPr>
        <dsp:cNvPr id="0" name=""/>
        <dsp:cNvSpPr/>
      </dsp:nvSpPr>
      <dsp:spPr>
        <a:xfrm>
          <a:off x="0" y="1080452"/>
          <a:ext cx="7442201" cy="0"/>
        </a:xfrm>
        <a:prstGeom prst="line">
          <a:avLst/>
        </a:prstGeom>
        <a:solidFill>
          <a:schemeClr val="accent5">
            <a:hueOff val="4752235"/>
            <a:satOff val="-6665"/>
            <a:lumOff val="-687"/>
            <a:alphaOff val="0"/>
          </a:schemeClr>
        </a:solidFill>
        <a:ln w="12700" cap="flat" cmpd="sng" algn="ctr">
          <a:solidFill>
            <a:schemeClr val="accent5">
              <a:hueOff val="4752235"/>
              <a:satOff val="-6665"/>
              <a:lumOff val="-68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626983-B496-49F0-A0A8-91E161598334}">
      <dsp:nvSpPr>
        <dsp:cNvPr id="0" name=""/>
        <dsp:cNvSpPr/>
      </dsp:nvSpPr>
      <dsp:spPr>
        <a:xfrm>
          <a:off x="0" y="1080452"/>
          <a:ext cx="7442201" cy="1079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dirty="0"/>
            <a:t>Intervener</a:t>
          </a:r>
        </a:p>
      </dsp:txBody>
      <dsp:txXfrm>
        <a:off x="0" y="1080452"/>
        <a:ext cx="7442201" cy="1079793"/>
      </dsp:txXfrm>
    </dsp:sp>
    <dsp:sp modelId="{2C845D86-CC5A-41AE-8086-7884599E75E5}">
      <dsp:nvSpPr>
        <dsp:cNvPr id="0" name=""/>
        <dsp:cNvSpPr/>
      </dsp:nvSpPr>
      <dsp:spPr>
        <a:xfrm>
          <a:off x="0" y="2160245"/>
          <a:ext cx="7442201" cy="0"/>
        </a:xfrm>
        <a:prstGeom prst="line">
          <a:avLst/>
        </a:prstGeom>
        <a:solidFill>
          <a:schemeClr val="accent5">
            <a:hueOff val="9504470"/>
            <a:satOff val="-13330"/>
            <a:lumOff val="-1373"/>
            <a:alphaOff val="0"/>
          </a:schemeClr>
        </a:solidFill>
        <a:ln w="12700" cap="flat" cmpd="sng" algn="ctr">
          <a:solidFill>
            <a:schemeClr val="accent5">
              <a:hueOff val="9504470"/>
              <a:satOff val="-13330"/>
              <a:lumOff val="-137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75D928-095E-4454-8B86-A19EBFAF6F16}">
      <dsp:nvSpPr>
        <dsp:cNvPr id="0" name=""/>
        <dsp:cNvSpPr/>
      </dsp:nvSpPr>
      <dsp:spPr>
        <a:xfrm>
          <a:off x="0" y="2160245"/>
          <a:ext cx="7442201" cy="1079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dirty="0"/>
            <a:t>Facilitator</a:t>
          </a:r>
        </a:p>
      </dsp:txBody>
      <dsp:txXfrm>
        <a:off x="0" y="2160245"/>
        <a:ext cx="7442201" cy="1079793"/>
      </dsp:txXfrm>
    </dsp:sp>
    <dsp:sp modelId="{7BE237BE-5F3F-432E-BB45-51C1ED73AAE9}">
      <dsp:nvSpPr>
        <dsp:cNvPr id="0" name=""/>
        <dsp:cNvSpPr/>
      </dsp:nvSpPr>
      <dsp:spPr>
        <a:xfrm>
          <a:off x="0" y="3240038"/>
          <a:ext cx="7442201" cy="0"/>
        </a:xfrm>
        <a:prstGeom prst="line">
          <a:avLst/>
        </a:prstGeom>
        <a:solidFill>
          <a:schemeClr val="accent5">
            <a:hueOff val="14256705"/>
            <a:satOff val="-19995"/>
            <a:lumOff val="-2060"/>
            <a:alphaOff val="0"/>
          </a:schemeClr>
        </a:solidFill>
        <a:ln w="12700" cap="flat" cmpd="sng" algn="ctr">
          <a:solidFill>
            <a:schemeClr val="accent5">
              <a:hueOff val="14256705"/>
              <a:satOff val="-19995"/>
              <a:lumOff val="-206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ABF45E3-11E0-4D11-AFEF-950F7B5DAE0F}">
      <dsp:nvSpPr>
        <dsp:cNvPr id="0" name=""/>
        <dsp:cNvSpPr/>
      </dsp:nvSpPr>
      <dsp:spPr>
        <a:xfrm>
          <a:off x="0" y="3240038"/>
          <a:ext cx="7442201" cy="1079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dirty="0"/>
            <a:t>Subject </a:t>
          </a:r>
        </a:p>
      </dsp:txBody>
      <dsp:txXfrm>
        <a:off x="0" y="3240038"/>
        <a:ext cx="7442201" cy="1079793"/>
      </dsp:txXfrm>
    </dsp:sp>
    <dsp:sp modelId="{843B21EA-A3AC-47A0-A946-7934C8FF2F31}">
      <dsp:nvSpPr>
        <dsp:cNvPr id="0" name=""/>
        <dsp:cNvSpPr/>
      </dsp:nvSpPr>
      <dsp:spPr>
        <a:xfrm>
          <a:off x="0" y="4319831"/>
          <a:ext cx="7442201" cy="0"/>
        </a:xfrm>
        <a:prstGeom prst="line">
          <a:avLst/>
        </a:prstGeom>
        <a:solidFill>
          <a:schemeClr val="accent5">
            <a:hueOff val="19008940"/>
            <a:satOff val="-26660"/>
            <a:lumOff val="-2746"/>
            <a:alphaOff val="0"/>
          </a:schemeClr>
        </a:solidFill>
        <a:ln w="12700" cap="flat" cmpd="sng" algn="ctr">
          <a:solidFill>
            <a:schemeClr val="accent5">
              <a:hueOff val="19008940"/>
              <a:satOff val="-26660"/>
              <a:lumOff val="-274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5688D8-2E4B-40C9-85EA-EE0A56211A16}">
      <dsp:nvSpPr>
        <dsp:cNvPr id="0" name=""/>
        <dsp:cNvSpPr/>
      </dsp:nvSpPr>
      <dsp:spPr>
        <a:xfrm>
          <a:off x="0" y="4319831"/>
          <a:ext cx="7442201" cy="1079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dirty="0"/>
            <a:t>Assessor</a:t>
          </a:r>
        </a:p>
      </dsp:txBody>
      <dsp:txXfrm>
        <a:off x="0" y="4319831"/>
        <a:ext cx="7442201" cy="107979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704088" y="889820"/>
            <a:ext cx="9989574" cy="359860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704088"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D1D1EADE-8E88-4C7C-8AC5-FB148DE4940E}" type="datetime1">
              <a:rPr lang="en-US" smtClean="0"/>
              <a:t>6/29/2026</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86982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EC3C8B9C-477D-492A-96AD-1FC2CC997A73}" type="datetime1">
              <a:rPr lang="en-US" smtClean="0"/>
              <a:t>6/29/2026</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954677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768927" y="997973"/>
            <a:ext cx="8473395"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42D3AED5-E26D-4E29-B1B3-7847B6779594}" type="datetime1">
              <a:rPr lang="en-US" smtClean="0"/>
              <a:t>6/29/2026</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109172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157B6794-849E-4626-908B-D15793550EFB}" type="datetime1">
              <a:rPr lang="en-US" smtClean="0"/>
              <a:t>6/29/2026</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342865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63DB64E7-5594-42A3-ADBF-E95A7ACEAD64}" type="datetime1">
              <a:rPr lang="en-US" smtClean="0"/>
              <a:t>6/29/2026</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727100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14400"/>
            <a:ext cx="10691265" cy="1307592"/>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04088"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81344"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18462B0B-D248-4FFB-8695-AD7FA4B1284A}" type="datetime1">
              <a:rPr lang="en-US" smtClean="0"/>
              <a:t>6/29/2026</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68424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704087" y="929147"/>
            <a:ext cx="10689336" cy="798451"/>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04088"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04088"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81344"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81344"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D0378EFB-9159-4510-B73F-4F0409ADE937}" type="datetime1">
              <a:rPr lang="en-US" smtClean="0"/>
              <a:t>6/29/2026</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948697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89BC9412-2452-4BED-A324-9D8C115361AD}" type="datetime1">
              <a:rPr lang="en-US" smtClean="0"/>
              <a:t>6/29/2026</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64790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F5318F62-D251-40E8-A23C-F4CFE9FEAB41}" type="datetime1">
              <a:rPr lang="en-US" smtClean="0"/>
              <a:t>6/29/2026</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069472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704088" y="1069848"/>
            <a:ext cx="4093599" cy="1316736"/>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1069848"/>
            <a:ext cx="6172200" cy="47912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704088" y="2551176"/>
            <a:ext cx="4093599" cy="33192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44F76144-149E-4874-93A5-554A0357CF82}" type="datetime1">
              <a:rPr lang="en-US" smtClean="0"/>
              <a:t>6/29/2026</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696337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704088" y="1066800"/>
            <a:ext cx="4103431" cy="131752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704088"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50BA65D8-0540-4835-AE5C-25D29DBA01BE}" type="datetime1">
              <a:rPr lang="en-US" smtClean="0"/>
              <a:t>6/29/2026</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448260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14400"/>
            <a:ext cx="10691265" cy="13075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21992"/>
            <a:ext cx="10691265" cy="37398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49564" cy="365125"/>
          </a:xfrm>
          <a:prstGeom prst="rect">
            <a:avLst/>
          </a:prstGeom>
        </p:spPr>
        <p:txBody>
          <a:bodyPr vert="horz" lIns="91440" tIns="45720" rIns="91440" bIns="45720" rtlCol="0" anchor="ctr"/>
          <a:lstStyle>
            <a:lvl1pPr algn="r">
              <a:defRPr sz="1050">
                <a:solidFill>
                  <a:schemeClr val="tx1"/>
                </a:solidFill>
                <a:latin typeface="+mj-lt"/>
              </a:defRPr>
            </a:lvl1pPr>
          </a:lstStyle>
          <a:p>
            <a:fld id="{E31BA835-12AC-4E8F-955A-EA3F4DE2791F}" type="datetime1">
              <a:rPr lang="en-US" smtClean="0"/>
              <a:t>6/29/2026</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04088"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87E7843D-FF13-4365-9478-9625B70A2705}" type="slidenum">
              <a:rPr lang="en-US" smtClean="0"/>
              <a:t>‹#›</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0917613"/>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37" r:id="rId6"/>
    <p:sldLayoutId id="2147483733" r:id="rId7"/>
    <p:sldLayoutId id="2147483734" r:id="rId8"/>
    <p:sldLayoutId id="2147483735" r:id="rId9"/>
    <p:sldLayoutId id="2147483736" r:id="rId10"/>
    <p:sldLayoutId id="2147483738" r:id="rId11"/>
  </p:sldLayoutIdLst>
  <p:hf sldNum="0" hdr="0" ftr="0" dt="0"/>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33337-0540-1A5C-C60E-577E36C7D7B9}"/>
              </a:ext>
            </a:extLst>
          </p:cNvPr>
          <p:cNvSpPr>
            <a:spLocks noGrp="1"/>
          </p:cNvSpPr>
          <p:nvPr>
            <p:ph type="ctrTitle"/>
          </p:nvPr>
        </p:nvSpPr>
        <p:spPr>
          <a:xfrm>
            <a:off x="1833541" y="990599"/>
            <a:ext cx="5619054" cy="4849091"/>
          </a:xfrm>
        </p:spPr>
        <p:txBody>
          <a:bodyPr anchor="ctr">
            <a:normAutofit fontScale="90000"/>
          </a:bodyPr>
          <a:lstStyle/>
          <a:p>
            <a:pPr algn="r">
              <a:lnSpc>
                <a:spcPct val="90000"/>
              </a:lnSpc>
            </a:pPr>
            <a:r>
              <a:rPr lang="en-GB" dirty="0">
                <a:solidFill>
                  <a:srgbClr val="FFFFFF"/>
                </a:solidFill>
              </a:rPr>
              <a:t>‘Are we Talking Past Each Other?’: </a:t>
            </a:r>
            <a:br>
              <a:rPr lang="en-GB" dirty="0">
                <a:solidFill>
                  <a:srgbClr val="FFFFFF"/>
                </a:solidFill>
              </a:rPr>
            </a:br>
            <a:r>
              <a:rPr lang="en-GB" dirty="0">
                <a:solidFill>
                  <a:srgbClr val="FFFFFF"/>
                </a:solidFill>
              </a:rPr>
              <a:t>The Importance of positionality and a Shared Taxonomy in Capacity Law</a:t>
            </a:r>
            <a:br>
              <a:rPr lang="en-GB" dirty="0">
                <a:solidFill>
                  <a:srgbClr val="FFFFFF"/>
                </a:solidFill>
              </a:rPr>
            </a:br>
            <a:r>
              <a:rPr lang="en-GB" sz="1800" dirty="0">
                <a:solidFill>
                  <a:srgbClr val="FFFFFF"/>
                </a:solidFill>
              </a:rPr>
              <a:t>(Publication version)</a:t>
            </a:r>
            <a:endParaRPr lang="en-IE" dirty="0">
              <a:solidFill>
                <a:srgbClr val="FFFFFF"/>
              </a:solidFill>
            </a:endParaRPr>
          </a:p>
        </p:txBody>
      </p:sp>
      <p:sp>
        <p:nvSpPr>
          <p:cNvPr id="4" name="TextBox 3">
            <a:extLst>
              <a:ext uri="{FF2B5EF4-FFF2-40B4-BE49-F238E27FC236}">
                <a16:creationId xmlns:a16="http://schemas.microsoft.com/office/drawing/2014/main" id="{63683DF9-3184-94BC-8FD1-5A16CBDA7C7C}"/>
              </a:ext>
            </a:extLst>
          </p:cNvPr>
          <p:cNvSpPr txBox="1"/>
          <p:nvPr/>
        </p:nvSpPr>
        <p:spPr>
          <a:xfrm>
            <a:off x="8260507" y="3429000"/>
            <a:ext cx="3635498" cy="2677656"/>
          </a:xfrm>
          <a:prstGeom prst="rect">
            <a:avLst/>
          </a:prstGeom>
          <a:noFill/>
        </p:spPr>
        <p:txBody>
          <a:bodyPr wrap="square" rtlCol="0">
            <a:spAutoFit/>
          </a:bodyPr>
          <a:lstStyle/>
          <a:p>
            <a:pPr algn="ctr"/>
            <a:r>
              <a:rPr lang="en-GB" sz="2400" dirty="0">
                <a:latin typeface="+mj-lt"/>
              </a:rPr>
              <a:t>James Watson</a:t>
            </a:r>
          </a:p>
          <a:p>
            <a:pPr algn="ctr"/>
            <a:r>
              <a:rPr lang="en-GB" sz="2400" dirty="0">
                <a:latin typeface="+mj-lt"/>
              </a:rPr>
              <a:t>PhD Researcher, </a:t>
            </a:r>
          </a:p>
          <a:p>
            <a:pPr algn="ctr"/>
            <a:r>
              <a:rPr lang="en-GB" sz="2400" dirty="0">
                <a:latin typeface="+mj-lt"/>
              </a:rPr>
              <a:t>School of Law,</a:t>
            </a:r>
          </a:p>
          <a:p>
            <a:pPr algn="ctr"/>
            <a:r>
              <a:rPr lang="en-GB" sz="2400" dirty="0">
                <a:latin typeface="+mj-lt"/>
              </a:rPr>
              <a:t>Trinity College Dublin</a:t>
            </a:r>
          </a:p>
          <a:p>
            <a:pPr algn="ctr"/>
            <a:endParaRPr lang="en-GB" sz="2400" dirty="0">
              <a:latin typeface="+mj-lt"/>
            </a:endParaRPr>
          </a:p>
          <a:p>
            <a:pPr algn="ctr"/>
            <a:r>
              <a:rPr lang="en-GB" sz="2400" dirty="0">
                <a:latin typeface="+mj-lt"/>
              </a:rPr>
              <a:t>Mental Health and Capacity Law Conference 2026</a:t>
            </a:r>
          </a:p>
        </p:txBody>
      </p:sp>
    </p:spTree>
    <p:extLst>
      <p:ext uri="{BB962C8B-B14F-4D97-AF65-F5344CB8AC3E}">
        <p14:creationId xmlns:p14="http://schemas.microsoft.com/office/powerpoint/2010/main" val="239506662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3E1EE-AF00-527B-521E-EE0EE8A57035}"/>
              </a:ext>
            </a:extLst>
          </p:cNvPr>
          <p:cNvSpPr>
            <a:spLocks noGrp="1"/>
          </p:cNvSpPr>
          <p:nvPr>
            <p:ph type="title"/>
          </p:nvPr>
        </p:nvSpPr>
        <p:spPr/>
        <p:txBody>
          <a:bodyPr/>
          <a:lstStyle/>
          <a:p>
            <a:r>
              <a:rPr lang="en-GB" dirty="0"/>
              <a:t>Article 12 uncrpd (2006) contd. </a:t>
            </a:r>
            <a:endParaRPr lang="en-IE" dirty="0"/>
          </a:p>
        </p:txBody>
      </p:sp>
      <p:sp>
        <p:nvSpPr>
          <p:cNvPr id="3" name="Content Placeholder 2">
            <a:extLst>
              <a:ext uri="{FF2B5EF4-FFF2-40B4-BE49-F238E27FC236}">
                <a16:creationId xmlns:a16="http://schemas.microsoft.com/office/drawing/2014/main" id="{9D25C56C-57E4-902B-E37D-F9EB5C8D7D1B}"/>
              </a:ext>
            </a:extLst>
          </p:cNvPr>
          <p:cNvSpPr>
            <a:spLocks noGrp="1"/>
          </p:cNvSpPr>
          <p:nvPr>
            <p:ph idx="1"/>
          </p:nvPr>
        </p:nvSpPr>
        <p:spPr/>
        <p:txBody>
          <a:bodyPr>
            <a:normAutofit fontScale="92500" lnSpcReduction="20000"/>
          </a:bodyPr>
          <a:lstStyle/>
          <a:p>
            <a:r>
              <a:rPr lang="en-IE" sz="2600" dirty="0"/>
              <a:t>4. States Parties shall ensure that all measures that relate to the </a:t>
            </a:r>
            <a:r>
              <a:rPr lang="en-IE" sz="2600" b="1" dirty="0"/>
              <a:t>exercise of legal capacity</a:t>
            </a:r>
            <a:r>
              <a:rPr lang="en-IE" sz="2600" dirty="0"/>
              <a:t> provide for </a:t>
            </a:r>
            <a:r>
              <a:rPr lang="en-IE" sz="2600" b="1" dirty="0"/>
              <a:t>appropriate and effective safeguards to prevent abuse in accordance with international human rights law. </a:t>
            </a:r>
            <a:r>
              <a:rPr lang="en-IE" sz="2600" dirty="0"/>
              <a:t>Such safeguards shall ensure that measures relating to the exercise of legal </a:t>
            </a:r>
            <a:r>
              <a:rPr lang="en-IE" sz="2600" b="1" dirty="0"/>
              <a:t>capacity respect the rights, will and preferences of the person, are free of conflict of interest and undue influence, are proportional and tailored to the person’s circumstances, apply for the shortest time possible and are subject to regular review by a competent, independent and impartial authority or judicial body</a:t>
            </a:r>
            <a:r>
              <a:rPr lang="en-IE" sz="2600" dirty="0"/>
              <a:t>. The safeguards shall be proportional to the degree to which such measures affect the person’s rights and interests. </a:t>
            </a:r>
          </a:p>
          <a:p>
            <a:endParaRPr lang="en-IE" dirty="0"/>
          </a:p>
        </p:txBody>
      </p:sp>
    </p:spTree>
    <p:extLst>
      <p:ext uri="{BB962C8B-B14F-4D97-AF65-F5344CB8AC3E}">
        <p14:creationId xmlns:p14="http://schemas.microsoft.com/office/powerpoint/2010/main" val="4154031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31961-CCE6-9F4E-285E-DE52B2940238}"/>
              </a:ext>
            </a:extLst>
          </p:cNvPr>
          <p:cNvSpPr>
            <a:spLocks noGrp="1"/>
          </p:cNvSpPr>
          <p:nvPr>
            <p:ph type="title"/>
          </p:nvPr>
        </p:nvSpPr>
        <p:spPr/>
        <p:txBody>
          <a:bodyPr>
            <a:normAutofit fontScale="90000"/>
          </a:bodyPr>
          <a:lstStyle/>
          <a:p>
            <a:r>
              <a:rPr lang="en-GB" dirty="0"/>
              <a:t>Article 12 incredibly contested during negotiation</a:t>
            </a:r>
            <a:endParaRPr lang="en-IE" dirty="0"/>
          </a:p>
        </p:txBody>
      </p:sp>
      <p:sp>
        <p:nvSpPr>
          <p:cNvPr id="3" name="Content Placeholder 2">
            <a:extLst>
              <a:ext uri="{FF2B5EF4-FFF2-40B4-BE49-F238E27FC236}">
                <a16:creationId xmlns:a16="http://schemas.microsoft.com/office/drawing/2014/main" id="{69D85F9A-B089-2847-8769-0FE84B8B9296}"/>
              </a:ext>
            </a:extLst>
          </p:cNvPr>
          <p:cNvSpPr>
            <a:spLocks noGrp="1"/>
          </p:cNvSpPr>
          <p:nvPr>
            <p:ph idx="1"/>
          </p:nvPr>
        </p:nvSpPr>
        <p:spPr/>
        <p:txBody>
          <a:bodyPr>
            <a:normAutofit fontScale="92500"/>
          </a:bodyPr>
          <a:lstStyle/>
          <a:p>
            <a:endParaRPr lang="en-GB" dirty="0"/>
          </a:p>
          <a:p>
            <a:r>
              <a:rPr lang="en-GB" sz="2400" dirty="0"/>
              <a:t>Article 12 was one of the </a:t>
            </a:r>
            <a:r>
              <a:rPr lang="en-GB" sz="2400" b="1" dirty="0" err="1"/>
              <a:t>the</a:t>
            </a:r>
            <a:r>
              <a:rPr lang="en-GB" sz="2400" b="1" dirty="0"/>
              <a:t> most heavily contested </a:t>
            </a:r>
            <a:r>
              <a:rPr lang="en-GB" sz="2400" dirty="0"/>
              <a:t>provisions in the negotiation and drafting of the UNCRPD (Dinerstein, 2012)</a:t>
            </a:r>
          </a:p>
          <a:p>
            <a:r>
              <a:rPr lang="en-GB" sz="2400" dirty="0"/>
              <a:t>“</a:t>
            </a:r>
            <a:r>
              <a:rPr lang="en-IE" sz="2400" dirty="0"/>
              <a:t>‘Ambiguity was a necessary cost of unity for the advocacy strategy of disability organisations participating in the negotiation the Convention, it was the price of agreement amongst states parties when finalising article 12, and it was ambiguity about whether article 12 permitted or prohibited substitute decision making that enabled states parties who could not envisage abolishing systems of guardianship or deprivation of legal capacity to sign up to the Convention.’ (Series, 2018)</a:t>
            </a:r>
          </a:p>
        </p:txBody>
      </p:sp>
    </p:spTree>
    <p:extLst>
      <p:ext uri="{BB962C8B-B14F-4D97-AF65-F5344CB8AC3E}">
        <p14:creationId xmlns:p14="http://schemas.microsoft.com/office/powerpoint/2010/main" val="629454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F87E4-2C05-33AE-C40A-1B5E66624DB2}"/>
              </a:ext>
            </a:extLst>
          </p:cNvPr>
          <p:cNvSpPr>
            <a:spLocks noGrp="1"/>
          </p:cNvSpPr>
          <p:nvPr>
            <p:ph type="title"/>
          </p:nvPr>
        </p:nvSpPr>
        <p:spPr/>
        <p:txBody>
          <a:bodyPr/>
          <a:lstStyle/>
          <a:p>
            <a:r>
              <a:rPr lang="en-GB" dirty="0"/>
              <a:t>Legal capacity and mental capacity</a:t>
            </a:r>
            <a:endParaRPr lang="en-IE" dirty="0"/>
          </a:p>
        </p:txBody>
      </p:sp>
      <p:sp>
        <p:nvSpPr>
          <p:cNvPr id="3" name="Content Placeholder 2">
            <a:extLst>
              <a:ext uri="{FF2B5EF4-FFF2-40B4-BE49-F238E27FC236}">
                <a16:creationId xmlns:a16="http://schemas.microsoft.com/office/drawing/2014/main" id="{D626CE53-3F3C-D45F-3DD0-4DA256EE8ADF}"/>
              </a:ext>
            </a:extLst>
          </p:cNvPr>
          <p:cNvSpPr>
            <a:spLocks noGrp="1"/>
          </p:cNvSpPr>
          <p:nvPr>
            <p:ph idx="1"/>
          </p:nvPr>
        </p:nvSpPr>
        <p:spPr>
          <a:xfrm>
            <a:off x="700635" y="1825752"/>
            <a:ext cx="10691265" cy="4285488"/>
          </a:xfrm>
        </p:spPr>
        <p:txBody>
          <a:bodyPr>
            <a:normAutofit/>
          </a:bodyPr>
          <a:lstStyle/>
          <a:p>
            <a:r>
              <a:rPr lang="en-GB" sz="2400" dirty="0"/>
              <a:t>Committee on the Rights of Persons with Disabilities </a:t>
            </a:r>
          </a:p>
          <a:p>
            <a:r>
              <a:rPr lang="en-GB" sz="2400" dirty="0"/>
              <a:t>Interpretative Function</a:t>
            </a:r>
          </a:p>
          <a:p>
            <a:r>
              <a:rPr lang="en-GB" sz="2400" dirty="0"/>
              <a:t>General Comment No. 1 (2014): </a:t>
            </a:r>
          </a:p>
          <a:p>
            <a:pPr marL="0" indent="0">
              <a:buNone/>
            </a:pPr>
            <a:r>
              <a:rPr lang="en-GB" sz="2400" dirty="0"/>
              <a:t>	“</a:t>
            </a:r>
            <a:r>
              <a:rPr lang="en-GB" sz="2400" i="1" dirty="0"/>
              <a:t>Legal capacity and mental capacity are distinct concepts. Legal capacity is the 	ability to hold rights and duties (legal standing) and to exercise those rights and 	duties (legal agency). It is the key to accessing meaningful participation in society. 	Mental capacity refers to the decision-making skills of a person, which naturally 	vary from one person to another and may be different for a given person depending 	on many factors, including environmental and social factors.” </a:t>
            </a:r>
            <a:r>
              <a:rPr lang="en-GB" sz="2400" dirty="0"/>
              <a:t>– para, 3 </a:t>
            </a:r>
            <a:endParaRPr lang="en-IE" sz="2400" dirty="0"/>
          </a:p>
        </p:txBody>
      </p:sp>
    </p:spTree>
    <p:extLst>
      <p:ext uri="{BB962C8B-B14F-4D97-AF65-F5344CB8AC3E}">
        <p14:creationId xmlns:p14="http://schemas.microsoft.com/office/powerpoint/2010/main" val="782035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A3804-3F54-B820-5664-681DE87B62B9}"/>
              </a:ext>
            </a:extLst>
          </p:cNvPr>
          <p:cNvSpPr>
            <a:spLocks noGrp="1"/>
          </p:cNvSpPr>
          <p:nvPr>
            <p:ph type="title"/>
          </p:nvPr>
        </p:nvSpPr>
        <p:spPr/>
        <p:txBody>
          <a:bodyPr/>
          <a:lstStyle/>
          <a:p>
            <a:r>
              <a:rPr lang="en-GB" dirty="0"/>
              <a:t>General comment no. 1 </a:t>
            </a:r>
            <a:r>
              <a:rPr lang="en-GB" dirty="0" err="1"/>
              <a:t>contd</a:t>
            </a:r>
            <a:endParaRPr lang="en-IE" dirty="0"/>
          </a:p>
        </p:txBody>
      </p:sp>
      <p:sp>
        <p:nvSpPr>
          <p:cNvPr id="3" name="Content Placeholder 2">
            <a:extLst>
              <a:ext uri="{FF2B5EF4-FFF2-40B4-BE49-F238E27FC236}">
                <a16:creationId xmlns:a16="http://schemas.microsoft.com/office/drawing/2014/main" id="{343BCC22-AABD-A66B-90E7-DDD31D928AFC}"/>
              </a:ext>
            </a:extLst>
          </p:cNvPr>
          <p:cNvSpPr>
            <a:spLocks noGrp="1"/>
          </p:cNvSpPr>
          <p:nvPr>
            <p:ph idx="1"/>
          </p:nvPr>
        </p:nvSpPr>
        <p:spPr/>
        <p:txBody>
          <a:bodyPr>
            <a:normAutofit fontScale="85000" lnSpcReduction="10000"/>
          </a:bodyPr>
          <a:lstStyle/>
          <a:p>
            <a:r>
              <a:rPr lang="en-GB" sz="2400" dirty="0"/>
              <a:t>Mental Capacity is </a:t>
            </a:r>
            <a:r>
              <a:rPr lang="en-GB" sz="2400" b="1" dirty="0"/>
              <a:t>contingent on political and social contexts and </a:t>
            </a:r>
            <a:r>
              <a:rPr lang="en-GB" sz="2400" b="1" u="sng" dirty="0"/>
              <a:t>is highly controversial in and of itself</a:t>
            </a:r>
            <a:endParaRPr lang="en-GB" sz="2400" dirty="0"/>
          </a:p>
          <a:p>
            <a:r>
              <a:rPr lang="en-GB" sz="2400" dirty="0"/>
              <a:t>Assessment purports to measure </a:t>
            </a:r>
            <a:r>
              <a:rPr lang="en-GB" sz="2400" b="1" dirty="0"/>
              <a:t>an objective, scientific and naturally occurring phenomenon</a:t>
            </a:r>
          </a:p>
          <a:p>
            <a:endParaRPr lang="en-GB" sz="2400" b="1" dirty="0"/>
          </a:p>
          <a:p>
            <a:r>
              <a:rPr lang="en-GB" sz="2400" dirty="0"/>
              <a:t>Legal capacity is </a:t>
            </a:r>
            <a:r>
              <a:rPr lang="en-GB" sz="2400" b="1" dirty="0"/>
              <a:t>universal and inherent in all persons</a:t>
            </a:r>
          </a:p>
          <a:p>
            <a:r>
              <a:rPr lang="en-GB" sz="2400" dirty="0"/>
              <a:t>Where a state purports to remove legal capacity, it </a:t>
            </a:r>
            <a:r>
              <a:rPr lang="en-GB" sz="2400" b="1" dirty="0"/>
              <a:t>cannot do so on the basis of disability </a:t>
            </a:r>
          </a:p>
          <a:p>
            <a:r>
              <a:rPr lang="en-GB" sz="2400" b="1" dirty="0"/>
              <a:t>Perceived or actual deficits </a:t>
            </a:r>
            <a:r>
              <a:rPr lang="en-GB" sz="2400" dirty="0"/>
              <a:t>should </a:t>
            </a:r>
            <a:r>
              <a:rPr lang="en-GB" sz="2400" b="1" u="sng" dirty="0"/>
              <a:t>not </a:t>
            </a:r>
            <a:r>
              <a:rPr lang="en-GB" sz="2400" b="1" dirty="0"/>
              <a:t>be justification </a:t>
            </a:r>
            <a:r>
              <a:rPr lang="en-GB" sz="2400" dirty="0"/>
              <a:t>for difference in treatments </a:t>
            </a:r>
          </a:p>
          <a:p>
            <a:r>
              <a:rPr lang="en-GB" sz="2400" dirty="0"/>
              <a:t>ALL substituted decision-making regimes should be abolished (and use of capacity assessment)</a:t>
            </a:r>
            <a:endParaRPr lang="en-IE" sz="2400" dirty="0"/>
          </a:p>
        </p:txBody>
      </p:sp>
    </p:spTree>
    <p:extLst>
      <p:ext uri="{BB962C8B-B14F-4D97-AF65-F5344CB8AC3E}">
        <p14:creationId xmlns:p14="http://schemas.microsoft.com/office/powerpoint/2010/main" val="1678140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8B70B-2B84-7CBE-A817-3DC628AC8911}"/>
              </a:ext>
            </a:extLst>
          </p:cNvPr>
          <p:cNvSpPr>
            <a:spLocks noGrp="1"/>
          </p:cNvSpPr>
          <p:nvPr>
            <p:ph type="title"/>
          </p:nvPr>
        </p:nvSpPr>
        <p:spPr/>
        <p:txBody>
          <a:bodyPr>
            <a:normAutofit fontScale="90000"/>
          </a:bodyPr>
          <a:lstStyle/>
          <a:p>
            <a:r>
              <a:rPr lang="en-GB" dirty="0"/>
              <a:t>Concerns of committee on rights of persons with disabilities </a:t>
            </a:r>
            <a:endParaRPr lang="en-IE" dirty="0"/>
          </a:p>
        </p:txBody>
      </p:sp>
      <p:sp>
        <p:nvSpPr>
          <p:cNvPr id="3" name="Content Placeholder 2">
            <a:extLst>
              <a:ext uri="{FF2B5EF4-FFF2-40B4-BE49-F238E27FC236}">
                <a16:creationId xmlns:a16="http://schemas.microsoft.com/office/drawing/2014/main" id="{F951B41B-434A-111B-DE89-D876187A7160}"/>
              </a:ext>
            </a:extLst>
          </p:cNvPr>
          <p:cNvSpPr>
            <a:spLocks noGrp="1"/>
          </p:cNvSpPr>
          <p:nvPr>
            <p:ph idx="1"/>
          </p:nvPr>
        </p:nvSpPr>
        <p:spPr/>
        <p:txBody>
          <a:bodyPr/>
          <a:lstStyle/>
          <a:p>
            <a:endParaRPr lang="en-GB" sz="2400" dirty="0"/>
          </a:p>
          <a:p>
            <a:r>
              <a:rPr lang="en-GB" sz="2400" dirty="0"/>
              <a:t>Historical use of denial of legal capacity to women, racial minorities and marginalised groups as a tool of control </a:t>
            </a:r>
          </a:p>
          <a:p>
            <a:r>
              <a:rPr lang="en-IE" sz="2400" dirty="0"/>
              <a:t>Discriminatory nature of </a:t>
            </a:r>
            <a:r>
              <a:rPr lang="en-IE" sz="2400" b="1" dirty="0"/>
              <a:t>application of capacity assessment </a:t>
            </a:r>
            <a:r>
              <a:rPr lang="en-IE" sz="2400" dirty="0"/>
              <a:t>(moreso than the substance of a capacity assessment)</a:t>
            </a:r>
          </a:p>
          <a:p>
            <a:pPr marL="0" indent="0">
              <a:buNone/>
            </a:pPr>
            <a:endParaRPr lang="en-IE" dirty="0"/>
          </a:p>
        </p:txBody>
      </p:sp>
    </p:spTree>
    <p:extLst>
      <p:ext uri="{BB962C8B-B14F-4D97-AF65-F5344CB8AC3E}">
        <p14:creationId xmlns:p14="http://schemas.microsoft.com/office/powerpoint/2010/main" val="27929382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1D218-DEF0-C7DC-778C-C6804ECF469E}"/>
              </a:ext>
            </a:extLst>
          </p:cNvPr>
          <p:cNvSpPr>
            <a:spLocks noGrp="1"/>
          </p:cNvSpPr>
          <p:nvPr>
            <p:ph type="title"/>
          </p:nvPr>
        </p:nvSpPr>
        <p:spPr/>
        <p:txBody>
          <a:bodyPr>
            <a:normAutofit fontScale="90000"/>
          </a:bodyPr>
          <a:lstStyle/>
          <a:p>
            <a:r>
              <a:rPr lang="en-GB" dirty="0"/>
              <a:t>Ireland’s declaration and reservation on article 12 uncrpd (march 2018)</a:t>
            </a:r>
            <a:endParaRPr lang="en-IE" dirty="0"/>
          </a:p>
        </p:txBody>
      </p:sp>
      <p:sp>
        <p:nvSpPr>
          <p:cNvPr id="3" name="Content Placeholder 2">
            <a:extLst>
              <a:ext uri="{FF2B5EF4-FFF2-40B4-BE49-F238E27FC236}">
                <a16:creationId xmlns:a16="http://schemas.microsoft.com/office/drawing/2014/main" id="{A44441AA-8DED-3D08-02DF-E7C6AC0F6969}"/>
              </a:ext>
            </a:extLst>
          </p:cNvPr>
          <p:cNvSpPr>
            <a:spLocks noGrp="1"/>
          </p:cNvSpPr>
          <p:nvPr>
            <p:ph idx="1"/>
          </p:nvPr>
        </p:nvSpPr>
        <p:spPr/>
        <p:txBody>
          <a:bodyPr/>
          <a:lstStyle/>
          <a:p>
            <a:endParaRPr lang="en-IE" dirty="0"/>
          </a:p>
          <a:p>
            <a:r>
              <a:rPr lang="en-IE" sz="2400" dirty="0"/>
              <a:t>A reservation is a declaration made by a state by which it purports to exclude or alter the legal effect of certain provisions of the treaty in their application to that state</a:t>
            </a:r>
          </a:p>
          <a:p>
            <a:r>
              <a:rPr lang="en-IE" sz="2400" dirty="0"/>
              <a:t>Declarations merely clarify the state's position and do not purport to exclude or modify the legal effect of a treaty</a:t>
            </a:r>
          </a:p>
        </p:txBody>
      </p:sp>
    </p:spTree>
    <p:extLst>
      <p:ext uri="{BB962C8B-B14F-4D97-AF65-F5344CB8AC3E}">
        <p14:creationId xmlns:p14="http://schemas.microsoft.com/office/powerpoint/2010/main" val="3191170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14F1E-8D25-1C74-7109-371D776F5320}"/>
              </a:ext>
            </a:extLst>
          </p:cNvPr>
          <p:cNvSpPr>
            <a:spLocks noGrp="1"/>
          </p:cNvSpPr>
          <p:nvPr>
            <p:ph type="title"/>
          </p:nvPr>
        </p:nvSpPr>
        <p:spPr/>
        <p:txBody>
          <a:bodyPr/>
          <a:lstStyle/>
          <a:p>
            <a:r>
              <a:rPr lang="en-GB" dirty="0"/>
              <a:t>Ireland’s declaration and reservation</a:t>
            </a:r>
            <a:endParaRPr lang="en-IE" dirty="0"/>
          </a:p>
        </p:txBody>
      </p:sp>
      <p:sp>
        <p:nvSpPr>
          <p:cNvPr id="3" name="Content Placeholder 2">
            <a:extLst>
              <a:ext uri="{FF2B5EF4-FFF2-40B4-BE49-F238E27FC236}">
                <a16:creationId xmlns:a16="http://schemas.microsoft.com/office/drawing/2014/main" id="{46F70B3F-BF08-9070-E418-E84803EB495B}"/>
              </a:ext>
            </a:extLst>
          </p:cNvPr>
          <p:cNvSpPr>
            <a:spLocks noGrp="1"/>
          </p:cNvSpPr>
          <p:nvPr>
            <p:ph idx="1"/>
          </p:nvPr>
        </p:nvSpPr>
        <p:spPr/>
        <p:txBody>
          <a:bodyPr>
            <a:normAutofit/>
          </a:bodyPr>
          <a:lstStyle/>
          <a:p>
            <a:r>
              <a:rPr lang="en-IE" sz="2400" dirty="0"/>
              <a:t>‘Ireland recognises that persons with disabilities enjoy legal capacity on an equal basis with others in all aspects of life. Ireland declares its understanding that the Convention permits </a:t>
            </a:r>
            <a:r>
              <a:rPr lang="en-IE" sz="2400" b="1" dirty="0"/>
              <a:t>supported and substitute decision-making arrangements which provide for decisions to be made on behalf of a person, where such arrangements are necessary, in accordance with the law, and subject to appropriate and effective safeguards</a:t>
            </a:r>
            <a:r>
              <a:rPr lang="en-IE" sz="2400" dirty="0"/>
              <a:t>. To the extent that article 12 may be interpreted as requiring the elimination of all substitute decision making arrangements, Ireland reserves the right to permit such arrangements in appropriate circumstances and subject to appropriate and effective safeguards.’</a:t>
            </a:r>
          </a:p>
          <a:p>
            <a:endParaRPr lang="en-IE" dirty="0"/>
          </a:p>
        </p:txBody>
      </p:sp>
    </p:spTree>
    <p:extLst>
      <p:ext uri="{BB962C8B-B14F-4D97-AF65-F5344CB8AC3E}">
        <p14:creationId xmlns:p14="http://schemas.microsoft.com/office/powerpoint/2010/main" val="34781088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694C4-363B-08E7-F617-082769D9670A}"/>
              </a:ext>
            </a:extLst>
          </p:cNvPr>
          <p:cNvSpPr>
            <a:spLocks noGrp="1"/>
          </p:cNvSpPr>
          <p:nvPr>
            <p:ph type="title"/>
          </p:nvPr>
        </p:nvSpPr>
        <p:spPr/>
        <p:txBody>
          <a:bodyPr>
            <a:normAutofit fontScale="90000"/>
          </a:bodyPr>
          <a:lstStyle/>
          <a:p>
            <a:r>
              <a:rPr lang="en-GB" dirty="0"/>
              <a:t>Two diverging perspectives on what article 12 means</a:t>
            </a:r>
            <a:endParaRPr lang="en-IE" dirty="0"/>
          </a:p>
        </p:txBody>
      </p:sp>
      <p:sp>
        <p:nvSpPr>
          <p:cNvPr id="3" name="Content Placeholder 2">
            <a:extLst>
              <a:ext uri="{FF2B5EF4-FFF2-40B4-BE49-F238E27FC236}">
                <a16:creationId xmlns:a16="http://schemas.microsoft.com/office/drawing/2014/main" id="{9B72BF53-87D5-6431-C0DD-3FE1103782AC}"/>
              </a:ext>
            </a:extLst>
          </p:cNvPr>
          <p:cNvSpPr>
            <a:spLocks noGrp="1"/>
          </p:cNvSpPr>
          <p:nvPr>
            <p:ph idx="1"/>
          </p:nvPr>
        </p:nvSpPr>
        <p:spPr>
          <a:xfrm>
            <a:off x="700634" y="2221992"/>
            <a:ext cx="10691265" cy="4102608"/>
          </a:xfrm>
        </p:spPr>
        <p:txBody>
          <a:bodyPr/>
          <a:lstStyle/>
          <a:p>
            <a:pPr marL="0" indent="0">
              <a:buNone/>
            </a:pPr>
            <a:endParaRPr lang="en-GB" dirty="0"/>
          </a:p>
          <a:p>
            <a:r>
              <a:rPr lang="en-GB" sz="2400" dirty="0"/>
              <a:t>Is General Comment No. 1 a legally effective and a valid interpretation of Article 12? Or, should respect be given to its interpretation? </a:t>
            </a:r>
          </a:p>
          <a:p>
            <a:r>
              <a:rPr lang="en-GB" sz="2400" dirty="0"/>
              <a:t>The Applicability (and fundamentally, legitimacy) of capacity assessment Discriminatory </a:t>
            </a:r>
            <a:r>
              <a:rPr lang="en-GB" sz="2400" b="1" dirty="0"/>
              <a:t>before </a:t>
            </a:r>
            <a:r>
              <a:rPr lang="en-GB" sz="2400" dirty="0"/>
              <a:t>or </a:t>
            </a:r>
            <a:r>
              <a:rPr lang="en-GB" sz="2400" b="1" dirty="0"/>
              <a:t>during </a:t>
            </a:r>
            <a:r>
              <a:rPr lang="en-GB" sz="2400" dirty="0"/>
              <a:t>capacity assessment?</a:t>
            </a:r>
          </a:p>
          <a:p>
            <a:r>
              <a:rPr lang="en-GB" sz="2400" dirty="0"/>
              <a:t>Is there a </a:t>
            </a:r>
            <a:r>
              <a:rPr lang="en-GB" sz="2400" b="1" dirty="0"/>
              <a:t>causal relation </a:t>
            </a:r>
            <a:r>
              <a:rPr lang="en-GB" sz="2400" dirty="0"/>
              <a:t>between the lack of mental capacity and the removal of legal capacity?</a:t>
            </a:r>
          </a:p>
          <a:p>
            <a:pPr marL="457200" lvl="1" indent="0">
              <a:buNone/>
            </a:pPr>
            <a:endParaRPr lang="en-GB" dirty="0"/>
          </a:p>
        </p:txBody>
      </p:sp>
    </p:spTree>
    <p:extLst>
      <p:ext uri="{BB962C8B-B14F-4D97-AF65-F5344CB8AC3E}">
        <p14:creationId xmlns:p14="http://schemas.microsoft.com/office/powerpoint/2010/main" val="507641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F710FDB-0919-493E-8539-8240C23F1E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992A0DC-E101-BF39-864C-822301A6FAB3}"/>
              </a:ext>
            </a:extLst>
          </p:cNvPr>
          <p:cNvSpPr>
            <a:spLocks noGrp="1"/>
          </p:cNvSpPr>
          <p:nvPr>
            <p:ph type="title"/>
          </p:nvPr>
        </p:nvSpPr>
        <p:spPr>
          <a:xfrm>
            <a:off x="704087" y="559063"/>
            <a:ext cx="3306747" cy="5256025"/>
          </a:xfrm>
        </p:spPr>
        <p:txBody>
          <a:bodyPr>
            <a:normAutofit/>
          </a:bodyPr>
          <a:lstStyle/>
          <a:p>
            <a:r>
              <a:rPr lang="en-GB" sz="2800"/>
              <a:t>Are capacity assessments inherently discriminatory?</a:t>
            </a:r>
            <a:endParaRPr lang="en-IE" sz="2800"/>
          </a:p>
        </p:txBody>
      </p:sp>
      <p:sp>
        <p:nvSpPr>
          <p:cNvPr id="3" name="Content Placeholder 2">
            <a:extLst>
              <a:ext uri="{FF2B5EF4-FFF2-40B4-BE49-F238E27FC236}">
                <a16:creationId xmlns:a16="http://schemas.microsoft.com/office/drawing/2014/main" id="{2815DA20-BEE5-26AF-E35D-E7450BE1E8DF}"/>
              </a:ext>
            </a:extLst>
          </p:cNvPr>
          <p:cNvSpPr>
            <a:spLocks noGrp="1"/>
          </p:cNvSpPr>
          <p:nvPr>
            <p:ph idx="1"/>
          </p:nvPr>
        </p:nvSpPr>
        <p:spPr>
          <a:xfrm>
            <a:off x="4643022" y="622249"/>
            <a:ext cx="6844892" cy="5639712"/>
          </a:xfrm>
        </p:spPr>
        <p:txBody>
          <a:bodyPr>
            <a:normAutofit/>
          </a:bodyPr>
          <a:lstStyle/>
          <a:p>
            <a:r>
              <a:rPr lang="en-GB" dirty="0"/>
              <a:t>General Comment No. 1: </a:t>
            </a:r>
            <a:r>
              <a:rPr lang="en-GB" b="1" dirty="0"/>
              <a:t>Yes. </a:t>
            </a:r>
          </a:p>
          <a:p>
            <a:pPr lvl="1"/>
            <a:r>
              <a:rPr lang="en-GB" sz="2000" dirty="0"/>
              <a:t>They generally are only performed on persons with disabilities or those with noted cognitive impairment </a:t>
            </a:r>
          </a:p>
          <a:p>
            <a:pPr lvl="1"/>
            <a:r>
              <a:rPr lang="en-GB" sz="2000" dirty="0"/>
              <a:t>They are a social construct </a:t>
            </a:r>
          </a:p>
          <a:p>
            <a:endParaRPr lang="en-IE" b="1" dirty="0"/>
          </a:p>
          <a:p>
            <a:r>
              <a:rPr lang="en-IE" dirty="0"/>
              <a:t>ADMCA: </a:t>
            </a:r>
            <a:r>
              <a:rPr lang="en-IE" b="1" dirty="0"/>
              <a:t>No. </a:t>
            </a:r>
            <a:r>
              <a:rPr lang="en-IE" dirty="0"/>
              <a:t>(Legitimates concept) </a:t>
            </a:r>
          </a:p>
          <a:p>
            <a:pPr lvl="1"/>
            <a:r>
              <a:rPr lang="en-IE" sz="2000" dirty="0"/>
              <a:t>Lord Stephens (</a:t>
            </a:r>
            <a:r>
              <a:rPr lang="en-IE" sz="2000" i="1" dirty="0"/>
              <a:t>A Local Authority v JB) (Information relating to sexual relations case)</a:t>
            </a:r>
          </a:p>
          <a:p>
            <a:pPr lvl="2"/>
            <a:r>
              <a:rPr lang="en-GB" sz="2000" dirty="0"/>
              <a:t>“</a:t>
            </a:r>
            <a:r>
              <a:rPr lang="en-GB" sz="2000" i="1" dirty="0"/>
              <a:t>amongst the matters which every person engaging in sexual relations must think about is whether the other person is consenting” (emphasis added). If that is properly viewed as cerebral or as involving a degree of analysis, a decision to engage in sexual relations is necessarily cerebral or analytical to that extent</a:t>
            </a:r>
            <a:r>
              <a:rPr lang="en-GB" sz="2000" dirty="0"/>
              <a:t>”</a:t>
            </a:r>
          </a:p>
        </p:txBody>
      </p:sp>
      <p:cxnSp>
        <p:nvCxnSpPr>
          <p:cNvPr id="10" name="Straight Connector 9">
            <a:extLst>
              <a:ext uri="{FF2B5EF4-FFF2-40B4-BE49-F238E27FC236}">
                <a16:creationId xmlns:a16="http://schemas.microsoft.com/office/drawing/2014/main" id="{0AFF0B6C-73E2-4B40-9280-938C14922C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223541" y="723900"/>
            <a:ext cx="15948" cy="545007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6372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0DCD3-692E-6657-ED1A-9D189499FF51}"/>
              </a:ext>
            </a:extLst>
          </p:cNvPr>
          <p:cNvSpPr>
            <a:spLocks noGrp="1"/>
          </p:cNvSpPr>
          <p:nvPr>
            <p:ph type="title"/>
          </p:nvPr>
        </p:nvSpPr>
        <p:spPr/>
        <p:txBody>
          <a:bodyPr>
            <a:normAutofit fontScale="90000"/>
          </a:bodyPr>
          <a:lstStyle/>
          <a:p>
            <a:r>
              <a:rPr lang="en-GB" dirty="0"/>
              <a:t>Irish Judgment: </a:t>
            </a:r>
            <a:r>
              <a:rPr lang="en-GB" i="1" dirty="0"/>
              <a:t>in the Matter of ab </a:t>
            </a:r>
            <a:r>
              <a:rPr lang="en-GB" dirty="0"/>
              <a:t>[2025] </a:t>
            </a:r>
            <a:r>
              <a:rPr lang="en-GB" dirty="0" err="1"/>
              <a:t>iecc</a:t>
            </a:r>
            <a:r>
              <a:rPr lang="en-GB" dirty="0"/>
              <a:t> 7</a:t>
            </a:r>
            <a:endParaRPr lang="en-IE" dirty="0"/>
          </a:p>
        </p:txBody>
      </p:sp>
      <p:sp>
        <p:nvSpPr>
          <p:cNvPr id="3" name="Content Placeholder 2">
            <a:extLst>
              <a:ext uri="{FF2B5EF4-FFF2-40B4-BE49-F238E27FC236}">
                <a16:creationId xmlns:a16="http://schemas.microsoft.com/office/drawing/2014/main" id="{142702DE-8227-6297-CE94-69CD485A0538}"/>
              </a:ext>
            </a:extLst>
          </p:cNvPr>
          <p:cNvSpPr>
            <a:spLocks noGrp="1"/>
          </p:cNvSpPr>
          <p:nvPr>
            <p:ph idx="1"/>
          </p:nvPr>
        </p:nvSpPr>
        <p:spPr/>
        <p:txBody>
          <a:bodyPr/>
          <a:lstStyle/>
          <a:p>
            <a:r>
              <a:rPr lang="en-GB" sz="2800" dirty="0"/>
              <a:t>Case concerning the respondent’s capacity to marry: </a:t>
            </a:r>
          </a:p>
          <a:p>
            <a:pPr lvl="1"/>
            <a:r>
              <a:rPr lang="en-GB" sz="2400" dirty="0"/>
              <a:t>Judge Geoffrey Shannon: “</a:t>
            </a:r>
            <a:r>
              <a:rPr lang="en-GB" sz="2400" i="1" dirty="0"/>
              <a:t>“To set the threshold for capacity to marry too high would be to render the spirit of the 2015 Act redundant. It would risk transforming a protective framework into a restrictive one, contrary to the legislative intent and the values underpinning the UNCRPD, to which Ireland is a party.”</a:t>
            </a:r>
          </a:p>
          <a:p>
            <a:pPr lvl="1"/>
            <a:endParaRPr lang="en-GB" sz="2400" i="1" dirty="0"/>
          </a:p>
          <a:p>
            <a:pPr lvl="1"/>
            <a:r>
              <a:rPr lang="en-GB" sz="2400" dirty="0"/>
              <a:t>Suggests that capacity assessment thresholds are </a:t>
            </a:r>
            <a:r>
              <a:rPr lang="en-GB" sz="2400" i="1" dirty="0"/>
              <a:t>prima facie </a:t>
            </a:r>
            <a:r>
              <a:rPr lang="en-GB" sz="2400" dirty="0"/>
              <a:t>ok, but must be set at the appropriate level</a:t>
            </a:r>
            <a:endParaRPr lang="en-IE" sz="2400" dirty="0"/>
          </a:p>
          <a:p>
            <a:pPr marL="457200" lvl="1" indent="0">
              <a:buNone/>
            </a:pPr>
            <a:endParaRPr lang="en-GB" dirty="0"/>
          </a:p>
        </p:txBody>
      </p:sp>
    </p:spTree>
    <p:extLst>
      <p:ext uri="{BB962C8B-B14F-4D97-AF65-F5344CB8AC3E}">
        <p14:creationId xmlns:p14="http://schemas.microsoft.com/office/powerpoint/2010/main" val="2173727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95F73EEB-0FF5-8AE2-4539-1571F3F55525}"/>
              </a:ext>
            </a:extLst>
          </p:cNvPr>
          <p:cNvSpPr>
            <a:spLocks noGrp="1"/>
          </p:cNvSpPr>
          <p:nvPr>
            <p:ph idx="1"/>
          </p:nvPr>
        </p:nvSpPr>
        <p:spPr>
          <a:xfrm>
            <a:off x="750367" y="1168687"/>
            <a:ext cx="10691265" cy="3739896"/>
          </a:xfrm>
        </p:spPr>
        <p:txBody>
          <a:bodyPr/>
          <a:lstStyle/>
          <a:p>
            <a:pPr marL="0" indent="0" algn="ctr">
              <a:buNone/>
            </a:pPr>
            <a:endParaRPr lang="en-GB" dirty="0"/>
          </a:p>
          <a:p>
            <a:pPr marL="0" indent="0" algn="ctr">
              <a:buNone/>
            </a:pPr>
            <a:endParaRPr lang="en-IE" dirty="0"/>
          </a:p>
          <a:p>
            <a:pPr marL="0" indent="0" algn="ctr">
              <a:buNone/>
            </a:pPr>
            <a:endParaRPr lang="en-IE" sz="2400" dirty="0"/>
          </a:p>
          <a:p>
            <a:pPr marL="0" indent="0" algn="ctr">
              <a:buNone/>
            </a:pPr>
            <a:r>
              <a:rPr lang="en-IE" sz="2800" dirty="0"/>
              <a:t>[Slide originally showed a doodle from my last day as a Judicial Assistant in September 2024. The doodle depicted me on the left haphazardly carrying three boxes in my arms, the right depicted a robed judge walking ahead.]</a:t>
            </a:r>
          </a:p>
        </p:txBody>
      </p:sp>
      <p:sp>
        <p:nvSpPr>
          <p:cNvPr id="10" name="TextBox 9">
            <a:extLst>
              <a:ext uri="{FF2B5EF4-FFF2-40B4-BE49-F238E27FC236}">
                <a16:creationId xmlns:a16="http://schemas.microsoft.com/office/drawing/2014/main" id="{B9CBFD56-78D4-6BDC-747F-8E3C53D843E6}"/>
              </a:ext>
            </a:extLst>
          </p:cNvPr>
          <p:cNvSpPr txBox="1"/>
          <p:nvPr/>
        </p:nvSpPr>
        <p:spPr>
          <a:xfrm>
            <a:off x="990600" y="876300"/>
            <a:ext cx="3867150" cy="584775"/>
          </a:xfrm>
          <a:prstGeom prst="rect">
            <a:avLst/>
          </a:prstGeom>
          <a:noFill/>
        </p:spPr>
        <p:txBody>
          <a:bodyPr wrap="square" rtlCol="0">
            <a:spAutoFit/>
          </a:bodyPr>
          <a:lstStyle/>
          <a:p>
            <a:r>
              <a:rPr lang="en-GB" sz="3200" dirty="0"/>
              <a:t>POSITIONALITY I</a:t>
            </a:r>
            <a:endParaRPr lang="en-IE" sz="3200" dirty="0"/>
          </a:p>
        </p:txBody>
      </p:sp>
    </p:spTree>
    <p:extLst>
      <p:ext uri="{BB962C8B-B14F-4D97-AF65-F5344CB8AC3E}">
        <p14:creationId xmlns:p14="http://schemas.microsoft.com/office/powerpoint/2010/main" val="7542787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398D2-3B3C-3B65-90C0-048CB4419022}"/>
              </a:ext>
            </a:extLst>
          </p:cNvPr>
          <p:cNvSpPr>
            <a:spLocks noGrp="1"/>
          </p:cNvSpPr>
          <p:nvPr>
            <p:ph type="title"/>
          </p:nvPr>
        </p:nvSpPr>
        <p:spPr/>
        <p:txBody>
          <a:bodyPr>
            <a:normAutofit/>
          </a:bodyPr>
          <a:lstStyle/>
          <a:p>
            <a:r>
              <a:rPr lang="en-GB" dirty="0"/>
              <a:t>Universal legal capacity</a:t>
            </a:r>
            <a:endParaRPr lang="en-IE" dirty="0"/>
          </a:p>
        </p:txBody>
      </p:sp>
      <p:sp>
        <p:nvSpPr>
          <p:cNvPr id="3" name="Content Placeholder 2">
            <a:extLst>
              <a:ext uri="{FF2B5EF4-FFF2-40B4-BE49-F238E27FC236}">
                <a16:creationId xmlns:a16="http://schemas.microsoft.com/office/drawing/2014/main" id="{8A50C523-8561-BCEC-4A78-F4A45CFB23E2}"/>
              </a:ext>
            </a:extLst>
          </p:cNvPr>
          <p:cNvSpPr>
            <a:spLocks noGrp="1"/>
          </p:cNvSpPr>
          <p:nvPr>
            <p:ph idx="1"/>
          </p:nvPr>
        </p:nvSpPr>
        <p:spPr/>
        <p:txBody>
          <a:bodyPr/>
          <a:lstStyle/>
          <a:p>
            <a:r>
              <a:rPr lang="en-GB" sz="2800" dirty="0"/>
              <a:t>Proponents of </a:t>
            </a:r>
            <a:r>
              <a:rPr lang="en-GB" sz="2800" b="1" dirty="0"/>
              <a:t>universal legal capacity: </a:t>
            </a:r>
          </a:p>
          <a:p>
            <a:pPr lvl="1"/>
            <a:r>
              <a:rPr lang="en-GB" sz="2400" dirty="0"/>
              <a:t>ALL human beings have legal capacity, regardless of mental capacity status or assessment </a:t>
            </a:r>
          </a:p>
          <a:p>
            <a:pPr lvl="1"/>
            <a:r>
              <a:rPr lang="en-GB" sz="2400" dirty="0"/>
              <a:t>In the very rare case that a persons will and preference cannot be discerned, decisions should then be taken in that person’s best interest </a:t>
            </a:r>
          </a:p>
          <a:p>
            <a:pPr lvl="1"/>
            <a:r>
              <a:rPr lang="en-GB" sz="2400" dirty="0"/>
              <a:t>The </a:t>
            </a:r>
            <a:r>
              <a:rPr lang="en-GB" sz="2400" b="1" dirty="0"/>
              <a:t>only </a:t>
            </a:r>
            <a:r>
              <a:rPr lang="en-GB" sz="2400" dirty="0"/>
              <a:t>acceptable circumstance for state intervention in legal capacity is when there is a “</a:t>
            </a:r>
            <a:r>
              <a:rPr lang="en-GB" sz="2400" i="1" dirty="0"/>
              <a:t>serious risk of harm or death” </a:t>
            </a:r>
            <a:r>
              <a:rPr lang="en-GB" sz="2400" dirty="0"/>
              <a:t>(Flynn &amp; de Bhailís 2017) </a:t>
            </a:r>
          </a:p>
          <a:p>
            <a:pPr lvl="1"/>
            <a:endParaRPr lang="en-GB" dirty="0"/>
          </a:p>
          <a:p>
            <a:pPr marL="457200" lvl="1" indent="0">
              <a:buNone/>
            </a:pPr>
            <a:endParaRPr lang="en-GB" dirty="0"/>
          </a:p>
        </p:txBody>
      </p:sp>
    </p:spTree>
    <p:extLst>
      <p:ext uri="{BB962C8B-B14F-4D97-AF65-F5344CB8AC3E}">
        <p14:creationId xmlns:p14="http://schemas.microsoft.com/office/powerpoint/2010/main" val="14408652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C4837-F767-20F1-8EE7-8DB92458F76F}"/>
              </a:ext>
            </a:extLst>
          </p:cNvPr>
          <p:cNvSpPr>
            <a:spLocks noGrp="1"/>
          </p:cNvSpPr>
          <p:nvPr>
            <p:ph type="title"/>
          </p:nvPr>
        </p:nvSpPr>
        <p:spPr/>
        <p:txBody>
          <a:bodyPr>
            <a:normAutofit fontScale="90000"/>
          </a:bodyPr>
          <a:lstStyle/>
          <a:p>
            <a:r>
              <a:rPr lang="en-GB" dirty="0"/>
              <a:t>Where the </a:t>
            </a:r>
            <a:r>
              <a:rPr lang="en-GB" dirty="0" err="1"/>
              <a:t>admcA</a:t>
            </a:r>
            <a:r>
              <a:rPr lang="en-GB" dirty="0"/>
              <a:t> (might) not be compliant with uncrpd principles </a:t>
            </a:r>
            <a:endParaRPr lang="en-IE" dirty="0"/>
          </a:p>
        </p:txBody>
      </p:sp>
      <p:sp>
        <p:nvSpPr>
          <p:cNvPr id="3" name="Content Placeholder 2">
            <a:extLst>
              <a:ext uri="{FF2B5EF4-FFF2-40B4-BE49-F238E27FC236}">
                <a16:creationId xmlns:a16="http://schemas.microsoft.com/office/drawing/2014/main" id="{0C786E24-4254-3794-19FC-9FA95553C265}"/>
              </a:ext>
            </a:extLst>
          </p:cNvPr>
          <p:cNvSpPr>
            <a:spLocks noGrp="1"/>
          </p:cNvSpPr>
          <p:nvPr>
            <p:ph idx="1"/>
          </p:nvPr>
        </p:nvSpPr>
        <p:spPr/>
        <p:txBody>
          <a:bodyPr/>
          <a:lstStyle/>
          <a:p>
            <a:r>
              <a:rPr lang="en-GB" dirty="0"/>
              <a:t>Discharge from Wardship into DMR or CDM arrangement </a:t>
            </a:r>
          </a:p>
          <a:p>
            <a:pPr lvl="1"/>
            <a:r>
              <a:rPr lang="en-GB" dirty="0"/>
              <a:t>Supported Decision-Making should be </a:t>
            </a:r>
            <a:r>
              <a:rPr lang="en-GB" b="1" dirty="0"/>
              <a:t>voluntary </a:t>
            </a:r>
            <a:r>
              <a:rPr lang="en-GB" dirty="0"/>
              <a:t>and not as a result of </a:t>
            </a:r>
            <a:r>
              <a:rPr lang="en-GB" b="1" dirty="0"/>
              <a:t>coercion </a:t>
            </a:r>
          </a:p>
          <a:p>
            <a:pPr lvl="1"/>
            <a:r>
              <a:rPr lang="en-GB" dirty="0"/>
              <a:t>Proponents of ULC say that ULC necessitates that a person should be free to choose not to use supports </a:t>
            </a:r>
          </a:p>
          <a:p>
            <a:r>
              <a:rPr lang="en-GB" dirty="0"/>
              <a:t>DMR Regime</a:t>
            </a:r>
          </a:p>
          <a:p>
            <a:pPr lvl="1"/>
            <a:r>
              <a:rPr lang="en-GB" dirty="0"/>
              <a:t>DMRO can only be obtained on foot of a court order</a:t>
            </a:r>
          </a:p>
          <a:p>
            <a:pPr lvl="1"/>
            <a:r>
              <a:rPr lang="en-GB" dirty="0"/>
              <a:t>DMR is not </a:t>
            </a:r>
            <a:r>
              <a:rPr lang="en-GB" b="1" dirty="0"/>
              <a:t>obliged </a:t>
            </a:r>
            <a:r>
              <a:rPr lang="en-GB" dirty="0"/>
              <a:t>to follow instruction or preference</a:t>
            </a:r>
          </a:p>
          <a:p>
            <a:pPr lvl="1"/>
            <a:r>
              <a:rPr lang="en-GB" dirty="0"/>
              <a:t>A </a:t>
            </a:r>
            <a:r>
              <a:rPr lang="en-GB" dirty="0" err="1"/>
              <a:t>persons’s</a:t>
            </a:r>
            <a:r>
              <a:rPr lang="en-GB" dirty="0"/>
              <a:t> preference for a DMR is taken into account, but not determinative </a:t>
            </a:r>
          </a:p>
          <a:p>
            <a:pPr lvl="2"/>
            <a:r>
              <a:rPr lang="en-GB" dirty="0" err="1"/>
              <a:t>eg</a:t>
            </a:r>
            <a:r>
              <a:rPr lang="en-GB" dirty="0"/>
              <a:t> Providers of a service are prohibited from acting as DMRs for service users, leading to multiple ‘delayed CDM cases’ </a:t>
            </a:r>
          </a:p>
          <a:p>
            <a:pPr lvl="1"/>
            <a:endParaRPr lang="en-GB" dirty="0"/>
          </a:p>
          <a:p>
            <a:endParaRPr lang="en-GB" dirty="0"/>
          </a:p>
          <a:p>
            <a:pPr lvl="1"/>
            <a:endParaRPr lang="en-GB" dirty="0"/>
          </a:p>
          <a:p>
            <a:pPr lvl="1"/>
            <a:endParaRPr lang="en-GB" dirty="0"/>
          </a:p>
        </p:txBody>
      </p:sp>
    </p:spTree>
    <p:extLst>
      <p:ext uri="{BB962C8B-B14F-4D97-AF65-F5344CB8AC3E}">
        <p14:creationId xmlns:p14="http://schemas.microsoft.com/office/powerpoint/2010/main" val="26536638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9840A-6D69-5841-A76A-E3EBAE047A90}"/>
              </a:ext>
            </a:extLst>
          </p:cNvPr>
          <p:cNvSpPr>
            <a:spLocks noGrp="1"/>
          </p:cNvSpPr>
          <p:nvPr>
            <p:ph type="title"/>
          </p:nvPr>
        </p:nvSpPr>
        <p:spPr/>
        <p:txBody>
          <a:bodyPr>
            <a:normAutofit fontScale="90000"/>
          </a:bodyPr>
          <a:lstStyle/>
          <a:p>
            <a:r>
              <a:rPr lang="en-GB" dirty="0"/>
              <a:t>Admca is a step in the right direction, but cultural change broadly needed </a:t>
            </a:r>
            <a:br>
              <a:rPr lang="en-GB" dirty="0"/>
            </a:br>
            <a:endParaRPr lang="en-IE" dirty="0"/>
          </a:p>
        </p:txBody>
      </p:sp>
      <p:sp>
        <p:nvSpPr>
          <p:cNvPr id="3" name="Content Placeholder 2">
            <a:extLst>
              <a:ext uri="{FF2B5EF4-FFF2-40B4-BE49-F238E27FC236}">
                <a16:creationId xmlns:a16="http://schemas.microsoft.com/office/drawing/2014/main" id="{D13538D6-362D-99C6-BE0B-6CA5B70C619E}"/>
              </a:ext>
            </a:extLst>
          </p:cNvPr>
          <p:cNvSpPr>
            <a:spLocks noGrp="1"/>
          </p:cNvSpPr>
          <p:nvPr>
            <p:ph idx="1"/>
          </p:nvPr>
        </p:nvSpPr>
        <p:spPr/>
        <p:txBody>
          <a:bodyPr>
            <a:normAutofit lnSpcReduction="10000"/>
          </a:bodyPr>
          <a:lstStyle/>
          <a:p>
            <a:r>
              <a:rPr lang="en-GB" sz="2400" dirty="0"/>
              <a:t>General sense of ‘unease’ among Irish HCPs regarding principles of ADMCA and applicability in healthcare situations (Featherstone &amp; Foley, 2023) </a:t>
            </a:r>
          </a:p>
          <a:p>
            <a:r>
              <a:rPr lang="en-GB" sz="2400" dirty="0"/>
              <a:t>Lack of clarity as to roles </a:t>
            </a:r>
          </a:p>
          <a:p>
            <a:pPr lvl="1"/>
            <a:r>
              <a:rPr lang="en-GB" sz="2000" dirty="0"/>
              <a:t>Consultant/HCP: Mental Capacity </a:t>
            </a:r>
            <a:r>
              <a:rPr lang="en-GB" sz="2000" b="1" dirty="0"/>
              <a:t>(provide evidence) (unless doctrine of necessity applies)</a:t>
            </a:r>
          </a:p>
          <a:p>
            <a:pPr lvl="1"/>
            <a:r>
              <a:rPr lang="en-GB" sz="2000" dirty="0"/>
              <a:t>Judge: Legal Capacity (rights, obligations)</a:t>
            </a:r>
          </a:p>
          <a:p>
            <a:r>
              <a:rPr lang="en-GB" sz="2400" b="1" dirty="0"/>
              <a:t>Inherent Jurisdiction – </a:t>
            </a:r>
            <a:r>
              <a:rPr lang="en-GB" sz="2400" dirty="0"/>
              <a:t>to what extent is or might this be anticipatory or outcome-based status assessment? </a:t>
            </a:r>
          </a:p>
          <a:p>
            <a:r>
              <a:rPr lang="en-GB" sz="2400" b="1" dirty="0"/>
              <a:t>Ought </a:t>
            </a:r>
            <a:r>
              <a:rPr lang="en-GB" sz="2400" dirty="0"/>
              <a:t>a lack of mental capacity </a:t>
            </a:r>
            <a:r>
              <a:rPr lang="en-GB" sz="2400" b="1" i="1" dirty="0"/>
              <a:t>always </a:t>
            </a:r>
            <a:r>
              <a:rPr lang="en-GB" sz="2400" dirty="0"/>
              <a:t>lead to lack of legal capacity </a:t>
            </a:r>
          </a:p>
        </p:txBody>
      </p:sp>
    </p:spTree>
    <p:extLst>
      <p:ext uri="{BB962C8B-B14F-4D97-AF65-F5344CB8AC3E}">
        <p14:creationId xmlns:p14="http://schemas.microsoft.com/office/powerpoint/2010/main" val="21828943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F710FDB-0919-493E-8539-8240C23F1E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D66BAF-45B5-23FC-F4CC-B45C07B96391}"/>
              </a:ext>
            </a:extLst>
          </p:cNvPr>
          <p:cNvSpPr>
            <a:spLocks noGrp="1"/>
          </p:cNvSpPr>
          <p:nvPr>
            <p:ph type="title"/>
          </p:nvPr>
        </p:nvSpPr>
        <p:spPr>
          <a:xfrm>
            <a:off x="704087" y="559063"/>
            <a:ext cx="3306747" cy="5256025"/>
          </a:xfrm>
        </p:spPr>
        <p:txBody>
          <a:bodyPr>
            <a:normAutofit/>
          </a:bodyPr>
          <a:lstStyle/>
          <a:p>
            <a:r>
              <a:rPr lang="en-GB" sz="3600" dirty="0"/>
              <a:t>Some</a:t>
            </a:r>
            <a:br>
              <a:rPr lang="en-GB" sz="3600" dirty="0"/>
            </a:br>
            <a:r>
              <a:rPr lang="en-GB" sz="3600" dirty="0"/>
              <a:t>personal observations </a:t>
            </a:r>
            <a:endParaRPr lang="en-IE" sz="3600" dirty="0"/>
          </a:p>
        </p:txBody>
      </p:sp>
      <p:sp>
        <p:nvSpPr>
          <p:cNvPr id="3" name="Content Placeholder 2">
            <a:extLst>
              <a:ext uri="{FF2B5EF4-FFF2-40B4-BE49-F238E27FC236}">
                <a16:creationId xmlns:a16="http://schemas.microsoft.com/office/drawing/2014/main" id="{DAC6CAEB-4F4E-2702-0F37-AE01188E23B1}"/>
              </a:ext>
            </a:extLst>
          </p:cNvPr>
          <p:cNvSpPr>
            <a:spLocks noGrp="1"/>
          </p:cNvSpPr>
          <p:nvPr>
            <p:ph idx="1"/>
          </p:nvPr>
        </p:nvSpPr>
        <p:spPr>
          <a:xfrm>
            <a:off x="4643022" y="622249"/>
            <a:ext cx="6844892" cy="5639712"/>
          </a:xfrm>
        </p:spPr>
        <p:txBody>
          <a:bodyPr>
            <a:normAutofit lnSpcReduction="10000"/>
          </a:bodyPr>
          <a:lstStyle/>
          <a:p>
            <a:r>
              <a:rPr lang="en-GB" sz="2400" dirty="0"/>
              <a:t>Importance of Positionality </a:t>
            </a:r>
          </a:p>
          <a:p>
            <a:r>
              <a:rPr lang="en-GB" sz="2400" dirty="0"/>
              <a:t>Very wide schism between UNCRPD Approach and the principles of the ADMCA</a:t>
            </a:r>
          </a:p>
          <a:p>
            <a:r>
              <a:rPr lang="en-GB" sz="2400" dirty="0"/>
              <a:t>Without a shared language we are doomed to speak past each other</a:t>
            </a:r>
          </a:p>
          <a:p>
            <a:r>
              <a:rPr lang="en-GB" sz="2400" dirty="0"/>
              <a:t>Huge surge in more social-care based cases; to what extent should principles diverge and converge around acute psychiatry vs community settings</a:t>
            </a:r>
          </a:p>
          <a:p>
            <a:r>
              <a:rPr lang="en-GB" sz="2400" dirty="0"/>
              <a:t>Circuit Court judgments – to what extent is there a risk of divergence between circuits on thresholds of capacity/capacity tests </a:t>
            </a:r>
          </a:p>
          <a:p>
            <a:r>
              <a:rPr lang="en-GB" sz="2400" dirty="0"/>
              <a:t>CC Judgments not always published !!</a:t>
            </a:r>
          </a:p>
        </p:txBody>
      </p:sp>
      <p:cxnSp>
        <p:nvCxnSpPr>
          <p:cNvPr id="10" name="Straight Connector 9">
            <a:extLst>
              <a:ext uri="{FF2B5EF4-FFF2-40B4-BE49-F238E27FC236}">
                <a16:creationId xmlns:a16="http://schemas.microsoft.com/office/drawing/2014/main" id="{0AFF0B6C-73E2-4B40-9280-938C14922C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223541" y="723900"/>
            <a:ext cx="15948" cy="545007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89058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F468F-88BC-0622-7E9D-0E8789FE3408}"/>
              </a:ext>
            </a:extLst>
          </p:cNvPr>
          <p:cNvSpPr>
            <a:spLocks noGrp="1"/>
          </p:cNvSpPr>
          <p:nvPr>
            <p:ph type="title"/>
          </p:nvPr>
        </p:nvSpPr>
        <p:spPr>
          <a:xfrm>
            <a:off x="700635" y="914400"/>
            <a:ext cx="10691265" cy="629392"/>
          </a:xfrm>
        </p:spPr>
        <p:txBody>
          <a:bodyPr>
            <a:normAutofit fontScale="90000"/>
          </a:bodyPr>
          <a:lstStyle/>
          <a:p>
            <a:r>
              <a:rPr lang="en-GB" dirty="0"/>
              <a:t>bibliography</a:t>
            </a:r>
            <a:endParaRPr lang="en-IE" dirty="0"/>
          </a:p>
        </p:txBody>
      </p:sp>
      <p:sp>
        <p:nvSpPr>
          <p:cNvPr id="3" name="Content Placeholder 2">
            <a:extLst>
              <a:ext uri="{FF2B5EF4-FFF2-40B4-BE49-F238E27FC236}">
                <a16:creationId xmlns:a16="http://schemas.microsoft.com/office/drawing/2014/main" id="{DDC56E30-BF33-C759-BF4B-D948ACE944FE}"/>
              </a:ext>
            </a:extLst>
          </p:cNvPr>
          <p:cNvSpPr>
            <a:spLocks noGrp="1"/>
          </p:cNvSpPr>
          <p:nvPr>
            <p:ph idx="1"/>
          </p:nvPr>
        </p:nvSpPr>
        <p:spPr>
          <a:xfrm>
            <a:off x="700635" y="1543792"/>
            <a:ext cx="10691265" cy="4418096"/>
          </a:xfrm>
        </p:spPr>
        <p:txBody>
          <a:bodyPr/>
          <a:lstStyle/>
          <a:p>
            <a:r>
              <a:rPr lang="en-GB" sz="1600" dirty="0"/>
              <a:t>Dinerstein, R </a:t>
            </a:r>
            <a:r>
              <a:rPr lang="en-GB" sz="1600" i="1" dirty="0"/>
              <a:t>Implementing Legal Capacity Under Article 12 of the UN Convention on the Rights of Persons with Disabilities: The Difficult Road from Guardianship to Supported Decision-Making</a:t>
            </a:r>
            <a:r>
              <a:rPr lang="en-GB" sz="1600" dirty="0"/>
              <a:t> (2012) 19 Human Rights Brief 8;</a:t>
            </a:r>
          </a:p>
          <a:p>
            <a:r>
              <a:rPr lang="en-GB" sz="1600" dirty="0" err="1"/>
              <a:t>Arstein</a:t>
            </a:r>
            <a:r>
              <a:rPr lang="en-GB" sz="1600" dirty="0"/>
              <a:t>-Kerslake A &amp; Flynn E, </a:t>
            </a:r>
            <a:r>
              <a:rPr lang="en-GB" sz="1600" i="1" dirty="0"/>
              <a:t>Legislating personhood: realising the right to support in exercising legal capacity </a:t>
            </a:r>
            <a:r>
              <a:rPr lang="en-GB" sz="1600" dirty="0"/>
              <a:t>(2014) 10(1) Int JLC 81</a:t>
            </a:r>
            <a:endParaRPr lang="en-GB" sz="1600" i="1" dirty="0"/>
          </a:p>
          <a:p>
            <a:r>
              <a:rPr lang="en-GB" sz="1600" dirty="0" err="1"/>
              <a:t>Arstein</a:t>
            </a:r>
            <a:r>
              <a:rPr lang="en-GB" sz="1600" dirty="0"/>
              <a:t>-Kerslake A &amp; Flynn E, </a:t>
            </a:r>
            <a:r>
              <a:rPr lang="en-GB" sz="1600" i="1" dirty="0"/>
              <a:t>The right to legal agency: domination, disability and the protections of Article 12 of the Convention on the Rights of Persons with Disabilities </a:t>
            </a:r>
            <a:r>
              <a:rPr lang="en-GB" sz="1600" dirty="0"/>
              <a:t>(2017) 13(1) International Journal of Law in Context 22</a:t>
            </a:r>
          </a:p>
          <a:p>
            <a:r>
              <a:rPr lang="en-GB" sz="1600" dirty="0"/>
              <a:t>Series L, </a:t>
            </a:r>
            <a:r>
              <a:rPr lang="en-GB" sz="1600" i="1" dirty="0"/>
              <a:t>Article 12 CRPD: Equal Recognition Before the Law </a:t>
            </a:r>
            <a:r>
              <a:rPr lang="en-GB" sz="1600" dirty="0"/>
              <a:t>in ‘The UN Convention on the Rights of Persons with Disabilities: A Commentary’ (2018, OUP)</a:t>
            </a:r>
          </a:p>
          <a:p>
            <a:r>
              <a:rPr lang="en-GB" sz="1600" dirty="0"/>
              <a:t>Flynn E, </a:t>
            </a:r>
            <a:r>
              <a:rPr lang="en-GB" sz="1600" i="1" dirty="0"/>
              <a:t>The rejection of capacity assessments in </a:t>
            </a:r>
            <a:r>
              <a:rPr lang="en-GB" sz="1600" i="1" dirty="0" err="1"/>
              <a:t>favor</a:t>
            </a:r>
            <a:r>
              <a:rPr lang="en-GB" sz="1600" i="1" dirty="0"/>
              <a:t> of respect for will and preferences: the radical promise of the UN Convention on the Rights of Persons with Disabilities </a:t>
            </a:r>
            <a:r>
              <a:rPr lang="en-GB" sz="1600" dirty="0"/>
              <a:t>(2019) 18(1) World Psychiatry 50; </a:t>
            </a:r>
          </a:p>
          <a:p>
            <a:r>
              <a:rPr lang="en-GB" sz="1600" dirty="0"/>
              <a:t>Ruck-Keene A et al., </a:t>
            </a:r>
            <a:r>
              <a:rPr lang="en-GB" sz="1600" i="1" dirty="0"/>
              <a:t>Mental capacity—why look for a paradigm shift? </a:t>
            </a:r>
            <a:r>
              <a:rPr lang="en-GB" sz="1600" dirty="0"/>
              <a:t>(2023) 31(3) Medical Law Review 340</a:t>
            </a:r>
          </a:p>
          <a:p>
            <a:r>
              <a:rPr lang="en-GB" sz="1600" dirty="0"/>
              <a:t>Hynes A, </a:t>
            </a:r>
            <a:r>
              <a:rPr lang="en-GB" sz="1600" i="1" dirty="0"/>
              <a:t>Irish Capacity Law and Assisted Decision-Making</a:t>
            </a:r>
            <a:r>
              <a:rPr lang="en-GB" sz="1600" dirty="0"/>
              <a:t> (1st edn, Bloomsbury Professional 2026)</a:t>
            </a:r>
          </a:p>
          <a:p>
            <a:endParaRPr lang="en-GB" i="1" dirty="0"/>
          </a:p>
          <a:p>
            <a:endParaRPr lang="en-IE" dirty="0"/>
          </a:p>
        </p:txBody>
      </p:sp>
    </p:spTree>
    <p:extLst>
      <p:ext uri="{BB962C8B-B14F-4D97-AF65-F5344CB8AC3E}">
        <p14:creationId xmlns:p14="http://schemas.microsoft.com/office/powerpoint/2010/main" val="1686129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D046AE06-BCBC-B8B9-ECE8-EE486378D8B4}"/>
              </a:ext>
            </a:extLst>
          </p:cNvPr>
          <p:cNvSpPr>
            <a:spLocks noGrp="1"/>
          </p:cNvSpPr>
          <p:nvPr>
            <p:ph idx="1"/>
          </p:nvPr>
        </p:nvSpPr>
        <p:spPr>
          <a:xfrm>
            <a:off x="750367" y="1168687"/>
            <a:ext cx="10691265" cy="3739896"/>
          </a:xfrm>
        </p:spPr>
        <p:txBody>
          <a:bodyPr/>
          <a:lstStyle/>
          <a:p>
            <a:pPr marL="0" indent="0">
              <a:buNone/>
            </a:pPr>
            <a:endParaRPr lang="en-GB" dirty="0"/>
          </a:p>
          <a:p>
            <a:pPr marL="0" indent="0" algn="ctr">
              <a:buNone/>
            </a:pPr>
            <a:endParaRPr lang="en-GB" dirty="0"/>
          </a:p>
          <a:p>
            <a:pPr marL="0" indent="0" algn="ctr">
              <a:buNone/>
            </a:pPr>
            <a:endParaRPr lang="en-GB" sz="2400" dirty="0"/>
          </a:p>
          <a:p>
            <a:pPr marL="0" indent="0" algn="ctr">
              <a:buNone/>
            </a:pPr>
            <a:r>
              <a:rPr lang="en-GB" sz="2800" dirty="0"/>
              <a:t>[Slide originally was a photograph of me on the day of my call to the bar, pictured with Statutory Registrar of the High Court Naomi Tamblyn, a former close collaborator during my time working on the Office of the Registrar of the High Court]</a:t>
            </a:r>
            <a:endParaRPr lang="en-IE" sz="2800" dirty="0"/>
          </a:p>
        </p:txBody>
      </p:sp>
      <p:sp>
        <p:nvSpPr>
          <p:cNvPr id="8" name="TextBox 7">
            <a:extLst>
              <a:ext uri="{FF2B5EF4-FFF2-40B4-BE49-F238E27FC236}">
                <a16:creationId xmlns:a16="http://schemas.microsoft.com/office/drawing/2014/main" id="{D613C517-BAE7-17B4-8F60-9C4B5A0A4DAE}"/>
              </a:ext>
            </a:extLst>
          </p:cNvPr>
          <p:cNvSpPr txBox="1"/>
          <p:nvPr/>
        </p:nvSpPr>
        <p:spPr>
          <a:xfrm>
            <a:off x="990600" y="876300"/>
            <a:ext cx="4000500" cy="584775"/>
          </a:xfrm>
          <a:prstGeom prst="rect">
            <a:avLst/>
          </a:prstGeom>
          <a:noFill/>
        </p:spPr>
        <p:txBody>
          <a:bodyPr wrap="square" rtlCol="0">
            <a:spAutoFit/>
          </a:bodyPr>
          <a:lstStyle/>
          <a:p>
            <a:r>
              <a:rPr lang="en-GB" sz="3200" dirty="0"/>
              <a:t>POSITIONALITY II</a:t>
            </a:r>
            <a:endParaRPr lang="en-IE" sz="3200" dirty="0"/>
          </a:p>
        </p:txBody>
      </p:sp>
    </p:spTree>
    <p:extLst>
      <p:ext uri="{BB962C8B-B14F-4D97-AF65-F5344CB8AC3E}">
        <p14:creationId xmlns:p14="http://schemas.microsoft.com/office/powerpoint/2010/main" val="3667634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EFF459B-2163-940C-259A-BE7AFF049864}"/>
              </a:ext>
            </a:extLst>
          </p:cNvPr>
          <p:cNvSpPr>
            <a:spLocks noGrp="1"/>
          </p:cNvSpPr>
          <p:nvPr>
            <p:ph idx="1"/>
          </p:nvPr>
        </p:nvSpPr>
        <p:spPr>
          <a:xfrm>
            <a:off x="750367" y="1559052"/>
            <a:ext cx="10691265" cy="3739896"/>
          </a:xfrm>
        </p:spPr>
        <p:txBody>
          <a:bodyPr/>
          <a:lstStyle/>
          <a:p>
            <a:pPr marL="0" indent="0">
              <a:buNone/>
            </a:pPr>
            <a:endParaRPr lang="en-GB" dirty="0"/>
          </a:p>
          <a:p>
            <a:pPr marL="0" indent="0">
              <a:buNone/>
            </a:pPr>
            <a:endParaRPr lang="en-GB" dirty="0"/>
          </a:p>
          <a:p>
            <a:pPr marL="0" indent="0" algn="ctr">
              <a:buNone/>
            </a:pPr>
            <a:r>
              <a:rPr lang="en-GB" sz="2800" dirty="0"/>
              <a:t>[Slide was originally a ‘selfie’ of me dated January 2023. It depicted me as an inpatient in Fownes Ward, Jonathan Swift Clinic, St James’ Hospital, an acute psychiatric unit, where I was an inpatient for three months in 2022/23]. </a:t>
            </a:r>
            <a:endParaRPr lang="en-IE" sz="2800" dirty="0"/>
          </a:p>
        </p:txBody>
      </p:sp>
      <p:sp>
        <p:nvSpPr>
          <p:cNvPr id="8" name="TextBox 7">
            <a:extLst>
              <a:ext uri="{FF2B5EF4-FFF2-40B4-BE49-F238E27FC236}">
                <a16:creationId xmlns:a16="http://schemas.microsoft.com/office/drawing/2014/main" id="{0D62A386-C84C-989E-CFA3-4535CBD92D3B}"/>
              </a:ext>
            </a:extLst>
          </p:cNvPr>
          <p:cNvSpPr txBox="1"/>
          <p:nvPr/>
        </p:nvSpPr>
        <p:spPr>
          <a:xfrm>
            <a:off x="990600" y="876300"/>
            <a:ext cx="4210050" cy="584775"/>
          </a:xfrm>
          <a:prstGeom prst="rect">
            <a:avLst/>
          </a:prstGeom>
          <a:noFill/>
        </p:spPr>
        <p:txBody>
          <a:bodyPr wrap="square" rtlCol="0">
            <a:spAutoFit/>
          </a:bodyPr>
          <a:lstStyle/>
          <a:p>
            <a:r>
              <a:rPr lang="en-GB" sz="3200" dirty="0"/>
              <a:t>POSITIONALITY III</a:t>
            </a:r>
            <a:endParaRPr lang="en-IE" sz="3200" dirty="0"/>
          </a:p>
        </p:txBody>
      </p:sp>
    </p:spTree>
    <p:extLst>
      <p:ext uri="{BB962C8B-B14F-4D97-AF65-F5344CB8AC3E}">
        <p14:creationId xmlns:p14="http://schemas.microsoft.com/office/powerpoint/2010/main" val="2093410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F68B2C62-7648-4430-90D5-AE0F252AF1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41B044-806C-247D-9AF8-A7264969B632}"/>
              </a:ext>
            </a:extLst>
          </p:cNvPr>
          <p:cNvSpPr>
            <a:spLocks noGrp="1"/>
          </p:cNvSpPr>
          <p:nvPr>
            <p:ph type="title"/>
          </p:nvPr>
        </p:nvSpPr>
        <p:spPr>
          <a:xfrm>
            <a:off x="704087" y="609601"/>
            <a:ext cx="2521714" cy="4488878"/>
          </a:xfrm>
        </p:spPr>
        <p:txBody>
          <a:bodyPr>
            <a:normAutofit/>
          </a:bodyPr>
          <a:lstStyle/>
          <a:p>
            <a:r>
              <a:rPr lang="en-GB" sz="2200" dirty="0"/>
              <a:t>Positionality</a:t>
            </a:r>
            <a:br>
              <a:rPr lang="en-GB" sz="2200" dirty="0"/>
            </a:br>
            <a:r>
              <a:rPr lang="en-GB" sz="2200" dirty="0"/>
              <a:t>in </a:t>
            </a:r>
            <a:br>
              <a:rPr lang="en-GB" sz="2200" dirty="0"/>
            </a:br>
            <a:r>
              <a:rPr lang="en-GB" sz="2200" dirty="0"/>
              <a:t>capacity </a:t>
            </a:r>
            <a:br>
              <a:rPr lang="en-GB" sz="2200" dirty="0"/>
            </a:br>
            <a:r>
              <a:rPr lang="en-GB" sz="2200" dirty="0"/>
              <a:t>LAW</a:t>
            </a:r>
            <a:br>
              <a:rPr lang="en-GB" sz="2200" dirty="0"/>
            </a:br>
            <a:br>
              <a:rPr lang="en-GB" sz="2200" dirty="0"/>
            </a:br>
            <a:br>
              <a:rPr lang="en-GB" sz="2200" dirty="0"/>
            </a:br>
            <a:br>
              <a:rPr lang="en-GB" sz="2200" dirty="0"/>
            </a:br>
            <a:r>
              <a:rPr lang="en-GB" sz="2200" dirty="0"/>
              <a:t>ROLES WE PLAY</a:t>
            </a:r>
            <a:br>
              <a:rPr lang="en-GB" sz="2200" dirty="0"/>
            </a:br>
            <a:endParaRPr lang="en-IE" sz="2200" dirty="0"/>
          </a:p>
        </p:txBody>
      </p:sp>
      <p:cxnSp>
        <p:nvCxnSpPr>
          <p:cNvPr id="18" name="Straight Connector 17">
            <a:extLst>
              <a:ext uri="{FF2B5EF4-FFF2-40B4-BE49-F238E27FC236}">
                <a16:creationId xmlns:a16="http://schemas.microsoft.com/office/drawing/2014/main" id="{0ADD27CF-4CE1-2871-1ABA-40FCA4D032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538488" y="723900"/>
            <a:ext cx="15948" cy="545007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9" name="Content Placeholder 2">
            <a:extLst>
              <a:ext uri="{FF2B5EF4-FFF2-40B4-BE49-F238E27FC236}">
                <a16:creationId xmlns:a16="http://schemas.microsoft.com/office/drawing/2014/main" id="{42EDAC26-B212-468F-AC3E-4866EE49787E}"/>
              </a:ext>
            </a:extLst>
          </p:cNvPr>
          <p:cNvGraphicFramePr>
            <a:graphicFrameLocks noGrp="1"/>
          </p:cNvGraphicFramePr>
          <p:nvPr>
            <p:ph idx="1"/>
            <p:extLst>
              <p:ext uri="{D42A27DB-BD31-4B8C-83A1-F6EECF244321}">
                <p14:modId xmlns:p14="http://schemas.microsoft.com/office/powerpoint/2010/main" val="125396107"/>
              </p:ext>
            </p:extLst>
          </p:nvPr>
        </p:nvGraphicFramePr>
        <p:xfrm>
          <a:off x="3987800" y="723900"/>
          <a:ext cx="7442201" cy="54002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5480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F2E2953-6AD6-4828-7EB8-28E1A4F62284}"/>
            </a:ext>
          </a:extLst>
        </p:cNvPr>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05AF38F-2CA9-46B4-9B24-0B6FCBFEF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827A64-D0F2-8E92-548D-AF609764A15F}"/>
              </a:ext>
            </a:extLst>
          </p:cNvPr>
          <p:cNvSpPr>
            <a:spLocks noGrp="1"/>
          </p:cNvSpPr>
          <p:nvPr>
            <p:ph type="title"/>
          </p:nvPr>
        </p:nvSpPr>
        <p:spPr>
          <a:xfrm>
            <a:off x="704087" y="609601"/>
            <a:ext cx="2521714" cy="4488878"/>
          </a:xfrm>
        </p:spPr>
        <p:txBody>
          <a:bodyPr>
            <a:normAutofit/>
          </a:bodyPr>
          <a:lstStyle/>
          <a:p>
            <a:r>
              <a:rPr lang="en-GB" sz="2200" dirty="0"/>
              <a:t>Positionality</a:t>
            </a:r>
            <a:br>
              <a:rPr lang="en-GB" sz="2200" dirty="0"/>
            </a:br>
            <a:r>
              <a:rPr lang="en-GB" sz="2200" dirty="0"/>
              <a:t>IN </a:t>
            </a:r>
            <a:br>
              <a:rPr lang="en-GB" sz="2200" dirty="0"/>
            </a:br>
            <a:r>
              <a:rPr lang="en-GB" sz="2200" dirty="0"/>
              <a:t>CAPACITY </a:t>
            </a:r>
            <a:br>
              <a:rPr lang="en-GB" sz="2200" dirty="0"/>
            </a:br>
            <a:r>
              <a:rPr lang="en-GB" sz="2200" dirty="0"/>
              <a:t>LAW </a:t>
            </a:r>
            <a:br>
              <a:rPr lang="en-GB" sz="2200" dirty="0"/>
            </a:br>
            <a:br>
              <a:rPr lang="en-GB" sz="2200" dirty="0"/>
            </a:br>
            <a:br>
              <a:rPr lang="en-GB" sz="2200" dirty="0"/>
            </a:br>
            <a:r>
              <a:rPr lang="en-GB" sz="2200" dirty="0"/>
              <a:t>DYNAMICS WE</a:t>
            </a:r>
            <a:br>
              <a:rPr lang="en-GB" sz="2200" dirty="0"/>
            </a:br>
            <a:r>
              <a:rPr lang="en-GB" sz="2200" dirty="0"/>
              <a:t>INHABIT</a:t>
            </a:r>
            <a:endParaRPr lang="en-IE" sz="2200" dirty="0"/>
          </a:p>
        </p:txBody>
      </p:sp>
      <p:cxnSp>
        <p:nvCxnSpPr>
          <p:cNvPr id="18" name="Straight Connector 17">
            <a:extLst>
              <a:ext uri="{FF2B5EF4-FFF2-40B4-BE49-F238E27FC236}">
                <a16:creationId xmlns:a16="http://schemas.microsoft.com/office/drawing/2014/main" id="{1796CF93-8DD5-9CA1-420B-91FA6CD4AC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538488" y="723900"/>
            <a:ext cx="15948" cy="545007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9" name="Content Placeholder 2">
            <a:extLst>
              <a:ext uri="{FF2B5EF4-FFF2-40B4-BE49-F238E27FC236}">
                <a16:creationId xmlns:a16="http://schemas.microsoft.com/office/drawing/2014/main" id="{2DD00362-8648-300D-4486-5EAFDB28BDBC}"/>
              </a:ext>
            </a:extLst>
          </p:cNvPr>
          <p:cNvGraphicFramePr>
            <a:graphicFrameLocks noGrp="1"/>
          </p:cNvGraphicFramePr>
          <p:nvPr>
            <p:ph idx="1"/>
            <p:extLst>
              <p:ext uri="{D42A27DB-BD31-4B8C-83A1-F6EECF244321}">
                <p14:modId xmlns:p14="http://schemas.microsoft.com/office/powerpoint/2010/main" val="2039986597"/>
              </p:ext>
            </p:extLst>
          </p:nvPr>
        </p:nvGraphicFramePr>
        <p:xfrm>
          <a:off x="3987800" y="723900"/>
          <a:ext cx="7442201" cy="54002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6698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6D37F-E6CC-7F16-B0B1-FD545692942C}"/>
              </a:ext>
            </a:extLst>
          </p:cNvPr>
          <p:cNvSpPr>
            <a:spLocks noGrp="1"/>
          </p:cNvSpPr>
          <p:nvPr>
            <p:ph type="title"/>
          </p:nvPr>
        </p:nvSpPr>
        <p:spPr/>
        <p:txBody>
          <a:bodyPr>
            <a:normAutofit fontScale="90000"/>
          </a:bodyPr>
          <a:lstStyle/>
          <a:p>
            <a:r>
              <a:rPr lang="en-GB" dirty="0"/>
              <a:t>Taxonomy – THE IMPORTANCE OF developing a shared language</a:t>
            </a:r>
            <a:endParaRPr lang="en-IE" dirty="0"/>
          </a:p>
        </p:txBody>
      </p:sp>
      <p:sp>
        <p:nvSpPr>
          <p:cNvPr id="3" name="Content Placeholder 2">
            <a:extLst>
              <a:ext uri="{FF2B5EF4-FFF2-40B4-BE49-F238E27FC236}">
                <a16:creationId xmlns:a16="http://schemas.microsoft.com/office/drawing/2014/main" id="{0922232D-6A0D-014C-E4D5-21868FC87BA1}"/>
              </a:ext>
            </a:extLst>
          </p:cNvPr>
          <p:cNvSpPr>
            <a:spLocks noGrp="1"/>
          </p:cNvSpPr>
          <p:nvPr>
            <p:ph idx="1"/>
          </p:nvPr>
        </p:nvSpPr>
        <p:spPr/>
        <p:txBody>
          <a:bodyPr>
            <a:normAutofit fontScale="92500" lnSpcReduction="20000"/>
          </a:bodyPr>
          <a:lstStyle/>
          <a:p>
            <a:pPr>
              <a:lnSpc>
                <a:spcPct val="150000"/>
              </a:lnSpc>
            </a:pPr>
            <a:r>
              <a:rPr lang="en-GB" dirty="0"/>
              <a:t>‘</a:t>
            </a:r>
            <a:r>
              <a:rPr lang="en-GB" b="1" dirty="0"/>
              <a:t>Capacity</a:t>
            </a:r>
            <a:r>
              <a:rPr lang="en-GB" dirty="0"/>
              <a:t>’ – what does that mean? (To be able to? To be allowed to?)</a:t>
            </a:r>
          </a:p>
          <a:p>
            <a:pPr>
              <a:lnSpc>
                <a:spcPct val="150000"/>
              </a:lnSpc>
            </a:pPr>
            <a:r>
              <a:rPr lang="en-GB" dirty="0"/>
              <a:t>s2 ADM(C)A – “</a:t>
            </a:r>
            <a:r>
              <a:rPr lang="en-GB" i="1" dirty="0"/>
              <a:t>capacity means </a:t>
            </a:r>
            <a:r>
              <a:rPr lang="en-GB" b="1" i="1" dirty="0"/>
              <a:t>decision-making capacity</a:t>
            </a:r>
            <a:r>
              <a:rPr lang="en-GB" i="1" dirty="0"/>
              <a:t>” </a:t>
            </a:r>
          </a:p>
          <a:p>
            <a:pPr>
              <a:lnSpc>
                <a:spcPct val="150000"/>
              </a:lnSpc>
            </a:pPr>
            <a:r>
              <a:rPr lang="en-GB" dirty="0"/>
              <a:t>s2 MMC 2005 (UK) – “</a:t>
            </a:r>
            <a:r>
              <a:rPr lang="en-GB" i="1" dirty="0"/>
              <a:t>unable to make a decision” </a:t>
            </a:r>
            <a:r>
              <a:rPr lang="en-GB" dirty="0"/>
              <a:t>+ “</a:t>
            </a:r>
            <a:r>
              <a:rPr lang="en-GB" i="1" dirty="0"/>
              <a:t>impairment of the mind” </a:t>
            </a:r>
            <a:endParaRPr lang="en-GB" dirty="0"/>
          </a:p>
          <a:p>
            <a:pPr>
              <a:lnSpc>
                <a:spcPct val="150000"/>
              </a:lnSpc>
            </a:pPr>
            <a:r>
              <a:rPr lang="en-GB" dirty="0"/>
              <a:t>Framed in the </a:t>
            </a:r>
            <a:r>
              <a:rPr lang="en-GB" b="1" dirty="0"/>
              <a:t>negative </a:t>
            </a:r>
          </a:p>
          <a:p>
            <a:pPr>
              <a:lnSpc>
                <a:spcPct val="150000"/>
              </a:lnSpc>
            </a:pPr>
            <a:r>
              <a:rPr lang="en-GB" dirty="0"/>
              <a:t>s3(1) ADMCA – “a person’s capacity shall be assessed on the basis of his or her ability to understand, at the time that a decision is to be made, the </a:t>
            </a:r>
            <a:r>
              <a:rPr lang="en-GB" b="1" dirty="0"/>
              <a:t>nature and consequences of the decision to be made by him or her</a:t>
            </a:r>
            <a:r>
              <a:rPr lang="en-GB" dirty="0"/>
              <a:t> in the context of the available choices at that time”</a:t>
            </a:r>
          </a:p>
          <a:p>
            <a:pPr>
              <a:lnSpc>
                <a:spcPct val="150000"/>
              </a:lnSpc>
            </a:pPr>
            <a:r>
              <a:rPr lang="en-GB" dirty="0"/>
              <a:t> s3(2) AMCA – </a:t>
            </a:r>
            <a:r>
              <a:rPr lang="en-GB" b="1" dirty="0"/>
              <a:t>Understand</a:t>
            </a:r>
            <a:r>
              <a:rPr lang="en-GB" dirty="0"/>
              <a:t>, </a:t>
            </a:r>
            <a:r>
              <a:rPr lang="en-GB" b="1" dirty="0"/>
              <a:t>Retain, Use or Weigh, Communicate</a:t>
            </a:r>
          </a:p>
          <a:p>
            <a:pPr marL="0" indent="0">
              <a:buNone/>
            </a:pPr>
            <a:endParaRPr lang="en-GB" dirty="0"/>
          </a:p>
          <a:p>
            <a:endParaRPr lang="en-IE" dirty="0"/>
          </a:p>
        </p:txBody>
      </p:sp>
    </p:spTree>
    <p:extLst>
      <p:ext uri="{BB962C8B-B14F-4D97-AF65-F5344CB8AC3E}">
        <p14:creationId xmlns:p14="http://schemas.microsoft.com/office/powerpoint/2010/main" val="42600776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13833-7ED3-EA98-A4C3-037F5DA7239C}"/>
              </a:ext>
            </a:extLst>
          </p:cNvPr>
          <p:cNvSpPr>
            <a:spLocks noGrp="1"/>
          </p:cNvSpPr>
          <p:nvPr>
            <p:ph type="title"/>
          </p:nvPr>
        </p:nvSpPr>
        <p:spPr/>
        <p:txBody>
          <a:bodyPr/>
          <a:lstStyle/>
          <a:p>
            <a:r>
              <a:rPr lang="en-GB" dirty="0"/>
              <a:t>Uncrpd as the impetus for the admca</a:t>
            </a:r>
            <a:endParaRPr lang="en-IE" dirty="0"/>
          </a:p>
        </p:txBody>
      </p:sp>
      <p:sp>
        <p:nvSpPr>
          <p:cNvPr id="3" name="Content Placeholder 2">
            <a:extLst>
              <a:ext uri="{FF2B5EF4-FFF2-40B4-BE49-F238E27FC236}">
                <a16:creationId xmlns:a16="http://schemas.microsoft.com/office/drawing/2014/main" id="{7D30DCC6-804C-1001-5C9F-DF27ED17AD9E}"/>
              </a:ext>
            </a:extLst>
          </p:cNvPr>
          <p:cNvSpPr>
            <a:spLocks noGrp="1"/>
          </p:cNvSpPr>
          <p:nvPr>
            <p:ph idx="1"/>
          </p:nvPr>
        </p:nvSpPr>
        <p:spPr>
          <a:xfrm>
            <a:off x="700635" y="1965960"/>
            <a:ext cx="10691265" cy="3995928"/>
          </a:xfrm>
        </p:spPr>
        <p:txBody>
          <a:bodyPr>
            <a:normAutofit/>
          </a:bodyPr>
          <a:lstStyle/>
          <a:p>
            <a:endParaRPr lang="en-GB" sz="2600" dirty="0"/>
          </a:p>
          <a:p>
            <a:r>
              <a:rPr lang="en-GB" sz="2600" dirty="0"/>
              <a:t>Can we derive a definition of ‘capacity’ from the UNCRPD?</a:t>
            </a:r>
          </a:p>
          <a:p>
            <a:r>
              <a:rPr lang="en-GB" sz="2600" dirty="0"/>
              <a:t>Broadly accepted that ADMCA enacted to comply with our international human rights obligations </a:t>
            </a:r>
          </a:p>
          <a:p>
            <a:r>
              <a:rPr lang="en-IE" sz="2600" dirty="0"/>
              <a:t>Using UNCRPD materials as the basis of our understanding of legal and mental capacity</a:t>
            </a:r>
            <a:endParaRPr lang="en-GB" sz="2400" b="1" dirty="0"/>
          </a:p>
          <a:p>
            <a:endParaRPr lang="en-GB" sz="2600" dirty="0"/>
          </a:p>
        </p:txBody>
      </p:sp>
    </p:spTree>
    <p:extLst>
      <p:ext uri="{BB962C8B-B14F-4D97-AF65-F5344CB8AC3E}">
        <p14:creationId xmlns:p14="http://schemas.microsoft.com/office/powerpoint/2010/main" val="679947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5C412-79DB-0430-40C5-5C59BCE87421}"/>
              </a:ext>
            </a:extLst>
          </p:cNvPr>
          <p:cNvSpPr>
            <a:spLocks noGrp="1"/>
          </p:cNvSpPr>
          <p:nvPr>
            <p:ph type="title"/>
          </p:nvPr>
        </p:nvSpPr>
        <p:spPr/>
        <p:txBody>
          <a:bodyPr/>
          <a:lstStyle/>
          <a:p>
            <a:r>
              <a:rPr lang="en-GB" dirty="0"/>
              <a:t>Article 12 UNCRPD (2006)</a:t>
            </a:r>
            <a:endParaRPr lang="en-IE" dirty="0"/>
          </a:p>
        </p:txBody>
      </p:sp>
      <p:sp>
        <p:nvSpPr>
          <p:cNvPr id="3" name="Content Placeholder 2">
            <a:extLst>
              <a:ext uri="{FF2B5EF4-FFF2-40B4-BE49-F238E27FC236}">
                <a16:creationId xmlns:a16="http://schemas.microsoft.com/office/drawing/2014/main" id="{BC9869B3-4331-9F99-97BB-DA46CCCE4337}"/>
              </a:ext>
            </a:extLst>
          </p:cNvPr>
          <p:cNvSpPr>
            <a:spLocks noGrp="1"/>
          </p:cNvSpPr>
          <p:nvPr>
            <p:ph idx="1"/>
          </p:nvPr>
        </p:nvSpPr>
        <p:spPr/>
        <p:txBody>
          <a:bodyPr/>
          <a:lstStyle/>
          <a:p>
            <a:r>
              <a:rPr lang="en-IE" sz="2800" dirty="0"/>
              <a:t>1. States Parties reaffirm that persons with disabilities have the right to recognition everywhere as persons before the law. </a:t>
            </a:r>
          </a:p>
          <a:p>
            <a:r>
              <a:rPr lang="en-IE" sz="2800" dirty="0"/>
              <a:t>2. States Parties shall recognize that persons with disabilities enjoy legal capacity on an equal basis with others in all aspects of life. </a:t>
            </a:r>
          </a:p>
          <a:p>
            <a:r>
              <a:rPr lang="en-IE" sz="2800" dirty="0"/>
              <a:t>3. States Parties shall take appropriate measures to provide access by persons with disabilities to the support they may require in exercising their legal capacity. </a:t>
            </a:r>
          </a:p>
          <a:p>
            <a:endParaRPr lang="en-IE" dirty="0"/>
          </a:p>
        </p:txBody>
      </p:sp>
    </p:spTree>
    <p:extLst>
      <p:ext uri="{BB962C8B-B14F-4D97-AF65-F5344CB8AC3E}">
        <p14:creationId xmlns:p14="http://schemas.microsoft.com/office/powerpoint/2010/main" val="3164174616"/>
      </p:ext>
    </p:extLst>
  </p:cSld>
  <p:clrMapOvr>
    <a:masterClrMapping/>
  </p:clrMapOvr>
</p:sld>
</file>

<file path=ppt/theme/theme1.xml><?xml version="1.0" encoding="utf-8"?>
<a:theme xmlns:a="http://schemas.openxmlformats.org/drawingml/2006/main" name="ChronicleVTI">
  <a:themeElements>
    <a:clrScheme name="Chronicle">
      <a:dk1>
        <a:srgbClr val="000000"/>
      </a:dk1>
      <a:lt1>
        <a:srgbClr val="FFFFFF"/>
      </a:lt1>
      <a:dk2>
        <a:srgbClr val="1C1C32"/>
      </a:dk2>
      <a:lt2>
        <a:srgbClr val="F8F4F1"/>
      </a:lt2>
      <a:accent1>
        <a:srgbClr val="734B67"/>
      </a:accent1>
      <a:accent2>
        <a:srgbClr val="959EBB"/>
      </a:accent2>
      <a:accent3>
        <a:srgbClr val="596781"/>
      </a:accent3>
      <a:accent4>
        <a:srgbClr val="7F6E8C"/>
      </a:accent4>
      <a:accent5>
        <a:srgbClr val="DB9A8F"/>
      </a:accent5>
      <a:accent6>
        <a:srgbClr val="C29AB1"/>
      </a:accent6>
      <a:hlink>
        <a:srgbClr val="778BA2"/>
      </a:hlink>
      <a:folHlink>
        <a:srgbClr val="A27C99"/>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hronicleVTI" id="{508E4D90-5116-4BF0-876B-3F422DD1F65F}" vid="{AA21DC3D-92A8-43A4-8358-ED428371CD55}"/>
    </a:ext>
  </a:extLst>
</a:theme>
</file>

<file path=docProps/app.xml><?xml version="1.0" encoding="utf-8"?>
<Properties xmlns="http://schemas.openxmlformats.org/officeDocument/2006/extended-properties" xmlns:vt="http://schemas.openxmlformats.org/officeDocument/2006/docPropsVTypes">
  <Template>Theme1</Template>
  <TotalTime>5948</TotalTime>
  <Words>2039</Words>
  <Application>Microsoft Office PowerPoint</Application>
  <PresentationFormat>Widescreen</PresentationFormat>
  <Paragraphs>136</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Calisto MT</vt:lpstr>
      <vt:lpstr>Univers Condensed</vt:lpstr>
      <vt:lpstr>ChronicleVTI</vt:lpstr>
      <vt:lpstr>‘Are we Talking Past Each Other?’:  The Importance of positionality and a Shared Taxonomy in Capacity Law (Publication version)</vt:lpstr>
      <vt:lpstr>PowerPoint Presentation</vt:lpstr>
      <vt:lpstr>PowerPoint Presentation</vt:lpstr>
      <vt:lpstr>PowerPoint Presentation</vt:lpstr>
      <vt:lpstr>Positionality in  capacity  LAW    ROLES WE PLAY </vt:lpstr>
      <vt:lpstr>Positionality IN  CAPACITY  LAW    DYNAMICS WE INHABIT</vt:lpstr>
      <vt:lpstr>Taxonomy – THE IMPORTANCE OF developing a shared language</vt:lpstr>
      <vt:lpstr>Uncrpd as the impetus for the admca</vt:lpstr>
      <vt:lpstr>Article 12 UNCRPD (2006)</vt:lpstr>
      <vt:lpstr>Article 12 uncrpd (2006) contd. </vt:lpstr>
      <vt:lpstr>Article 12 incredibly contested during negotiation</vt:lpstr>
      <vt:lpstr>Legal capacity and mental capacity</vt:lpstr>
      <vt:lpstr>General comment no. 1 contd</vt:lpstr>
      <vt:lpstr>Concerns of committee on rights of persons with disabilities </vt:lpstr>
      <vt:lpstr>Ireland’s declaration and reservation on article 12 uncrpd (march 2018)</vt:lpstr>
      <vt:lpstr>Ireland’s declaration and reservation</vt:lpstr>
      <vt:lpstr>Two diverging perspectives on what article 12 means</vt:lpstr>
      <vt:lpstr>Are capacity assessments inherently discriminatory?</vt:lpstr>
      <vt:lpstr>Irish Judgment: in the Matter of ab [2025] iecc 7</vt:lpstr>
      <vt:lpstr>Universal legal capacity</vt:lpstr>
      <vt:lpstr>Where the admcA (might) not be compliant with uncrpd principles </vt:lpstr>
      <vt:lpstr>Admca is a step in the right direction, but cultural change broadly needed  </vt:lpstr>
      <vt:lpstr>Some personal observations </vt:lpstr>
      <vt:lpstr>bibliography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James Watson</dc:creator>
  <cp:lastModifiedBy>James Watson</cp:lastModifiedBy>
  <cp:revision>2</cp:revision>
  <dcterms:created xsi:type="dcterms:W3CDTF">2026-06-25T12:28:24Z</dcterms:created>
  <dcterms:modified xsi:type="dcterms:W3CDTF">2026-06-29T16:57:23Z</dcterms:modified>
</cp:coreProperties>
</file>