
<file path=[Content_Types].xml><?xml version="1.0" encoding="utf-8"?>
<Types xmlns="http://schemas.openxmlformats.org/package/2006/content-types">
  <Default Extension="1" ContentType="image/jpeg"/>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60" r:id="rId2"/>
    <p:sldId id="266" r:id="rId3"/>
    <p:sldId id="310" r:id="rId4"/>
    <p:sldId id="299" r:id="rId5"/>
    <p:sldId id="271" r:id="rId6"/>
    <p:sldId id="312" r:id="rId7"/>
    <p:sldId id="268" r:id="rId8"/>
    <p:sldId id="308" r:id="rId9"/>
    <p:sldId id="264" r:id="rId10"/>
    <p:sldId id="300" r:id="rId11"/>
    <p:sldId id="280" r:id="rId12"/>
    <p:sldId id="302" r:id="rId13"/>
    <p:sldId id="304" r:id="rId14"/>
    <p:sldId id="289" r:id="rId15"/>
    <p:sldId id="303" r:id="rId16"/>
    <p:sldId id="292" r:id="rId17"/>
    <p:sldId id="309" r:id="rId18"/>
    <p:sldId id="306" r:id="rId19"/>
    <p:sldId id="314" r:id="rId20"/>
    <p:sldId id="272" r:id="rId21"/>
    <p:sldId id="315" r:id="rId22"/>
    <p:sldId id="265" r:id="rId23"/>
    <p:sldId id="311" r:id="rId24"/>
  </p:sldIdLst>
  <p:sldSz cx="12192000" cy="6858000"/>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904E2F-EEDB-D75A-2CA5-CDA9FAAE49FC}" name="Karin O'Sullivan" initials="KO" userId="S::KOSULLI7@tcd.ie::a62bfa2f-e4d7-444b-bde9-1b434476bc1f" providerId="AD"/>
  <p188:author id="{7826CAAD-ED47-5C59-D106-3D70FC624260}" name="Carmel Downes" initials="CD" userId="S::CADOWNES@tcd.ie::6008948f-0cc9-42d7-9d3f-ee3e1bebfe3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06" autoAdjust="0"/>
    <p:restoredTop sz="94660"/>
  </p:normalViewPr>
  <p:slideViewPr>
    <p:cSldViewPr snapToGrid="0">
      <p:cViewPr varScale="1">
        <p:scale>
          <a:sx n="68" d="100"/>
          <a:sy n="68" d="100"/>
        </p:scale>
        <p:origin x="72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baseline="0">
                <a:solidFill>
                  <a:schemeClr val="tx2"/>
                </a:solidFill>
                <a:latin typeface="+mn-lt"/>
                <a:ea typeface="+mn-ea"/>
                <a:cs typeface="+mn-cs"/>
              </a:defRPr>
            </a:pPr>
            <a:r>
              <a:rPr lang="en-IE" dirty="0"/>
              <a:t>Sexual Orientation (n=2805)</a:t>
            </a:r>
          </a:p>
        </c:rich>
      </c:tx>
      <c:overlay val="0"/>
      <c:spPr>
        <a:noFill/>
        <a:ln>
          <a:noFill/>
        </a:ln>
        <a:effectLst/>
      </c:spPr>
      <c:txPr>
        <a:bodyPr rot="0" spcFirstLastPara="1" vertOverflow="ellipsis" vert="horz" wrap="square" anchor="ctr" anchorCtr="1"/>
        <a:lstStyle/>
        <a:p>
          <a:pPr>
            <a:defRPr sz="1680" b="1" i="0" u="none" strike="noStrike" kern="1200" baseline="0">
              <a:solidFill>
                <a:schemeClr val="tx2"/>
              </a:solidFill>
              <a:latin typeface="+mn-lt"/>
              <a:ea typeface="+mn-ea"/>
              <a:cs typeface="+mn-cs"/>
            </a:defRPr>
          </a:pPr>
          <a:endParaRPr lang="en-US"/>
        </a:p>
      </c:txPr>
    </c:title>
    <c:autoTitleDeleted val="0"/>
    <c:plotArea>
      <c:layout/>
      <c:barChart>
        <c:barDir val="bar"/>
        <c:grouping val="cluster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Sheet11!$B$3:$B$11</c:f>
              <c:strCache>
                <c:ptCount val="9"/>
                <c:pt idx="0">
                  <c:v>Gay</c:v>
                </c:pt>
                <c:pt idx="1">
                  <c:v>Bisexual</c:v>
                </c:pt>
                <c:pt idx="2">
                  <c:v>Lesbian</c:v>
                </c:pt>
                <c:pt idx="3">
                  <c:v>Queer</c:v>
                </c:pt>
                <c:pt idx="4">
                  <c:v>Pansexual</c:v>
                </c:pt>
                <c:pt idx="5">
                  <c:v>Asexual</c:v>
                </c:pt>
                <c:pt idx="6">
                  <c:v>Questioning/not sure</c:v>
                </c:pt>
                <c:pt idx="7">
                  <c:v>Heterosexual/straight</c:v>
                </c:pt>
                <c:pt idx="8">
                  <c:v>Other</c:v>
                </c:pt>
              </c:strCache>
            </c:strRef>
          </c:cat>
          <c:val>
            <c:numRef>
              <c:f>Sheet11!$C$3:$C$11</c:f>
              <c:numCache>
                <c:formatCode>###0.0</c:formatCode>
                <c:ptCount val="9"/>
                <c:pt idx="0">
                  <c:v>31.622103386809268</c:v>
                </c:pt>
                <c:pt idx="1">
                  <c:v>21.675579322638146</c:v>
                </c:pt>
                <c:pt idx="2">
                  <c:v>18.324420677361854</c:v>
                </c:pt>
                <c:pt idx="3">
                  <c:v>11.657754010695188</c:v>
                </c:pt>
                <c:pt idx="4">
                  <c:v>6.024955436720143</c:v>
                </c:pt>
                <c:pt idx="5">
                  <c:v>3.8502673796791447</c:v>
                </c:pt>
                <c:pt idx="6">
                  <c:v>2.3529411764705883</c:v>
                </c:pt>
                <c:pt idx="7">
                  <c:v>0.71301247771836007</c:v>
                </c:pt>
                <c:pt idx="8">
                  <c:v>3.7789661319073082</c:v>
                </c:pt>
              </c:numCache>
            </c:numRef>
          </c:val>
          <c:extLst>
            <c:ext xmlns:c16="http://schemas.microsoft.com/office/drawing/2014/chart" uri="{C3380CC4-5D6E-409C-BE32-E72D297353CC}">
              <c16:uniqueId val="{00000000-313D-4068-927D-51510593063C}"/>
            </c:ext>
          </c:extLst>
        </c:ser>
        <c:dLbls>
          <c:showLegendKey val="0"/>
          <c:showVal val="0"/>
          <c:showCatName val="0"/>
          <c:showSerName val="0"/>
          <c:showPercent val="0"/>
          <c:showBubbleSize val="0"/>
        </c:dLbls>
        <c:gapWidth val="100"/>
        <c:axId val="2088052703"/>
        <c:axId val="2088051871"/>
      </c:barChart>
      <c:catAx>
        <c:axId val="2088052703"/>
        <c:scaling>
          <c:orientation val="maxMin"/>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2"/>
                </a:solidFill>
                <a:latin typeface="+mn-lt"/>
                <a:ea typeface="+mn-ea"/>
                <a:cs typeface="+mn-cs"/>
              </a:defRPr>
            </a:pPr>
            <a:endParaRPr lang="en-US"/>
          </a:p>
        </c:txPr>
        <c:crossAx val="2088051871"/>
        <c:crosses val="autoZero"/>
        <c:auto val="1"/>
        <c:lblAlgn val="ctr"/>
        <c:lblOffset val="100"/>
        <c:noMultiLvlLbl val="0"/>
      </c:catAx>
      <c:valAx>
        <c:axId val="2088051871"/>
        <c:scaling>
          <c:orientation val="minMax"/>
        </c:scaling>
        <c:delete val="0"/>
        <c:axPos val="t"/>
        <c:majorGridlines>
          <c:spPr>
            <a:ln w="9525" cap="flat" cmpd="sng" algn="ctr">
              <a:solidFill>
                <a:schemeClr val="tx2">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2"/>
                </a:solidFill>
                <a:latin typeface="+mn-lt"/>
                <a:ea typeface="+mn-ea"/>
                <a:cs typeface="+mn-cs"/>
              </a:defRPr>
            </a:pPr>
            <a:endParaRPr lang="en-US"/>
          </a:p>
        </c:txPr>
        <c:crossAx val="2088052703"/>
        <c:crosses val="autoZero"/>
        <c:crossBetween val="between"/>
      </c:valAx>
      <c:spPr>
        <a:noFill/>
        <a:ln>
          <a:noFill/>
        </a:ln>
        <a:effectLst/>
      </c:spPr>
    </c:plotArea>
    <c:plotVisOnly val="1"/>
    <c:dispBlanksAs val="gap"/>
    <c:showDLblsOverMax val="0"/>
  </c:chart>
  <c:spPr>
    <a:noFill/>
    <a:ln>
      <a:solidFill>
        <a:schemeClr val="bg1">
          <a:lumMod val="75000"/>
        </a:schemeClr>
      </a:solidFill>
    </a:ln>
    <a:effectLst/>
  </c:spPr>
  <c:txPr>
    <a:bodyPr/>
    <a:lstStyle/>
    <a:p>
      <a:pPr>
        <a:defRPr sz="14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811B89-7810-44D9-9EA1-1BAD2C8FD368}" type="doc">
      <dgm:prSet loTypeId="urn:microsoft.com/office/officeart/2005/8/layout/hProcess9" loCatId="process" qsTypeId="urn:microsoft.com/office/officeart/2005/8/quickstyle/simple1" qsCatId="simple" csTypeId="urn:microsoft.com/office/officeart/2005/8/colors/accent1_2" csCatId="accent1" phldr="1"/>
      <dgm:spPr/>
    </dgm:pt>
    <dgm:pt modelId="{EF01FF56-1E36-45CA-A6B3-F8F2CF56F9EC}">
      <dgm:prSet phldrT="[Text]"/>
      <dgm:spPr/>
      <dgm:t>
        <a:bodyPr/>
        <a:lstStyle/>
        <a:p>
          <a:r>
            <a:rPr lang="en-GB" dirty="0"/>
            <a:t>Strengths Literature</a:t>
          </a:r>
          <a:endParaRPr lang="en-IE" dirty="0"/>
        </a:p>
      </dgm:t>
    </dgm:pt>
    <dgm:pt modelId="{E5C17031-9002-4D3D-9F7A-7B7B0BE31555}" type="parTrans" cxnId="{20955028-A354-44AA-A3BB-561D442BC6CA}">
      <dgm:prSet/>
      <dgm:spPr/>
      <dgm:t>
        <a:bodyPr/>
        <a:lstStyle/>
        <a:p>
          <a:endParaRPr lang="en-IE"/>
        </a:p>
      </dgm:t>
    </dgm:pt>
    <dgm:pt modelId="{0B875518-DA06-488E-B87E-E75E3BE3D666}" type="sibTrans" cxnId="{20955028-A354-44AA-A3BB-561D442BC6CA}">
      <dgm:prSet/>
      <dgm:spPr/>
      <dgm:t>
        <a:bodyPr/>
        <a:lstStyle/>
        <a:p>
          <a:endParaRPr lang="en-IE"/>
        </a:p>
      </dgm:t>
    </dgm:pt>
    <dgm:pt modelId="{838F2210-ABBD-4D99-BB2A-CDFFA4C16F4A}">
      <dgm:prSet phldrT="[Text]"/>
      <dgm:spPr/>
      <dgm:t>
        <a:bodyPr/>
        <a:lstStyle/>
        <a:p>
          <a:r>
            <a:rPr lang="en-IE" dirty="0"/>
            <a:t>Main Study &amp;</a:t>
          </a:r>
        </a:p>
        <a:p>
          <a:r>
            <a:rPr lang="en-IE" dirty="0"/>
            <a:t>Methods</a:t>
          </a:r>
        </a:p>
      </dgm:t>
    </dgm:pt>
    <dgm:pt modelId="{57354E22-4B12-4152-A487-5CEC08086845}" type="parTrans" cxnId="{66A251D3-7635-4DCF-9EBF-EF18EAA3C11F}">
      <dgm:prSet/>
      <dgm:spPr/>
      <dgm:t>
        <a:bodyPr/>
        <a:lstStyle/>
        <a:p>
          <a:endParaRPr lang="en-IE"/>
        </a:p>
      </dgm:t>
    </dgm:pt>
    <dgm:pt modelId="{C3728FFC-2876-4244-A58C-DA0DD335A691}" type="sibTrans" cxnId="{66A251D3-7635-4DCF-9EBF-EF18EAA3C11F}">
      <dgm:prSet/>
      <dgm:spPr/>
      <dgm:t>
        <a:bodyPr/>
        <a:lstStyle/>
        <a:p>
          <a:endParaRPr lang="en-IE"/>
        </a:p>
      </dgm:t>
    </dgm:pt>
    <dgm:pt modelId="{A78E2D2B-1D0A-41DB-98C5-CDF0A80EB0CF}">
      <dgm:prSet phldrT="[Text]"/>
      <dgm:spPr/>
      <dgm:t>
        <a:bodyPr/>
        <a:lstStyle/>
        <a:p>
          <a:r>
            <a:rPr lang="en-IE" dirty="0"/>
            <a:t>Findings</a:t>
          </a:r>
        </a:p>
      </dgm:t>
    </dgm:pt>
    <dgm:pt modelId="{684CA207-3C04-42A7-81BD-08E51009017A}" type="parTrans" cxnId="{BB68B64E-4B9A-465A-BAEF-F10FE8F2A856}">
      <dgm:prSet/>
      <dgm:spPr/>
      <dgm:t>
        <a:bodyPr/>
        <a:lstStyle/>
        <a:p>
          <a:endParaRPr lang="en-IE"/>
        </a:p>
      </dgm:t>
    </dgm:pt>
    <dgm:pt modelId="{DE47B85C-BA19-4260-8214-BFE7C2EAAA85}" type="sibTrans" cxnId="{BB68B64E-4B9A-465A-BAEF-F10FE8F2A856}">
      <dgm:prSet/>
      <dgm:spPr/>
      <dgm:t>
        <a:bodyPr/>
        <a:lstStyle/>
        <a:p>
          <a:endParaRPr lang="en-IE"/>
        </a:p>
      </dgm:t>
    </dgm:pt>
    <dgm:pt modelId="{075AE1B7-30A0-4535-AC25-074B3F81C86B}">
      <dgm:prSet/>
      <dgm:spPr/>
      <dgm:t>
        <a:bodyPr/>
        <a:lstStyle/>
        <a:p>
          <a:r>
            <a:rPr lang="en-GB" dirty="0"/>
            <a:t>Irish LGBTQI+ context</a:t>
          </a:r>
          <a:endParaRPr lang="en-IE" dirty="0"/>
        </a:p>
      </dgm:t>
    </dgm:pt>
    <dgm:pt modelId="{F0FC6003-4BCE-4A52-A39B-5803FD5A46DC}" type="parTrans" cxnId="{8792C3AD-04CB-46FB-85AA-22489E3780A4}">
      <dgm:prSet/>
      <dgm:spPr/>
      <dgm:t>
        <a:bodyPr/>
        <a:lstStyle/>
        <a:p>
          <a:endParaRPr lang="en-IE"/>
        </a:p>
      </dgm:t>
    </dgm:pt>
    <dgm:pt modelId="{64AAF352-6F8F-4E0C-89AB-BD88C85CAC5C}" type="sibTrans" cxnId="{8792C3AD-04CB-46FB-85AA-22489E3780A4}">
      <dgm:prSet/>
      <dgm:spPr/>
      <dgm:t>
        <a:bodyPr/>
        <a:lstStyle/>
        <a:p>
          <a:endParaRPr lang="en-IE"/>
        </a:p>
      </dgm:t>
    </dgm:pt>
    <dgm:pt modelId="{90E6B078-6712-487F-93E3-E658D058127E}">
      <dgm:prSet phldrT="[Text]"/>
      <dgm:spPr/>
      <dgm:t>
        <a:bodyPr/>
        <a:lstStyle/>
        <a:p>
          <a:r>
            <a:rPr lang="en-GB" dirty="0"/>
            <a:t>Concluding comments</a:t>
          </a:r>
        </a:p>
      </dgm:t>
    </dgm:pt>
    <dgm:pt modelId="{D0E18C09-9DD8-4354-AEE0-7C5A1C5F5AE3}" type="parTrans" cxnId="{699FDD0B-8D91-4BDA-B575-8D775651779E}">
      <dgm:prSet/>
      <dgm:spPr/>
      <dgm:t>
        <a:bodyPr/>
        <a:lstStyle/>
        <a:p>
          <a:endParaRPr lang="en-IE"/>
        </a:p>
      </dgm:t>
    </dgm:pt>
    <dgm:pt modelId="{1DAB398A-99A5-4320-A920-44B001CB4F3F}" type="sibTrans" cxnId="{699FDD0B-8D91-4BDA-B575-8D775651779E}">
      <dgm:prSet/>
      <dgm:spPr/>
      <dgm:t>
        <a:bodyPr/>
        <a:lstStyle/>
        <a:p>
          <a:endParaRPr lang="en-IE"/>
        </a:p>
      </dgm:t>
    </dgm:pt>
    <dgm:pt modelId="{99FA7CA8-C014-4584-9EAC-9084A7EEDD33}" type="pres">
      <dgm:prSet presAssocID="{F0811B89-7810-44D9-9EA1-1BAD2C8FD368}" presName="CompostProcess" presStyleCnt="0">
        <dgm:presLayoutVars>
          <dgm:dir/>
          <dgm:resizeHandles val="exact"/>
        </dgm:presLayoutVars>
      </dgm:prSet>
      <dgm:spPr/>
    </dgm:pt>
    <dgm:pt modelId="{71220A83-0336-4B8F-A69D-0515EC8037A1}" type="pres">
      <dgm:prSet presAssocID="{F0811B89-7810-44D9-9EA1-1BAD2C8FD368}" presName="arrow" presStyleLbl="bgShp" presStyleIdx="0" presStyleCnt="1"/>
      <dgm:spPr/>
    </dgm:pt>
    <dgm:pt modelId="{367450F3-93E8-45CD-9A4B-C61F09A9E59B}" type="pres">
      <dgm:prSet presAssocID="{F0811B89-7810-44D9-9EA1-1BAD2C8FD368}" presName="linearProcess" presStyleCnt="0"/>
      <dgm:spPr/>
    </dgm:pt>
    <dgm:pt modelId="{B0E14BB0-879F-4604-A3B8-D2DAB4410752}" type="pres">
      <dgm:prSet presAssocID="{075AE1B7-30A0-4535-AC25-074B3F81C86B}" presName="textNode" presStyleLbl="node1" presStyleIdx="0" presStyleCnt="5">
        <dgm:presLayoutVars>
          <dgm:bulletEnabled val="1"/>
        </dgm:presLayoutVars>
      </dgm:prSet>
      <dgm:spPr/>
    </dgm:pt>
    <dgm:pt modelId="{3BB76431-F8D1-48FB-B0E2-6AE561B1D731}" type="pres">
      <dgm:prSet presAssocID="{64AAF352-6F8F-4E0C-89AB-BD88C85CAC5C}" presName="sibTrans" presStyleCnt="0"/>
      <dgm:spPr/>
    </dgm:pt>
    <dgm:pt modelId="{0B0841B2-32A6-4E9E-A95B-EF51CA97DE56}" type="pres">
      <dgm:prSet presAssocID="{EF01FF56-1E36-45CA-A6B3-F8F2CF56F9EC}" presName="textNode" presStyleLbl="node1" presStyleIdx="1" presStyleCnt="5">
        <dgm:presLayoutVars>
          <dgm:bulletEnabled val="1"/>
        </dgm:presLayoutVars>
      </dgm:prSet>
      <dgm:spPr/>
    </dgm:pt>
    <dgm:pt modelId="{3321A4A7-D91D-425D-8E2C-7BCE510F4B81}" type="pres">
      <dgm:prSet presAssocID="{0B875518-DA06-488E-B87E-E75E3BE3D666}" presName="sibTrans" presStyleCnt="0"/>
      <dgm:spPr/>
    </dgm:pt>
    <dgm:pt modelId="{DB0E29E5-FEBB-489A-9ED0-7E1E07A9B23E}" type="pres">
      <dgm:prSet presAssocID="{838F2210-ABBD-4D99-BB2A-CDFFA4C16F4A}" presName="textNode" presStyleLbl="node1" presStyleIdx="2" presStyleCnt="5">
        <dgm:presLayoutVars>
          <dgm:bulletEnabled val="1"/>
        </dgm:presLayoutVars>
      </dgm:prSet>
      <dgm:spPr/>
    </dgm:pt>
    <dgm:pt modelId="{2272BCD7-A1E4-4534-85B8-FBEF73F3BE8D}" type="pres">
      <dgm:prSet presAssocID="{C3728FFC-2876-4244-A58C-DA0DD335A691}" presName="sibTrans" presStyleCnt="0"/>
      <dgm:spPr/>
    </dgm:pt>
    <dgm:pt modelId="{C2AA53F1-5A1C-4804-B81F-12BCCDA8712F}" type="pres">
      <dgm:prSet presAssocID="{A78E2D2B-1D0A-41DB-98C5-CDF0A80EB0CF}" presName="textNode" presStyleLbl="node1" presStyleIdx="3" presStyleCnt="5">
        <dgm:presLayoutVars>
          <dgm:bulletEnabled val="1"/>
        </dgm:presLayoutVars>
      </dgm:prSet>
      <dgm:spPr/>
    </dgm:pt>
    <dgm:pt modelId="{7695CE6B-BE92-4E84-9C5F-DB1A26082107}" type="pres">
      <dgm:prSet presAssocID="{DE47B85C-BA19-4260-8214-BFE7C2EAAA85}" presName="sibTrans" presStyleCnt="0"/>
      <dgm:spPr/>
    </dgm:pt>
    <dgm:pt modelId="{5074808D-26B9-45CB-8218-A02931F25197}" type="pres">
      <dgm:prSet presAssocID="{90E6B078-6712-487F-93E3-E658D058127E}" presName="textNode" presStyleLbl="node1" presStyleIdx="4" presStyleCnt="5">
        <dgm:presLayoutVars>
          <dgm:bulletEnabled val="1"/>
        </dgm:presLayoutVars>
      </dgm:prSet>
      <dgm:spPr/>
    </dgm:pt>
  </dgm:ptLst>
  <dgm:cxnLst>
    <dgm:cxn modelId="{699FDD0B-8D91-4BDA-B575-8D775651779E}" srcId="{F0811B89-7810-44D9-9EA1-1BAD2C8FD368}" destId="{90E6B078-6712-487F-93E3-E658D058127E}" srcOrd="4" destOrd="0" parTransId="{D0E18C09-9DD8-4354-AEE0-7C5A1C5F5AE3}" sibTransId="{1DAB398A-99A5-4320-A920-44B001CB4F3F}"/>
    <dgm:cxn modelId="{E6D6971D-1A0A-4107-8771-79BCA320A323}" type="presOf" srcId="{EF01FF56-1E36-45CA-A6B3-F8F2CF56F9EC}" destId="{0B0841B2-32A6-4E9E-A95B-EF51CA97DE56}" srcOrd="0" destOrd="0" presId="urn:microsoft.com/office/officeart/2005/8/layout/hProcess9"/>
    <dgm:cxn modelId="{20955028-A354-44AA-A3BB-561D442BC6CA}" srcId="{F0811B89-7810-44D9-9EA1-1BAD2C8FD368}" destId="{EF01FF56-1E36-45CA-A6B3-F8F2CF56F9EC}" srcOrd="1" destOrd="0" parTransId="{E5C17031-9002-4D3D-9F7A-7B7B0BE31555}" sibTransId="{0B875518-DA06-488E-B87E-E75E3BE3D666}"/>
    <dgm:cxn modelId="{CDC18D38-0324-4C39-B3B9-5D91980DAC52}" type="presOf" srcId="{A78E2D2B-1D0A-41DB-98C5-CDF0A80EB0CF}" destId="{C2AA53F1-5A1C-4804-B81F-12BCCDA8712F}" srcOrd="0" destOrd="0" presId="urn:microsoft.com/office/officeart/2005/8/layout/hProcess9"/>
    <dgm:cxn modelId="{6837D840-0591-4C34-80A0-E9AA107F3342}" type="presOf" srcId="{075AE1B7-30A0-4535-AC25-074B3F81C86B}" destId="{B0E14BB0-879F-4604-A3B8-D2DAB4410752}" srcOrd="0" destOrd="0" presId="urn:microsoft.com/office/officeart/2005/8/layout/hProcess9"/>
    <dgm:cxn modelId="{BB68B64E-4B9A-465A-BAEF-F10FE8F2A856}" srcId="{F0811B89-7810-44D9-9EA1-1BAD2C8FD368}" destId="{A78E2D2B-1D0A-41DB-98C5-CDF0A80EB0CF}" srcOrd="3" destOrd="0" parTransId="{684CA207-3C04-42A7-81BD-08E51009017A}" sibTransId="{DE47B85C-BA19-4260-8214-BFE7C2EAAA85}"/>
    <dgm:cxn modelId="{281B997A-0083-46F0-8D88-9442B833FB38}" type="presOf" srcId="{90E6B078-6712-487F-93E3-E658D058127E}" destId="{5074808D-26B9-45CB-8218-A02931F25197}" srcOrd="0" destOrd="0" presId="urn:microsoft.com/office/officeart/2005/8/layout/hProcess9"/>
    <dgm:cxn modelId="{2C74E48C-0EEF-45DE-87AF-5920CE7111B9}" type="presOf" srcId="{838F2210-ABBD-4D99-BB2A-CDFFA4C16F4A}" destId="{DB0E29E5-FEBB-489A-9ED0-7E1E07A9B23E}" srcOrd="0" destOrd="0" presId="urn:microsoft.com/office/officeart/2005/8/layout/hProcess9"/>
    <dgm:cxn modelId="{8792C3AD-04CB-46FB-85AA-22489E3780A4}" srcId="{F0811B89-7810-44D9-9EA1-1BAD2C8FD368}" destId="{075AE1B7-30A0-4535-AC25-074B3F81C86B}" srcOrd="0" destOrd="0" parTransId="{F0FC6003-4BCE-4A52-A39B-5803FD5A46DC}" sibTransId="{64AAF352-6F8F-4E0C-89AB-BD88C85CAC5C}"/>
    <dgm:cxn modelId="{66A251D3-7635-4DCF-9EBF-EF18EAA3C11F}" srcId="{F0811B89-7810-44D9-9EA1-1BAD2C8FD368}" destId="{838F2210-ABBD-4D99-BB2A-CDFFA4C16F4A}" srcOrd="2" destOrd="0" parTransId="{57354E22-4B12-4152-A487-5CEC08086845}" sibTransId="{C3728FFC-2876-4244-A58C-DA0DD335A691}"/>
    <dgm:cxn modelId="{46780BDA-EB23-4F36-837A-D95D11D20E64}" type="presOf" srcId="{F0811B89-7810-44D9-9EA1-1BAD2C8FD368}" destId="{99FA7CA8-C014-4584-9EAC-9084A7EEDD33}" srcOrd="0" destOrd="0" presId="urn:microsoft.com/office/officeart/2005/8/layout/hProcess9"/>
    <dgm:cxn modelId="{C0D35344-0729-4AE9-A2FB-9CC1DAD2DF92}" type="presParOf" srcId="{99FA7CA8-C014-4584-9EAC-9084A7EEDD33}" destId="{71220A83-0336-4B8F-A69D-0515EC8037A1}" srcOrd="0" destOrd="0" presId="urn:microsoft.com/office/officeart/2005/8/layout/hProcess9"/>
    <dgm:cxn modelId="{72371812-7A70-46F5-8E1F-72EA6FEE80A2}" type="presParOf" srcId="{99FA7CA8-C014-4584-9EAC-9084A7EEDD33}" destId="{367450F3-93E8-45CD-9A4B-C61F09A9E59B}" srcOrd="1" destOrd="0" presId="urn:microsoft.com/office/officeart/2005/8/layout/hProcess9"/>
    <dgm:cxn modelId="{17058E14-F61C-402B-9B4C-9C3C4B36BD43}" type="presParOf" srcId="{367450F3-93E8-45CD-9A4B-C61F09A9E59B}" destId="{B0E14BB0-879F-4604-A3B8-D2DAB4410752}" srcOrd="0" destOrd="0" presId="urn:microsoft.com/office/officeart/2005/8/layout/hProcess9"/>
    <dgm:cxn modelId="{4D5CA113-C3DB-45FA-997E-30AAF3BE8772}" type="presParOf" srcId="{367450F3-93E8-45CD-9A4B-C61F09A9E59B}" destId="{3BB76431-F8D1-48FB-B0E2-6AE561B1D731}" srcOrd="1" destOrd="0" presId="urn:microsoft.com/office/officeart/2005/8/layout/hProcess9"/>
    <dgm:cxn modelId="{F130B181-3091-4F36-A6EF-3D4A21B49DE4}" type="presParOf" srcId="{367450F3-93E8-45CD-9A4B-C61F09A9E59B}" destId="{0B0841B2-32A6-4E9E-A95B-EF51CA97DE56}" srcOrd="2" destOrd="0" presId="urn:microsoft.com/office/officeart/2005/8/layout/hProcess9"/>
    <dgm:cxn modelId="{A514249F-A2B4-4946-B6A0-9687DA717F7D}" type="presParOf" srcId="{367450F3-93E8-45CD-9A4B-C61F09A9E59B}" destId="{3321A4A7-D91D-425D-8E2C-7BCE510F4B81}" srcOrd="3" destOrd="0" presId="urn:microsoft.com/office/officeart/2005/8/layout/hProcess9"/>
    <dgm:cxn modelId="{B7C6B5D0-38E4-4591-8847-F948B153E02E}" type="presParOf" srcId="{367450F3-93E8-45CD-9A4B-C61F09A9E59B}" destId="{DB0E29E5-FEBB-489A-9ED0-7E1E07A9B23E}" srcOrd="4" destOrd="0" presId="urn:microsoft.com/office/officeart/2005/8/layout/hProcess9"/>
    <dgm:cxn modelId="{545685AC-3F5F-406A-B830-F14ABBAA57C8}" type="presParOf" srcId="{367450F3-93E8-45CD-9A4B-C61F09A9E59B}" destId="{2272BCD7-A1E4-4534-85B8-FBEF73F3BE8D}" srcOrd="5" destOrd="0" presId="urn:microsoft.com/office/officeart/2005/8/layout/hProcess9"/>
    <dgm:cxn modelId="{4A1A481D-6412-4376-A863-0075B3598295}" type="presParOf" srcId="{367450F3-93E8-45CD-9A4B-C61F09A9E59B}" destId="{C2AA53F1-5A1C-4804-B81F-12BCCDA8712F}" srcOrd="6" destOrd="0" presId="urn:microsoft.com/office/officeart/2005/8/layout/hProcess9"/>
    <dgm:cxn modelId="{AA7BAEAA-3A23-4960-8404-D1EFC46CD213}" type="presParOf" srcId="{367450F3-93E8-45CD-9A4B-C61F09A9E59B}" destId="{7695CE6B-BE92-4E84-9C5F-DB1A26082107}" srcOrd="7" destOrd="0" presId="urn:microsoft.com/office/officeart/2005/8/layout/hProcess9"/>
    <dgm:cxn modelId="{D8C8F33E-712A-4961-9C2F-F146877BD7D4}" type="presParOf" srcId="{367450F3-93E8-45CD-9A4B-C61F09A9E59B}" destId="{5074808D-26B9-45CB-8218-A02931F25197}"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5A1517D-F443-4B8C-9DAD-94C5E0052C4F}" type="doc">
      <dgm:prSet loTypeId="urn:microsoft.com/office/officeart/2005/8/layout/process4" loCatId="process" qsTypeId="urn:microsoft.com/office/officeart/2005/8/quickstyle/simple2" qsCatId="simple" csTypeId="urn:microsoft.com/office/officeart/2005/8/colors/accent2_2" csCatId="accent2" phldr="1"/>
      <dgm:spPr/>
      <dgm:t>
        <a:bodyPr/>
        <a:lstStyle/>
        <a:p>
          <a:endParaRPr lang="en-US"/>
        </a:p>
      </dgm:t>
    </dgm:pt>
    <dgm:pt modelId="{84BBB4B1-0EDE-4EA3-919D-E9243E40F321}">
      <dgm:prSet/>
      <dgm:spPr/>
      <dgm:t>
        <a:bodyPr/>
        <a:lstStyle/>
        <a:p>
          <a:r>
            <a:rPr lang="en-GB"/>
            <a:t>Online anonymous survey: October 2022</a:t>
          </a:r>
          <a:endParaRPr lang="en-US"/>
        </a:p>
      </dgm:t>
    </dgm:pt>
    <dgm:pt modelId="{F777EEC8-0097-456A-903C-BA6FD3F554C6}" type="parTrans" cxnId="{6664B3AC-0CFB-47E0-AAC3-4D5AC714B826}">
      <dgm:prSet/>
      <dgm:spPr/>
      <dgm:t>
        <a:bodyPr/>
        <a:lstStyle/>
        <a:p>
          <a:endParaRPr lang="en-US"/>
        </a:p>
      </dgm:t>
    </dgm:pt>
    <dgm:pt modelId="{F7136928-9450-4677-9ADC-3F65A35FEA45}" type="sibTrans" cxnId="{6664B3AC-0CFB-47E0-AAC3-4D5AC714B826}">
      <dgm:prSet/>
      <dgm:spPr/>
      <dgm:t>
        <a:bodyPr/>
        <a:lstStyle/>
        <a:p>
          <a:endParaRPr lang="en-US"/>
        </a:p>
      </dgm:t>
    </dgm:pt>
    <dgm:pt modelId="{064AD23A-47D3-4AA9-B544-3F45B953E353}">
      <dgm:prSet/>
      <dgm:spPr/>
      <dgm:t>
        <a:bodyPr/>
        <a:lstStyle/>
        <a:p>
          <a:r>
            <a:rPr lang="en-GB" b="0"/>
            <a:t>Identifying as LGBTQI+</a:t>
          </a:r>
          <a:endParaRPr lang="en-US"/>
        </a:p>
      </dgm:t>
    </dgm:pt>
    <dgm:pt modelId="{DFA1E789-6DF1-46B5-92EC-BED0C6DB2D5F}" type="parTrans" cxnId="{BC0151B6-FE72-4141-9718-DD306852DDC4}">
      <dgm:prSet/>
      <dgm:spPr/>
      <dgm:t>
        <a:bodyPr/>
        <a:lstStyle/>
        <a:p>
          <a:endParaRPr lang="en-US"/>
        </a:p>
      </dgm:t>
    </dgm:pt>
    <dgm:pt modelId="{973D5C5E-E199-4652-9462-B7F9452FDAB3}" type="sibTrans" cxnId="{BC0151B6-FE72-4141-9718-DD306852DDC4}">
      <dgm:prSet/>
      <dgm:spPr/>
      <dgm:t>
        <a:bodyPr/>
        <a:lstStyle/>
        <a:p>
          <a:endParaRPr lang="en-US"/>
        </a:p>
      </dgm:t>
    </dgm:pt>
    <dgm:pt modelId="{50A89EED-0682-4153-AFB7-A28576CF6B53}">
      <dgm:prSet/>
      <dgm:spPr/>
      <dgm:t>
        <a:bodyPr/>
        <a:lstStyle/>
        <a:p>
          <a:r>
            <a:rPr lang="en-GB" b="0" dirty="0"/>
            <a:t>14 years of age or older</a:t>
          </a:r>
          <a:endParaRPr lang="en-US" dirty="0"/>
        </a:p>
      </dgm:t>
    </dgm:pt>
    <dgm:pt modelId="{1A12E4E9-1987-414A-8BB5-76F2B2222033}" type="parTrans" cxnId="{7145A578-2312-49EB-AB72-2A48C43013ED}">
      <dgm:prSet/>
      <dgm:spPr/>
      <dgm:t>
        <a:bodyPr/>
        <a:lstStyle/>
        <a:p>
          <a:endParaRPr lang="en-US"/>
        </a:p>
      </dgm:t>
    </dgm:pt>
    <dgm:pt modelId="{B038D862-46FE-4BD5-B471-E3D70827409B}" type="sibTrans" cxnId="{7145A578-2312-49EB-AB72-2A48C43013ED}">
      <dgm:prSet/>
      <dgm:spPr/>
      <dgm:t>
        <a:bodyPr/>
        <a:lstStyle/>
        <a:p>
          <a:endParaRPr lang="en-US"/>
        </a:p>
      </dgm:t>
    </dgm:pt>
    <dgm:pt modelId="{87294B90-8368-4067-AD99-7922DF8B9B13}">
      <dgm:prSet/>
      <dgm:spPr/>
      <dgm:t>
        <a:bodyPr/>
        <a:lstStyle/>
        <a:p>
          <a:r>
            <a:rPr lang="en-GB" b="0"/>
            <a:t>Living in the Republic of Ireland</a:t>
          </a:r>
          <a:endParaRPr lang="en-US"/>
        </a:p>
      </dgm:t>
    </dgm:pt>
    <dgm:pt modelId="{5B4F872E-9451-4579-A61E-CF12592D84CD}" type="parTrans" cxnId="{39A41AA1-3F4D-4D10-BCA5-31FC1A798413}">
      <dgm:prSet/>
      <dgm:spPr/>
      <dgm:t>
        <a:bodyPr/>
        <a:lstStyle/>
        <a:p>
          <a:endParaRPr lang="en-US"/>
        </a:p>
      </dgm:t>
    </dgm:pt>
    <dgm:pt modelId="{A6DA2996-63DE-4EBD-9F02-5B87E8B74B37}" type="sibTrans" cxnId="{39A41AA1-3F4D-4D10-BCA5-31FC1A798413}">
      <dgm:prSet/>
      <dgm:spPr/>
      <dgm:t>
        <a:bodyPr/>
        <a:lstStyle/>
        <a:p>
          <a:endParaRPr lang="en-US"/>
        </a:p>
      </dgm:t>
    </dgm:pt>
    <dgm:pt modelId="{886279AE-9AF0-4A97-A62C-928A18D9BFA7}">
      <dgm:prSet/>
      <dgm:spPr/>
      <dgm:t>
        <a:bodyPr/>
        <a:lstStyle/>
        <a:p>
          <a:r>
            <a:rPr lang="en-GB" dirty="0"/>
            <a:t>Recruitment </a:t>
          </a:r>
          <a:r>
            <a:rPr lang="en-GB" b="0" dirty="0"/>
            <a:t>via communication channels of LGBTQI+ organisations </a:t>
          </a:r>
          <a:r>
            <a:rPr lang="en-GB" b="0" dirty="0" err="1"/>
            <a:t>incl</a:t>
          </a:r>
          <a:r>
            <a:rPr lang="en-GB" b="0" dirty="0"/>
            <a:t>..Traveller, Migrant &amp; Asylum Seeker, Eating disorder, Substance use.</a:t>
          </a:r>
          <a:endParaRPr lang="en-US" dirty="0"/>
        </a:p>
      </dgm:t>
    </dgm:pt>
    <dgm:pt modelId="{18A56FD7-E730-4559-BAAF-198D7D7EDF22}" type="parTrans" cxnId="{84C90274-7368-4FCA-A130-CF82449374F8}">
      <dgm:prSet/>
      <dgm:spPr/>
      <dgm:t>
        <a:bodyPr/>
        <a:lstStyle/>
        <a:p>
          <a:endParaRPr lang="en-US"/>
        </a:p>
      </dgm:t>
    </dgm:pt>
    <dgm:pt modelId="{F2A93C94-5481-48A6-B60A-0D58DDD3D853}" type="sibTrans" cxnId="{84C90274-7368-4FCA-A130-CF82449374F8}">
      <dgm:prSet/>
      <dgm:spPr/>
      <dgm:t>
        <a:bodyPr/>
        <a:lstStyle/>
        <a:p>
          <a:endParaRPr lang="en-US"/>
        </a:p>
      </dgm:t>
    </dgm:pt>
    <dgm:pt modelId="{CA136024-B4D2-4946-99E3-C5094B7EA362}">
      <dgm:prSet/>
      <dgm:spPr/>
      <dgm:t>
        <a:bodyPr/>
        <a:lstStyle/>
        <a:p>
          <a:r>
            <a:rPr lang="en-GB" dirty="0"/>
            <a:t>Consent</a:t>
          </a:r>
          <a:r>
            <a:rPr lang="en-GB" b="0" dirty="0"/>
            <a:t> via tick box at beginning of survey</a:t>
          </a:r>
          <a:endParaRPr lang="en-US" dirty="0"/>
        </a:p>
      </dgm:t>
    </dgm:pt>
    <dgm:pt modelId="{8CE470F7-EE3A-4956-AC2F-A6E992B95BC7}" type="parTrans" cxnId="{389F59C9-CCE6-4B17-8B54-18E93AEA7181}">
      <dgm:prSet/>
      <dgm:spPr/>
      <dgm:t>
        <a:bodyPr/>
        <a:lstStyle/>
        <a:p>
          <a:endParaRPr lang="en-US"/>
        </a:p>
      </dgm:t>
    </dgm:pt>
    <dgm:pt modelId="{E9A9CF30-2407-45C5-9070-F069E30FD4BE}" type="sibTrans" cxnId="{389F59C9-CCE6-4B17-8B54-18E93AEA7181}">
      <dgm:prSet/>
      <dgm:spPr/>
      <dgm:t>
        <a:bodyPr/>
        <a:lstStyle/>
        <a:p>
          <a:endParaRPr lang="en-US"/>
        </a:p>
      </dgm:t>
    </dgm:pt>
    <dgm:pt modelId="{FFE48AEB-B062-4513-91D9-BA1988C84242}" type="pres">
      <dgm:prSet presAssocID="{65A1517D-F443-4B8C-9DAD-94C5E0052C4F}" presName="Name0" presStyleCnt="0">
        <dgm:presLayoutVars>
          <dgm:dir/>
          <dgm:animLvl val="lvl"/>
          <dgm:resizeHandles val="exact"/>
        </dgm:presLayoutVars>
      </dgm:prSet>
      <dgm:spPr/>
    </dgm:pt>
    <dgm:pt modelId="{13AAF2B3-B492-4DBA-AF05-90F77C514110}" type="pres">
      <dgm:prSet presAssocID="{CA136024-B4D2-4946-99E3-C5094B7EA362}" presName="boxAndChildren" presStyleCnt="0"/>
      <dgm:spPr/>
    </dgm:pt>
    <dgm:pt modelId="{606A013B-53F4-485C-9754-57EEFF7F589B}" type="pres">
      <dgm:prSet presAssocID="{CA136024-B4D2-4946-99E3-C5094B7EA362}" presName="parentTextBox" presStyleLbl="node1" presStyleIdx="0" presStyleCnt="3"/>
      <dgm:spPr/>
    </dgm:pt>
    <dgm:pt modelId="{98410A18-E935-4BD7-AAA5-FBEFBBF37750}" type="pres">
      <dgm:prSet presAssocID="{F2A93C94-5481-48A6-B60A-0D58DDD3D853}" presName="sp" presStyleCnt="0"/>
      <dgm:spPr/>
    </dgm:pt>
    <dgm:pt modelId="{2680539D-3D84-44B9-89B5-38BD4AA23543}" type="pres">
      <dgm:prSet presAssocID="{886279AE-9AF0-4A97-A62C-928A18D9BFA7}" presName="arrowAndChildren" presStyleCnt="0"/>
      <dgm:spPr/>
    </dgm:pt>
    <dgm:pt modelId="{8C7E7B44-26F8-4E65-85B2-70E8BA059BC0}" type="pres">
      <dgm:prSet presAssocID="{886279AE-9AF0-4A97-A62C-928A18D9BFA7}" presName="parentTextArrow" presStyleLbl="node1" presStyleIdx="1" presStyleCnt="3"/>
      <dgm:spPr/>
    </dgm:pt>
    <dgm:pt modelId="{3DCE8408-6938-4FE4-B118-54015C8A85BA}" type="pres">
      <dgm:prSet presAssocID="{F7136928-9450-4677-9ADC-3F65A35FEA45}" presName="sp" presStyleCnt="0"/>
      <dgm:spPr/>
    </dgm:pt>
    <dgm:pt modelId="{294E9817-DF8E-47C1-B435-C05AE9F497CA}" type="pres">
      <dgm:prSet presAssocID="{84BBB4B1-0EDE-4EA3-919D-E9243E40F321}" presName="arrowAndChildren" presStyleCnt="0"/>
      <dgm:spPr/>
    </dgm:pt>
    <dgm:pt modelId="{7BC4D605-CFDF-4AA1-B7D2-218BDE3A3EC0}" type="pres">
      <dgm:prSet presAssocID="{84BBB4B1-0EDE-4EA3-919D-E9243E40F321}" presName="parentTextArrow" presStyleLbl="node1" presStyleIdx="1" presStyleCnt="3"/>
      <dgm:spPr/>
    </dgm:pt>
    <dgm:pt modelId="{A7ED6E87-1E0C-4F5D-9123-B1D5E028AF32}" type="pres">
      <dgm:prSet presAssocID="{84BBB4B1-0EDE-4EA3-919D-E9243E40F321}" presName="arrow" presStyleLbl="node1" presStyleIdx="2" presStyleCnt="3"/>
      <dgm:spPr/>
    </dgm:pt>
    <dgm:pt modelId="{F05B0BFE-8DEA-4257-A976-678429AE0D38}" type="pres">
      <dgm:prSet presAssocID="{84BBB4B1-0EDE-4EA3-919D-E9243E40F321}" presName="descendantArrow" presStyleCnt="0"/>
      <dgm:spPr/>
    </dgm:pt>
    <dgm:pt modelId="{15297C14-E845-4C4D-ACF0-E7DFFBBDC195}" type="pres">
      <dgm:prSet presAssocID="{064AD23A-47D3-4AA9-B544-3F45B953E353}" presName="childTextArrow" presStyleLbl="fgAccFollowNode1" presStyleIdx="0" presStyleCnt="3">
        <dgm:presLayoutVars>
          <dgm:bulletEnabled val="1"/>
        </dgm:presLayoutVars>
      </dgm:prSet>
      <dgm:spPr/>
    </dgm:pt>
    <dgm:pt modelId="{970BEE7D-5E58-4299-974C-CB80705690F4}" type="pres">
      <dgm:prSet presAssocID="{50A89EED-0682-4153-AFB7-A28576CF6B53}" presName="childTextArrow" presStyleLbl="fgAccFollowNode1" presStyleIdx="1" presStyleCnt="3">
        <dgm:presLayoutVars>
          <dgm:bulletEnabled val="1"/>
        </dgm:presLayoutVars>
      </dgm:prSet>
      <dgm:spPr/>
    </dgm:pt>
    <dgm:pt modelId="{BB573716-D410-44A3-B274-0D88075BA60A}" type="pres">
      <dgm:prSet presAssocID="{87294B90-8368-4067-AD99-7922DF8B9B13}" presName="childTextArrow" presStyleLbl="fgAccFollowNode1" presStyleIdx="2" presStyleCnt="3">
        <dgm:presLayoutVars>
          <dgm:bulletEnabled val="1"/>
        </dgm:presLayoutVars>
      </dgm:prSet>
      <dgm:spPr/>
    </dgm:pt>
  </dgm:ptLst>
  <dgm:cxnLst>
    <dgm:cxn modelId="{0B391E1F-FF6B-4A9F-81F5-905F50E8F8E9}" type="presOf" srcId="{84BBB4B1-0EDE-4EA3-919D-E9243E40F321}" destId="{7BC4D605-CFDF-4AA1-B7D2-218BDE3A3EC0}" srcOrd="0" destOrd="0" presId="urn:microsoft.com/office/officeart/2005/8/layout/process4"/>
    <dgm:cxn modelId="{637A4A1F-DF57-46B7-A59A-8FC4DE3B44EC}" type="presOf" srcId="{064AD23A-47D3-4AA9-B544-3F45B953E353}" destId="{15297C14-E845-4C4D-ACF0-E7DFFBBDC195}" srcOrd="0" destOrd="0" presId="urn:microsoft.com/office/officeart/2005/8/layout/process4"/>
    <dgm:cxn modelId="{B7103633-EE70-4193-97BE-8717408475AD}" type="presOf" srcId="{65A1517D-F443-4B8C-9DAD-94C5E0052C4F}" destId="{FFE48AEB-B062-4513-91D9-BA1988C84242}" srcOrd="0" destOrd="0" presId="urn:microsoft.com/office/officeart/2005/8/layout/process4"/>
    <dgm:cxn modelId="{E10AEF38-82B5-4C33-B51D-374649A8262F}" type="presOf" srcId="{84BBB4B1-0EDE-4EA3-919D-E9243E40F321}" destId="{A7ED6E87-1E0C-4F5D-9123-B1D5E028AF32}" srcOrd="1" destOrd="0" presId="urn:microsoft.com/office/officeart/2005/8/layout/process4"/>
    <dgm:cxn modelId="{84C90274-7368-4FCA-A130-CF82449374F8}" srcId="{65A1517D-F443-4B8C-9DAD-94C5E0052C4F}" destId="{886279AE-9AF0-4A97-A62C-928A18D9BFA7}" srcOrd="1" destOrd="0" parTransId="{18A56FD7-E730-4559-BAAF-198D7D7EDF22}" sibTransId="{F2A93C94-5481-48A6-B60A-0D58DDD3D853}"/>
    <dgm:cxn modelId="{7145A578-2312-49EB-AB72-2A48C43013ED}" srcId="{84BBB4B1-0EDE-4EA3-919D-E9243E40F321}" destId="{50A89EED-0682-4153-AFB7-A28576CF6B53}" srcOrd="1" destOrd="0" parTransId="{1A12E4E9-1987-414A-8BB5-76F2B2222033}" sibTransId="{B038D862-46FE-4BD5-B471-E3D70827409B}"/>
    <dgm:cxn modelId="{39A41AA1-3F4D-4D10-BCA5-31FC1A798413}" srcId="{84BBB4B1-0EDE-4EA3-919D-E9243E40F321}" destId="{87294B90-8368-4067-AD99-7922DF8B9B13}" srcOrd="2" destOrd="0" parTransId="{5B4F872E-9451-4579-A61E-CF12592D84CD}" sibTransId="{A6DA2996-63DE-4EBD-9F02-5B87E8B74B37}"/>
    <dgm:cxn modelId="{6664B3AC-0CFB-47E0-AAC3-4D5AC714B826}" srcId="{65A1517D-F443-4B8C-9DAD-94C5E0052C4F}" destId="{84BBB4B1-0EDE-4EA3-919D-E9243E40F321}" srcOrd="0" destOrd="0" parTransId="{F777EEC8-0097-456A-903C-BA6FD3F554C6}" sibTransId="{F7136928-9450-4677-9ADC-3F65A35FEA45}"/>
    <dgm:cxn modelId="{BC0151B6-FE72-4141-9718-DD306852DDC4}" srcId="{84BBB4B1-0EDE-4EA3-919D-E9243E40F321}" destId="{064AD23A-47D3-4AA9-B544-3F45B953E353}" srcOrd="0" destOrd="0" parTransId="{DFA1E789-6DF1-46B5-92EC-BED0C6DB2D5F}" sibTransId="{973D5C5E-E199-4652-9462-B7F9452FDAB3}"/>
    <dgm:cxn modelId="{E24219C6-9892-4D8E-9EB6-38D1DBB88EB9}" type="presOf" srcId="{CA136024-B4D2-4946-99E3-C5094B7EA362}" destId="{606A013B-53F4-485C-9754-57EEFF7F589B}" srcOrd="0" destOrd="0" presId="urn:microsoft.com/office/officeart/2005/8/layout/process4"/>
    <dgm:cxn modelId="{389F59C9-CCE6-4B17-8B54-18E93AEA7181}" srcId="{65A1517D-F443-4B8C-9DAD-94C5E0052C4F}" destId="{CA136024-B4D2-4946-99E3-C5094B7EA362}" srcOrd="2" destOrd="0" parTransId="{8CE470F7-EE3A-4956-AC2F-A6E992B95BC7}" sibTransId="{E9A9CF30-2407-45C5-9070-F069E30FD4BE}"/>
    <dgm:cxn modelId="{5B1A1DD2-0FE3-43B5-B176-3A0EE6C7A6F6}" type="presOf" srcId="{87294B90-8368-4067-AD99-7922DF8B9B13}" destId="{BB573716-D410-44A3-B274-0D88075BA60A}" srcOrd="0" destOrd="0" presId="urn:microsoft.com/office/officeart/2005/8/layout/process4"/>
    <dgm:cxn modelId="{FB8576EA-8A4C-491C-8FFD-D85AB418C33C}" type="presOf" srcId="{50A89EED-0682-4153-AFB7-A28576CF6B53}" destId="{970BEE7D-5E58-4299-974C-CB80705690F4}" srcOrd="0" destOrd="0" presId="urn:microsoft.com/office/officeart/2005/8/layout/process4"/>
    <dgm:cxn modelId="{45384BFC-5B30-4B06-A383-0CB0BF637429}" type="presOf" srcId="{886279AE-9AF0-4A97-A62C-928A18D9BFA7}" destId="{8C7E7B44-26F8-4E65-85B2-70E8BA059BC0}" srcOrd="0" destOrd="0" presId="urn:microsoft.com/office/officeart/2005/8/layout/process4"/>
    <dgm:cxn modelId="{A79F71A6-6FD5-4801-99A8-178E6C2045E8}" type="presParOf" srcId="{FFE48AEB-B062-4513-91D9-BA1988C84242}" destId="{13AAF2B3-B492-4DBA-AF05-90F77C514110}" srcOrd="0" destOrd="0" presId="urn:microsoft.com/office/officeart/2005/8/layout/process4"/>
    <dgm:cxn modelId="{A8B4548E-6E24-424E-AA0B-9A42470FCCCF}" type="presParOf" srcId="{13AAF2B3-B492-4DBA-AF05-90F77C514110}" destId="{606A013B-53F4-485C-9754-57EEFF7F589B}" srcOrd="0" destOrd="0" presId="urn:microsoft.com/office/officeart/2005/8/layout/process4"/>
    <dgm:cxn modelId="{B9EB7029-6D43-4F6D-9BAE-1F8DCFF3F168}" type="presParOf" srcId="{FFE48AEB-B062-4513-91D9-BA1988C84242}" destId="{98410A18-E935-4BD7-AAA5-FBEFBBF37750}" srcOrd="1" destOrd="0" presId="urn:microsoft.com/office/officeart/2005/8/layout/process4"/>
    <dgm:cxn modelId="{62C7702A-C6B1-4EFD-8BD5-C379B4F89113}" type="presParOf" srcId="{FFE48AEB-B062-4513-91D9-BA1988C84242}" destId="{2680539D-3D84-44B9-89B5-38BD4AA23543}" srcOrd="2" destOrd="0" presId="urn:microsoft.com/office/officeart/2005/8/layout/process4"/>
    <dgm:cxn modelId="{ADD8E94F-1C0B-485D-8677-CC268DBE54CD}" type="presParOf" srcId="{2680539D-3D84-44B9-89B5-38BD4AA23543}" destId="{8C7E7B44-26F8-4E65-85B2-70E8BA059BC0}" srcOrd="0" destOrd="0" presId="urn:microsoft.com/office/officeart/2005/8/layout/process4"/>
    <dgm:cxn modelId="{37A53939-6F0B-4405-B585-BC03D8254437}" type="presParOf" srcId="{FFE48AEB-B062-4513-91D9-BA1988C84242}" destId="{3DCE8408-6938-4FE4-B118-54015C8A85BA}" srcOrd="3" destOrd="0" presId="urn:microsoft.com/office/officeart/2005/8/layout/process4"/>
    <dgm:cxn modelId="{B9EAF96E-5B84-4653-9930-297584B421D5}" type="presParOf" srcId="{FFE48AEB-B062-4513-91D9-BA1988C84242}" destId="{294E9817-DF8E-47C1-B435-C05AE9F497CA}" srcOrd="4" destOrd="0" presId="urn:microsoft.com/office/officeart/2005/8/layout/process4"/>
    <dgm:cxn modelId="{4E53F708-8457-4B8C-9A4F-50A759F7E0A4}" type="presParOf" srcId="{294E9817-DF8E-47C1-B435-C05AE9F497CA}" destId="{7BC4D605-CFDF-4AA1-B7D2-218BDE3A3EC0}" srcOrd="0" destOrd="0" presId="urn:microsoft.com/office/officeart/2005/8/layout/process4"/>
    <dgm:cxn modelId="{2A13F7AB-05CA-4600-88EF-EAF124A3DFC0}" type="presParOf" srcId="{294E9817-DF8E-47C1-B435-C05AE9F497CA}" destId="{A7ED6E87-1E0C-4F5D-9123-B1D5E028AF32}" srcOrd="1" destOrd="0" presId="urn:microsoft.com/office/officeart/2005/8/layout/process4"/>
    <dgm:cxn modelId="{24E06186-C0BA-4E88-949B-35A07B1E9CF7}" type="presParOf" srcId="{294E9817-DF8E-47C1-B435-C05AE9F497CA}" destId="{F05B0BFE-8DEA-4257-A976-678429AE0D38}" srcOrd="2" destOrd="0" presId="urn:microsoft.com/office/officeart/2005/8/layout/process4"/>
    <dgm:cxn modelId="{CAEA30EB-45A8-4A6F-96D0-650A69FBAEBD}" type="presParOf" srcId="{F05B0BFE-8DEA-4257-A976-678429AE0D38}" destId="{15297C14-E845-4C4D-ACF0-E7DFFBBDC195}" srcOrd="0" destOrd="0" presId="urn:microsoft.com/office/officeart/2005/8/layout/process4"/>
    <dgm:cxn modelId="{1747804A-F2E3-41C6-80E0-ACF9A1AD635B}" type="presParOf" srcId="{F05B0BFE-8DEA-4257-A976-678429AE0D38}" destId="{970BEE7D-5E58-4299-974C-CB80705690F4}" srcOrd="1" destOrd="0" presId="urn:microsoft.com/office/officeart/2005/8/layout/process4"/>
    <dgm:cxn modelId="{9E1509DC-611D-4350-B557-2C7102E93601}" type="presParOf" srcId="{F05B0BFE-8DEA-4257-A976-678429AE0D38}" destId="{BB573716-D410-44A3-B274-0D88075BA60A}" srcOrd="2"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7A65F7-3259-43AC-BACA-375D649505AB}" type="doc">
      <dgm:prSet loTypeId="urn:diagrams.loki3.com/BracketList" loCatId="list" qsTypeId="urn:microsoft.com/office/officeart/2005/8/quickstyle/simple1" qsCatId="simple" csTypeId="urn:microsoft.com/office/officeart/2005/8/colors/accent1_2" csCatId="accent1" phldr="1"/>
      <dgm:spPr/>
      <dgm:t>
        <a:bodyPr/>
        <a:lstStyle/>
        <a:p>
          <a:endParaRPr lang="en-IE"/>
        </a:p>
      </dgm:t>
    </dgm:pt>
    <dgm:pt modelId="{958754BC-A3DE-4034-925B-53AE6B31B8FA}">
      <dgm:prSet phldrT="[Text]" custT="1"/>
      <dgm:spPr/>
      <dgm:t>
        <a:bodyPr/>
        <a:lstStyle/>
        <a:p>
          <a:r>
            <a:rPr lang="en-GB" sz="2000" dirty="0"/>
            <a:t>Personal &amp; Social Factors</a:t>
          </a:r>
          <a:endParaRPr lang="en-IE" sz="2000" dirty="0"/>
        </a:p>
      </dgm:t>
    </dgm:pt>
    <dgm:pt modelId="{01F083EE-1770-4C25-BA79-D2EA1EFD8D9F}" type="parTrans" cxnId="{C27662DB-6AA9-43CD-ABA9-948A86398527}">
      <dgm:prSet/>
      <dgm:spPr/>
      <dgm:t>
        <a:bodyPr/>
        <a:lstStyle/>
        <a:p>
          <a:endParaRPr lang="en-IE"/>
        </a:p>
      </dgm:t>
    </dgm:pt>
    <dgm:pt modelId="{43F0D813-E261-4D8A-9D73-BEE5254AD5A2}" type="sibTrans" cxnId="{C27662DB-6AA9-43CD-ABA9-948A86398527}">
      <dgm:prSet/>
      <dgm:spPr/>
      <dgm:t>
        <a:bodyPr/>
        <a:lstStyle/>
        <a:p>
          <a:endParaRPr lang="en-IE"/>
        </a:p>
      </dgm:t>
    </dgm:pt>
    <dgm:pt modelId="{75FF0418-606D-4872-80E7-0FA7218BB2EA}">
      <dgm:prSet phldrT="[Text]" custT="1"/>
      <dgm:spPr/>
      <dgm:t>
        <a:bodyPr/>
        <a:lstStyle/>
        <a:p>
          <a:r>
            <a:rPr lang="en-GB" sz="2400" dirty="0"/>
            <a:t>Community (n=851)</a:t>
          </a:r>
          <a:endParaRPr lang="en-IE" sz="2400" dirty="0"/>
        </a:p>
      </dgm:t>
    </dgm:pt>
    <dgm:pt modelId="{AE895A6E-5E6A-460A-B321-DB716A7106D1}" type="parTrans" cxnId="{22EBC8D9-DDF2-4A93-8A5D-EDB1C7BFC49A}">
      <dgm:prSet/>
      <dgm:spPr/>
      <dgm:t>
        <a:bodyPr/>
        <a:lstStyle/>
        <a:p>
          <a:endParaRPr lang="en-IE"/>
        </a:p>
      </dgm:t>
    </dgm:pt>
    <dgm:pt modelId="{0BE7B8DD-7C67-4FF2-AE6B-77F3D5C4E891}" type="sibTrans" cxnId="{22EBC8D9-DDF2-4A93-8A5D-EDB1C7BFC49A}">
      <dgm:prSet/>
      <dgm:spPr/>
      <dgm:t>
        <a:bodyPr/>
        <a:lstStyle/>
        <a:p>
          <a:endParaRPr lang="en-IE"/>
        </a:p>
      </dgm:t>
    </dgm:pt>
    <dgm:pt modelId="{FB1047AF-3D62-4677-A2FF-85E15BC68B43}">
      <dgm:prSet phldrT="[Text]" custT="1"/>
      <dgm:spPr/>
      <dgm:t>
        <a:bodyPr/>
        <a:lstStyle/>
        <a:p>
          <a:r>
            <a:rPr lang="en-GB" sz="2000" dirty="0"/>
            <a:t>History, Culture, Politics</a:t>
          </a:r>
          <a:endParaRPr lang="en-IE" sz="2000" dirty="0"/>
        </a:p>
      </dgm:t>
    </dgm:pt>
    <dgm:pt modelId="{3070A5EC-49FD-4882-98E2-61E1260A00DB}" type="parTrans" cxnId="{677252CF-0E04-408E-85C3-23EE1776F6B8}">
      <dgm:prSet/>
      <dgm:spPr/>
      <dgm:t>
        <a:bodyPr/>
        <a:lstStyle/>
        <a:p>
          <a:endParaRPr lang="en-IE"/>
        </a:p>
      </dgm:t>
    </dgm:pt>
    <dgm:pt modelId="{858DA255-0B32-4773-8DC6-7C45FD3A54D3}" type="sibTrans" cxnId="{677252CF-0E04-408E-85C3-23EE1776F6B8}">
      <dgm:prSet/>
      <dgm:spPr/>
      <dgm:t>
        <a:bodyPr/>
        <a:lstStyle/>
        <a:p>
          <a:endParaRPr lang="en-IE"/>
        </a:p>
      </dgm:t>
    </dgm:pt>
    <dgm:pt modelId="{4F84A4B5-DAF0-4967-8976-7C6919502340}">
      <dgm:prSet phldrT="[Text]" custT="1"/>
      <dgm:spPr/>
      <dgm:t>
        <a:bodyPr/>
        <a:lstStyle/>
        <a:p>
          <a:r>
            <a:rPr lang="en-GB" sz="2400" dirty="0"/>
            <a:t>History, Culture, Politics (n=260)</a:t>
          </a:r>
          <a:endParaRPr lang="en-IE" sz="2400" dirty="0"/>
        </a:p>
      </dgm:t>
    </dgm:pt>
    <dgm:pt modelId="{996A83D1-4DF0-4218-991A-9DF2A0D4D73A}" type="parTrans" cxnId="{11AE3699-CC41-42D7-B3CE-FCDF0A379CEF}">
      <dgm:prSet/>
      <dgm:spPr/>
      <dgm:t>
        <a:bodyPr/>
        <a:lstStyle/>
        <a:p>
          <a:endParaRPr lang="en-IE"/>
        </a:p>
      </dgm:t>
    </dgm:pt>
    <dgm:pt modelId="{6CEA5F16-B9DB-4345-BDDC-E82DC932E8A8}" type="sibTrans" cxnId="{11AE3699-CC41-42D7-B3CE-FCDF0A379CEF}">
      <dgm:prSet/>
      <dgm:spPr/>
      <dgm:t>
        <a:bodyPr/>
        <a:lstStyle/>
        <a:p>
          <a:endParaRPr lang="en-IE"/>
        </a:p>
      </dgm:t>
    </dgm:pt>
    <dgm:pt modelId="{E607785D-70FB-4B88-93E3-3174C4E6919E}">
      <dgm:prSet phldrT="[Text]" custT="1"/>
      <dgm:spPr/>
      <dgm:t>
        <a:bodyPr/>
        <a:lstStyle/>
        <a:p>
          <a:r>
            <a:rPr lang="en-GB" sz="2400" dirty="0"/>
            <a:t>Personal Growth (n=410)</a:t>
          </a:r>
          <a:endParaRPr lang="en-IE" sz="2400" dirty="0"/>
        </a:p>
      </dgm:t>
    </dgm:pt>
    <dgm:pt modelId="{AE26CC85-55CE-4E0D-99F3-2C65F89316F8}" type="parTrans" cxnId="{B0AC539D-F7E1-44EA-8475-5BA3E136BDE2}">
      <dgm:prSet/>
      <dgm:spPr/>
      <dgm:t>
        <a:bodyPr/>
        <a:lstStyle/>
        <a:p>
          <a:endParaRPr lang="en-IE"/>
        </a:p>
      </dgm:t>
    </dgm:pt>
    <dgm:pt modelId="{EF095E8F-1F2A-4E15-9D31-D8128F28976B}" type="sibTrans" cxnId="{B0AC539D-F7E1-44EA-8475-5BA3E136BDE2}">
      <dgm:prSet/>
      <dgm:spPr/>
      <dgm:t>
        <a:bodyPr/>
        <a:lstStyle/>
        <a:p>
          <a:endParaRPr lang="en-IE"/>
        </a:p>
      </dgm:t>
    </dgm:pt>
    <dgm:pt modelId="{D0A247A0-5994-459C-AEFF-B045BBCB8985}">
      <dgm:prSet phldrT="[Text]" custT="1"/>
      <dgm:spPr/>
      <dgm:t>
        <a:bodyPr/>
        <a:lstStyle/>
        <a:p>
          <a:r>
            <a:rPr lang="en-GB" sz="2400" dirty="0"/>
            <a:t>Freedom (n=377)</a:t>
          </a:r>
          <a:endParaRPr lang="en-IE" sz="2400" dirty="0"/>
        </a:p>
      </dgm:t>
    </dgm:pt>
    <dgm:pt modelId="{136F8098-0C52-4D80-AEB6-79B057EABC0F}" type="parTrans" cxnId="{2EFA958A-60AE-4C65-8AD7-CF86B6BDE70A}">
      <dgm:prSet/>
      <dgm:spPr/>
      <dgm:t>
        <a:bodyPr/>
        <a:lstStyle/>
        <a:p>
          <a:endParaRPr lang="en-IE"/>
        </a:p>
      </dgm:t>
    </dgm:pt>
    <dgm:pt modelId="{09F18E2A-D384-45DE-BAEA-25D046ED90D6}" type="sibTrans" cxnId="{2EFA958A-60AE-4C65-8AD7-CF86B6BDE70A}">
      <dgm:prSet/>
      <dgm:spPr/>
      <dgm:t>
        <a:bodyPr/>
        <a:lstStyle/>
        <a:p>
          <a:endParaRPr lang="en-IE"/>
        </a:p>
      </dgm:t>
    </dgm:pt>
    <dgm:pt modelId="{BBC4963B-C724-4094-AF68-6D8A4426F95E}">
      <dgm:prSet phldrT="[Text]" custT="1"/>
      <dgm:spPr/>
      <dgm:t>
        <a:bodyPr/>
        <a:lstStyle/>
        <a:p>
          <a:r>
            <a:rPr lang="en-GB" sz="2400" dirty="0"/>
            <a:t>Attraction, Dating, Relationships (n=221)</a:t>
          </a:r>
          <a:endParaRPr lang="en-IE" sz="2400" dirty="0"/>
        </a:p>
      </dgm:t>
    </dgm:pt>
    <dgm:pt modelId="{3F044618-54EC-4ACD-99EA-84163777F914}" type="parTrans" cxnId="{6151100A-0EA5-4CC2-B6BC-7970AD31AB3B}">
      <dgm:prSet/>
      <dgm:spPr/>
      <dgm:t>
        <a:bodyPr/>
        <a:lstStyle/>
        <a:p>
          <a:endParaRPr lang="en-IE"/>
        </a:p>
      </dgm:t>
    </dgm:pt>
    <dgm:pt modelId="{65DDBBE5-6498-493E-9B8D-05EEEA677A34}" type="sibTrans" cxnId="{6151100A-0EA5-4CC2-B6BC-7970AD31AB3B}">
      <dgm:prSet/>
      <dgm:spPr/>
      <dgm:t>
        <a:bodyPr/>
        <a:lstStyle/>
        <a:p>
          <a:endParaRPr lang="en-IE"/>
        </a:p>
      </dgm:t>
    </dgm:pt>
    <dgm:pt modelId="{C0A23E09-1792-4FC4-9CE9-277E40C2A283}">
      <dgm:prSet phldrT="[Text]" custT="1"/>
      <dgm:spPr/>
      <dgm:t>
        <a:bodyPr/>
        <a:lstStyle/>
        <a:p>
          <a:r>
            <a:rPr lang="en-GB" sz="2400" dirty="0"/>
            <a:t>Other LGBTQI+ People (n=268)</a:t>
          </a:r>
          <a:endParaRPr lang="en-IE" sz="2400" dirty="0"/>
        </a:p>
      </dgm:t>
    </dgm:pt>
    <dgm:pt modelId="{020E5743-B7CE-4491-8CC1-9D0B241C8E16}" type="parTrans" cxnId="{DE0D7A9E-447F-46AF-AB0E-4F9F69F1F7FE}">
      <dgm:prSet/>
      <dgm:spPr/>
      <dgm:t>
        <a:bodyPr/>
        <a:lstStyle/>
        <a:p>
          <a:endParaRPr lang="en-IE"/>
        </a:p>
      </dgm:t>
    </dgm:pt>
    <dgm:pt modelId="{74063C14-60B8-4D40-8779-D6A604FF47A4}" type="sibTrans" cxnId="{DE0D7A9E-447F-46AF-AB0E-4F9F69F1F7FE}">
      <dgm:prSet/>
      <dgm:spPr/>
      <dgm:t>
        <a:bodyPr/>
        <a:lstStyle/>
        <a:p>
          <a:endParaRPr lang="en-IE"/>
        </a:p>
      </dgm:t>
    </dgm:pt>
    <dgm:pt modelId="{B53648E5-DE66-4608-B8F8-6F89A679CC0C}">
      <dgm:prSet phldrT="[Text]" custT="1"/>
      <dgm:spPr/>
      <dgm:t>
        <a:bodyPr/>
        <a:lstStyle/>
        <a:p>
          <a:r>
            <a:rPr lang="en-GB" sz="2400" dirty="0"/>
            <a:t>Friendships (n=160)</a:t>
          </a:r>
          <a:endParaRPr lang="en-IE" sz="2400" dirty="0"/>
        </a:p>
      </dgm:t>
    </dgm:pt>
    <dgm:pt modelId="{B022BC22-D247-4DAA-9372-F114CB97D0D9}" type="parTrans" cxnId="{4E042F76-E9D5-410B-875C-C2CBB3794530}">
      <dgm:prSet/>
      <dgm:spPr/>
      <dgm:t>
        <a:bodyPr/>
        <a:lstStyle/>
        <a:p>
          <a:endParaRPr lang="en-IE"/>
        </a:p>
      </dgm:t>
    </dgm:pt>
    <dgm:pt modelId="{436CEC5F-E938-49F0-91C2-9CD432749CEA}" type="sibTrans" cxnId="{4E042F76-E9D5-410B-875C-C2CBB3794530}">
      <dgm:prSet/>
      <dgm:spPr/>
      <dgm:t>
        <a:bodyPr/>
        <a:lstStyle/>
        <a:p>
          <a:endParaRPr lang="en-IE"/>
        </a:p>
      </dgm:t>
    </dgm:pt>
    <dgm:pt modelId="{6BAEC095-4DB5-458A-A4A4-6BC406E6E0E6}">
      <dgm:prSet phldrT="[Text]" custT="1"/>
      <dgm:spPr/>
      <dgm:t>
        <a:bodyPr/>
        <a:lstStyle/>
        <a:p>
          <a:r>
            <a:rPr lang="en-GB" sz="2400" dirty="0"/>
            <a:t>Being True to Myself / Being Myself (n=216)</a:t>
          </a:r>
          <a:endParaRPr lang="en-IE" sz="2400" dirty="0"/>
        </a:p>
      </dgm:t>
    </dgm:pt>
    <dgm:pt modelId="{423E4360-FAA9-45CA-ACCD-7CED444C454F}" type="parTrans" cxnId="{81ECDD68-E0FD-4001-AFFE-F2091700F618}">
      <dgm:prSet/>
      <dgm:spPr/>
      <dgm:t>
        <a:bodyPr/>
        <a:lstStyle/>
        <a:p>
          <a:endParaRPr lang="en-IE"/>
        </a:p>
      </dgm:t>
    </dgm:pt>
    <dgm:pt modelId="{CFFB7632-C43B-4627-9EBC-176FAC3098E6}" type="sibTrans" cxnId="{81ECDD68-E0FD-4001-AFFE-F2091700F618}">
      <dgm:prSet/>
      <dgm:spPr/>
      <dgm:t>
        <a:bodyPr/>
        <a:lstStyle/>
        <a:p>
          <a:endParaRPr lang="en-IE"/>
        </a:p>
      </dgm:t>
    </dgm:pt>
    <dgm:pt modelId="{61446D2A-4FC5-4F85-8E90-97E6EEE2E87D}" type="pres">
      <dgm:prSet presAssocID="{417A65F7-3259-43AC-BACA-375D649505AB}" presName="Name0" presStyleCnt="0">
        <dgm:presLayoutVars>
          <dgm:dir/>
          <dgm:animLvl val="lvl"/>
          <dgm:resizeHandles val="exact"/>
        </dgm:presLayoutVars>
      </dgm:prSet>
      <dgm:spPr/>
    </dgm:pt>
    <dgm:pt modelId="{519F0D73-7E8E-4AC4-8DAC-72106B63D5FD}" type="pres">
      <dgm:prSet presAssocID="{958754BC-A3DE-4034-925B-53AE6B31B8FA}" presName="linNode" presStyleCnt="0"/>
      <dgm:spPr/>
    </dgm:pt>
    <dgm:pt modelId="{E9587E45-7E45-44F3-9E51-7B7526082B62}" type="pres">
      <dgm:prSet presAssocID="{958754BC-A3DE-4034-925B-53AE6B31B8FA}" presName="parTx" presStyleLbl="revTx" presStyleIdx="0" presStyleCnt="2" custScaleX="159457" custScaleY="238064">
        <dgm:presLayoutVars>
          <dgm:chMax val="1"/>
          <dgm:bulletEnabled val="1"/>
        </dgm:presLayoutVars>
      </dgm:prSet>
      <dgm:spPr/>
    </dgm:pt>
    <dgm:pt modelId="{72477E2B-BF1E-4B36-82CF-A664BF8C86BE}" type="pres">
      <dgm:prSet presAssocID="{958754BC-A3DE-4034-925B-53AE6B31B8FA}" presName="bracket" presStyleLbl="parChTrans1D1" presStyleIdx="0" presStyleCnt="2"/>
      <dgm:spPr/>
    </dgm:pt>
    <dgm:pt modelId="{573830ED-3702-4558-AC5C-5040356CA875}" type="pres">
      <dgm:prSet presAssocID="{958754BC-A3DE-4034-925B-53AE6B31B8FA}" presName="spH" presStyleCnt="0"/>
      <dgm:spPr/>
    </dgm:pt>
    <dgm:pt modelId="{55D792F3-5E3C-438C-BD53-C4E4B6CD473C}" type="pres">
      <dgm:prSet presAssocID="{958754BC-A3DE-4034-925B-53AE6B31B8FA}" presName="desTx" presStyleLbl="node1" presStyleIdx="0" presStyleCnt="2" custScaleX="176333" custScaleY="211136">
        <dgm:presLayoutVars>
          <dgm:bulletEnabled val="1"/>
        </dgm:presLayoutVars>
      </dgm:prSet>
      <dgm:spPr/>
    </dgm:pt>
    <dgm:pt modelId="{21FFECDD-66F4-4F92-BA3C-FD85F29D4AD0}" type="pres">
      <dgm:prSet presAssocID="{43F0D813-E261-4D8A-9D73-BEE5254AD5A2}" presName="spV" presStyleCnt="0"/>
      <dgm:spPr/>
    </dgm:pt>
    <dgm:pt modelId="{7EA84700-1825-489A-BA1B-46E7D2CDA21B}" type="pres">
      <dgm:prSet presAssocID="{FB1047AF-3D62-4677-A2FF-85E15BC68B43}" presName="linNode" presStyleCnt="0"/>
      <dgm:spPr/>
    </dgm:pt>
    <dgm:pt modelId="{7FB52E61-943C-4714-A5EF-D20996816092}" type="pres">
      <dgm:prSet presAssocID="{FB1047AF-3D62-4677-A2FF-85E15BC68B43}" presName="parTx" presStyleLbl="revTx" presStyleIdx="1" presStyleCnt="2" custScaleX="169975" custScaleY="267544">
        <dgm:presLayoutVars>
          <dgm:chMax val="1"/>
          <dgm:bulletEnabled val="1"/>
        </dgm:presLayoutVars>
      </dgm:prSet>
      <dgm:spPr/>
    </dgm:pt>
    <dgm:pt modelId="{E2AC1709-7963-4657-913F-C36016893EF1}" type="pres">
      <dgm:prSet presAssocID="{FB1047AF-3D62-4677-A2FF-85E15BC68B43}" presName="bracket" presStyleLbl="parChTrans1D1" presStyleIdx="1" presStyleCnt="2"/>
      <dgm:spPr/>
    </dgm:pt>
    <dgm:pt modelId="{77C456D6-418D-47F2-A8AB-9C7CE0F34136}" type="pres">
      <dgm:prSet presAssocID="{FB1047AF-3D62-4677-A2FF-85E15BC68B43}" presName="spH" presStyleCnt="0"/>
      <dgm:spPr/>
    </dgm:pt>
    <dgm:pt modelId="{0612ECA0-396F-4F99-90EA-17EA7AECA541}" type="pres">
      <dgm:prSet presAssocID="{FB1047AF-3D62-4677-A2FF-85E15BC68B43}" presName="desTx" presStyleLbl="node1" presStyleIdx="1" presStyleCnt="2" custScaleX="187436" custScaleY="80358">
        <dgm:presLayoutVars>
          <dgm:bulletEnabled val="1"/>
        </dgm:presLayoutVars>
      </dgm:prSet>
      <dgm:spPr/>
    </dgm:pt>
  </dgm:ptLst>
  <dgm:cxnLst>
    <dgm:cxn modelId="{6151100A-0EA5-4CC2-B6BC-7970AD31AB3B}" srcId="{958754BC-A3DE-4034-925B-53AE6B31B8FA}" destId="{BBC4963B-C724-4094-AF68-6D8A4426F95E}" srcOrd="4" destOrd="0" parTransId="{3F044618-54EC-4ACD-99EA-84163777F914}" sibTransId="{65DDBBE5-6498-493E-9B8D-05EEEA677A34}"/>
    <dgm:cxn modelId="{82FCAA28-7837-4D31-89EF-3529A436ED8B}" type="presOf" srcId="{E607785D-70FB-4B88-93E3-3174C4E6919E}" destId="{55D792F3-5E3C-438C-BD53-C4E4B6CD473C}" srcOrd="0" destOrd="1" presId="urn:diagrams.loki3.com/BracketList"/>
    <dgm:cxn modelId="{E33A5F30-6CB1-4E30-92AC-B1172B65FCBB}" type="presOf" srcId="{B53648E5-DE66-4608-B8F8-6F89A679CC0C}" destId="{55D792F3-5E3C-438C-BD53-C4E4B6CD473C}" srcOrd="0" destOrd="6" presId="urn:diagrams.loki3.com/BracketList"/>
    <dgm:cxn modelId="{5A78F037-8EAD-4CBF-883B-610482E6FC52}" type="presOf" srcId="{75FF0418-606D-4872-80E7-0FA7218BB2EA}" destId="{55D792F3-5E3C-438C-BD53-C4E4B6CD473C}" srcOrd="0" destOrd="0" presId="urn:diagrams.loki3.com/BracketList"/>
    <dgm:cxn modelId="{505B6943-6713-4944-8FD5-14BB7C9CF3A9}" type="presOf" srcId="{FB1047AF-3D62-4677-A2FF-85E15BC68B43}" destId="{7FB52E61-943C-4714-A5EF-D20996816092}" srcOrd="0" destOrd="0" presId="urn:diagrams.loki3.com/BracketList"/>
    <dgm:cxn modelId="{AE88A764-3D78-48E0-89D0-B4D1C369F4ED}" type="presOf" srcId="{BBC4963B-C724-4094-AF68-6D8A4426F95E}" destId="{55D792F3-5E3C-438C-BD53-C4E4B6CD473C}" srcOrd="0" destOrd="4" presId="urn:diagrams.loki3.com/BracketList"/>
    <dgm:cxn modelId="{81ECDD68-E0FD-4001-AFFE-F2091700F618}" srcId="{958754BC-A3DE-4034-925B-53AE6B31B8FA}" destId="{6BAEC095-4DB5-458A-A4A4-6BC406E6E0E6}" srcOrd="5" destOrd="0" parTransId="{423E4360-FAA9-45CA-ACCD-7CED444C454F}" sibTransId="{CFFB7632-C43B-4627-9EBC-176FAC3098E6}"/>
    <dgm:cxn modelId="{4DFC286A-5F10-4421-AB79-BB741ADF9FB9}" type="presOf" srcId="{6BAEC095-4DB5-458A-A4A4-6BC406E6E0E6}" destId="{55D792F3-5E3C-438C-BD53-C4E4B6CD473C}" srcOrd="0" destOrd="5" presId="urn:diagrams.loki3.com/BracketList"/>
    <dgm:cxn modelId="{4E042F76-E9D5-410B-875C-C2CBB3794530}" srcId="{958754BC-A3DE-4034-925B-53AE6B31B8FA}" destId="{B53648E5-DE66-4608-B8F8-6F89A679CC0C}" srcOrd="6" destOrd="0" parTransId="{B022BC22-D247-4DAA-9372-F114CB97D0D9}" sibTransId="{436CEC5F-E938-49F0-91C2-9CD432749CEA}"/>
    <dgm:cxn modelId="{EB46245A-674B-4B54-9FB4-0F9696329A88}" type="presOf" srcId="{4F84A4B5-DAF0-4967-8976-7C6919502340}" destId="{0612ECA0-396F-4F99-90EA-17EA7AECA541}" srcOrd="0" destOrd="0" presId="urn:diagrams.loki3.com/BracketList"/>
    <dgm:cxn modelId="{2EFA958A-60AE-4C65-8AD7-CF86B6BDE70A}" srcId="{958754BC-A3DE-4034-925B-53AE6B31B8FA}" destId="{D0A247A0-5994-459C-AEFF-B045BBCB8985}" srcOrd="2" destOrd="0" parTransId="{136F8098-0C52-4D80-AEB6-79B057EABC0F}" sibTransId="{09F18E2A-D384-45DE-BAEA-25D046ED90D6}"/>
    <dgm:cxn modelId="{11AE3699-CC41-42D7-B3CE-FCDF0A379CEF}" srcId="{FB1047AF-3D62-4677-A2FF-85E15BC68B43}" destId="{4F84A4B5-DAF0-4967-8976-7C6919502340}" srcOrd="0" destOrd="0" parTransId="{996A83D1-4DF0-4218-991A-9DF2A0D4D73A}" sibTransId="{6CEA5F16-B9DB-4345-BDDC-E82DC932E8A8}"/>
    <dgm:cxn modelId="{B0AC539D-F7E1-44EA-8475-5BA3E136BDE2}" srcId="{958754BC-A3DE-4034-925B-53AE6B31B8FA}" destId="{E607785D-70FB-4B88-93E3-3174C4E6919E}" srcOrd="1" destOrd="0" parTransId="{AE26CC85-55CE-4E0D-99F3-2C65F89316F8}" sibTransId="{EF095E8F-1F2A-4E15-9D31-D8128F28976B}"/>
    <dgm:cxn modelId="{DE0D7A9E-447F-46AF-AB0E-4F9F69F1F7FE}" srcId="{958754BC-A3DE-4034-925B-53AE6B31B8FA}" destId="{C0A23E09-1792-4FC4-9CE9-277E40C2A283}" srcOrd="3" destOrd="0" parTransId="{020E5743-B7CE-4491-8CC1-9D0B241C8E16}" sibTransId="{74063C14-60B8-4D40-8779-D6A604FF47A4}"/>
    <dgm:cxn modelId="{D59136AA-34B3-4316-8042-8A55C8C8948F}" type="presOf" srcId="{958754BC-A3DE-4034-925B-53AE6B31B8FA}" destId="{E9587E45-7E45-44F3-9E51-7B7526082B62}" srcOrd="0" destOrd="0" presId="urn:diagrams.loki3.com/BracketList"/>
    <dgm:cxn modelId="{6842B7B0-FE9A-4296-BAEA-BC5BCA1BD548}" type="presOf" srcId="{D0A247A0-5994-459C-AEFF-B045BBCB8985}" destId="{55D792F3-5E3C-438C-BD53-C4E4B6CD473C}" srcOrd="0" destOrd="2" presId="urn:diagrams.loki3.com/BracketList"/>
    <dgm:cxn modelId="{677252CF-0E04-408E-85C3-23EE1776F6B8}" srcId="{417A65F7-3259-43AC-BACA-375D649505AB}" destId="{FB1047AF-3D62-4677-A2FF-85E15BC68B43}" srcOrd="1" destOrd="0" parTransId="{3070A5EC-49FD-4882-98E2-61E1260A00DB}" sibTransId="{858DA255-0B32-4773-8DC6-7C45FD3A54D3}"/>
    <dgm:cxn modelId="{014EA7D1-D645-4993-856D-94B3343A52DA}" type="presOf" srcId="{C0A23E09-1792-4FC4-9CE9-277E40C2A283}" destId="{55D792F3-5E3C-438C-BD53-C4E4B6CD473C}" srcOrd="0" destOrd="3" presId="urn:diagrams.loki3.com/BracketList"/>
    <dgm:cxn modelId="{22EBC8D9-DDF2-4A93-8A5D-EDB1C7BFC49A}" srcId="{958754BC-A3DE-4034-925B-53AE6B31B8FA}" destId="{75FF0418-606D-4872-80E7-0FA7218BB2EA}" srcOrd="0" destOrd="0" parTransId="{AE895A6E-5E6A-460A-B321-DB716A7106D1}" sibTransId="{0BE7B8DD-7C67-4FF2-AE6B-77F3D5C4E891}"/>
    <dgm:cxn modelId="{C27662DB-6AA9-43CD-ABA9-948A86398527}" srcId="{417A65F7-3259-43AC-BACA-375D649505AB}" destId="{958754BC-A3DE-4034-925B-53AE6B31B8FA}" srcOrd="0" destOrd="0" parTransId="{01F083EE-1770-4C25-BA79-D2EA1EFD8D9F}" sibTransId="{43F0D813-E261-4D8A-9D73-BEE5254AD5A2}"/>
    <dgm:cxn modelId="{7E3BE9F1-5118-4A9A-9E18-D23CCA6F7CFD}" type="presOf" srcId="{417A65F7-3259-43AC-BACA-375D649505AB}" destId="{61446D2A-4FC5-4F85-8E90-97E6EEE2E87D}" srcOrd="0" destOrd="0" presId="urn:diagrams.loki3.com/BracketList"/>
    <dgm:cxn modelId="{1CD9FF7B-CDEB-4441-A207-CAA36E79AC8C}" type="presParOf" srcId="{61446D2A-4FC5-4F85-8E90-97E6EEE2E87D}" destId="{519F0D73-7E8E-4AC4-8DAC-72106B63D5FD}" srcOrd="0" destOrd="0" presId="urn:diagrams.loki3.com/BracketList"/>
    <dgm:cxn modelId="{C606E4D7-E606-49F6-B538-B1595B51609C}" type="presParOf" srcId="{519F0D73-7E8E-4AC4-8DAC-72106B63D5FD}" destId="{E9587E45-7E45-44F3-9E51-7B7526082B62}" srcOrd="0" destOrd="0" presId="urn:diagrams.loki3.com/BracketList"/>
    <dgm:cxn modelId="{37660EDE-1481-425A-AFCC-8F0C9DF0354B}" type="presParOf" srcId="{519F0D73-7E8E-4AC4-8DAC-72106B63D5FD}" destId="{72477E2B-BF1E-4B36-82CF-A664BF8C86BE}" srcOrd="1" destOrd="0" presId="urn:diagrams.loki3.com/BracketList"/>
    <dgm:cxn modelId="{70400CB5-E733-4EB9-B5FE-C15739F24E6B}" type="presParOf" srcId="{519F0D73-7E8E-4AC4-8DAC-72106B63D5FD}" destId="{573830ED-3702-4558-AC5C-5040356CA875}" srcOrd="2" destOrd="0" presId="urn:diagrams.loki3.com/BracketList"/>
    <dgm:cxn modelId="{48915924-DB80-4FA3-B787-873FCFE2A483}" type="presParOf" srcId="{519F0D73-7E8E-4AC4-8DAC-72106B63D5FD}" destId="{55D792F3-5E3C-438C-BD53-C4E4B6CD473C}" srcOrd="3" destOrd="0" presId="urn:diagrams.loki3.com/BracketList"/>
    <dgm:cxn modelId="{4E28ED62-AA0E-413C-8544-FEEB3F930F8A}" type="presParOf" srcId="{61446D2A-4FC5-4F85-8E90-97E6EEE2E87D}" destId="{21FFECDD-66F4-4F92-BA3C-FD85F29D4AD0}" srcOrd="1" destOrd="0" presId="urn:diagrams.loki3.com/BracketList"/>
    <dgm:cxn modelId="{0FEFD6DD-4042-4CD0-B84A-61D6044F4844}" type="presParOf" srcId="{61446D2A-4FC5-4F85-8E90-97E6EEE2E87D}" destId="{7EA84700-1825-489A-BA1B-46E7D2CDA21B}" srcOrd="2" destOrd="0" presId="urn:diagrams.loki3.com/BracketList"/>
    <dgm:cxn modelId="{A78C65C8-180C-4E2B-A9F3-7901A8B07587}" type="presParOf" srcId="{7EA84700-1825-489A-BA1B-46E7D2CDA21B}" destId="{7FB52E61-943C-4714-A5EF-D20996816092}" srcOrd="0" destOrd="0" presId="urn:diagrams.loki3.com/BracketList"/>
    <dgm:cxn modelId="{92F390EB-165D-4E45-ACAB-5AC603A8A79B}" type="presParOf" srcId="{7EA84700-1825-489A-BA1B-46E7D2CDA21B}" destId="{E2AC1709-7963-4657-913F-C36016893EF1}" srcOrd="1" destOrd="0" presId="urn:diagrams.loki3.com/BracketList"/>
    <dgm:cxn modelId="{796EBE93-A8E5-462D-BDE5-D1CBDF120564}" type="presParOf" srcId="{7EA84700-1825-489A-BA1B-46E7D2CDA21B}" destId="{77C456D6-418D-47F2-A8AB-9C7CE0F34136}" srcOrd="2" destOrd="0" presId="urn:diagrams.loki3.com/BracketList"/>
    <dgm:cxn modelId="{2C1FD0CD-4496-4267-A2B8-8D97DD02D145}" type="presParOf" srcId="{7EA84700-1825-489A-BA1B-46E7D2CDA21B}" destId="{0612ECA0-396F-4F99-90EA-17EA7AECA541}" srcOrd="3" destOrd="0" presId="urn:diagrams.loki3.com/Bracke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220A83-0336-4B8F-A69D-0515EC8037A1}">
      <dsp:nvSpPr>
        <dsp:cNvPr id="0" name=""/>
        <dsp:cNvSpPr/>
      </dsp:nvSpPr>
      <dsp:spPr>
        <a:xfrm>
          <a:off x="750093" y="0"/>
          <a:ext cx="8501062" cy="4097337"/>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E14BB0-879F-4604-A3B8-D2DAB4410752}">
      <dsp:nvSpPr>
        <dsp:cNvPr id="0" name=""/>
        <dsp:cNvSpPr/>
      </dsp:nvSpPr>
      <dsp:spPr>
        <a:xfrm>
          <a:off x="2525" y="1229201"/>
          <a:ext cx="1901864" cy="1638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kern="1200" dirty="0"/>
            <a:t>Irish LGBTQI+ context</a:t>
          </a:r>
          <a:endParaRPr lang="en-IE" sz="2600" kern="1200" dirty="0"/>
        </a:p>
      </dsp:txBody>
      <dsp:txXfrm>
        <a:off x="82531" y="1309207"/>
        <a:ext cx="1741852" cy="1478922"/>
      </dsp:txXfrm>
    </dsp:sp>
    <dsp:sp modelId="{0B0841B2-32A6-4E9E-A95B-EF51CA97DE56}">
      <dsp:nvSpPr>
        <dsp:cNvPr id="0" name=""/>
        <dsp:cNvSpPr/>
      </dsp:nvSpPr>
      <dsp:spPr>
        <a:xfrm>
          <a:off x="2026109" y="1229201"/>
          <a:ext cx="1901864" cy="1638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kern="1200" dirty="0"/>
            <a:t>Strengths Literature</a:t>
          </a:r>
          <a:endParaRPr lang="en-IE" sz="2600" kern="1200" dirty="0"/>
        </a:p>
      </dsp:txBody>
      <dsp:txXfrm>
        <a:off x="2106115" y="1309207"/>
        <a:ext cx="1741852" cy="1478922"/>
      </dsp:txXfrm>
    </dsp:sp>
    <dsp:sp modelId="{DB0E29E5-FEBB-489A-9ED0-7E1E07A9B23E}">
      <dsp:nvSpPr>
        <dsp:cNvPr id="0" name=""/>
        <dsp:cNvSpPr/>
      </dsp:nvSpPr>
      <dsp:spPr>
        <a:xfrm>
          <a:off x="4049692" y="1229201"/>
          <a:ext cx="1901864" cy="1638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IE" sz="2600" kern="1200" dirty="0"/>
            <a:t>Main Study &amp;</a:t>
          </a:r>
        </a:p>
        <a:p>
          <a:pPr marL="0" lvl="0" indent="0" algn="ctr" defTabSz="1155700">
            <a:lnSpc>
              <a:spcPct val="90000"/>
            </a:lnSpc>
            <a:spcBef>
              <a:spcPct val="0"/>
            </a:spcBef>
            <a:spcAft>
              <a:spcPct val="35000"/>
            </a:spcAft>
            <a:buNone/>
          </a:pPr>
          <a:r>
            <a:rPr lang="en-IE" sz="2600" kern="1200" dirty="0"/>
            <a:t>Methods</a:t>
          </a:r>
        </a:p>
      </dsp:txBody>
      <dsp:txXfrm>
        <a:off x="4129698" y="1309207"/>
        <a:ext cx="1741852" cy="1478922"/>
      </dsp:txXfrm>
    </dsp:sp>
    <dsp:sp modelId="{C2AA53F1-5A1C-4804-B81F-12BCCDA8712F}">
      <dsp:nvSpPr>
        <dsp:cNvPr id="0" name=""/>
        <dsp:cNvSpPr/>
      </dsp:nvSpPr>
      <dsp:spPr>
        <a:xfrm>
          <a:off x="6073276" y="1229201"/>
          <a:ext cx="1901864" cy="1638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IE" sz="2600" kern="1200" dirty="0"/>
            <a:t>Findings</a:t>
          </a:r>
        </a:p>
      </dsp:txBody>
      <dsp:txXfrm>
        <a:off x="6153282" y="1309207"/>
        <a:ext cx="1741852" cy="1478922"/>
      </dsp:txXfrm>
    </dsp:sp>
    <dsp:sp modelId="{5074808D-26B9-45CB-8218-A02931F25197}">
      <dsp:nvSpPr>
        <dsp:cNvPr id="0" name=""/>
        <dsp:cNvSpPr/>
      </dsp:nvSpPr>
      <dsp:spPr>
        <a:xfrm>
          <a:off x="8096860" y="1229201"/>
          <a:ext cx="1901864" cy="1638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kern="1200" dirty="0"/>
            <a:t>Concluding comments</a:t>
          </a:r>
        </a:p>
      </dsp:txBody>
      <dsp:txXfrm>
        <a:off x="8176866" y="1309207"/>
        <a:ext cx="1741852" cy="14789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A013B-53F4-485C-9754-57EEFF7F589B}">
      <dsp:nvSpPr>
        <dsp:cNvPr id="0" name=""/>
        <dsp:cNvSpPr/>
      </dsp:nvSpPr>
      <dsp:spPr>
        <a:xfrm>
          <a:off x="0" y="3275482"/>
          <a:ext cx="5301934" cy="1075086"/>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GB" sz="1900" kern="1200" dirty="0"/>
            <a:t>Consent</a:t>
          </a:r>
          <a:r>
            <a:rPr lang="en-GB" sz="1900" b="0" kern="1200" dirty="0"/>
            <a:t> via tick box at beginning of survey</a:t>
          </a:r>
          <a:endParaRPr lang="en-US" sz="1900" kern="1200" dirty="0"/>
        </a:p>
      </dsp:txBody>
      <dsp:txXfrm>
        <a:off x="0" y="3275482"/>
        <a:ext cx="5301934" cy="1075086"/>
      </dsp:txXfrm>
    </dsp:sp>
    <dsp:sp modelId="{8C7E7B44-26F8-4E65-85B2-70E8BA059BC0}">
      <dsp:nvSpPr>
        <dsp:cNvPr id="0" name=""/>
        <dsp:cNvSpPr/>
      </dsp:nvSpPr>
      <dsp:spPr>
        <a:xfrm rot="10800000">
          <a:off x="0" y="1638125"/>
          <a:ext cx="5301934" cy="1653482"/>
        </a:xfrm>
        <a:prstGeom prst="upArrowCallou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GB" sz="1900" kern="1200" dirty="0"/>
            <a:t>Recruitment </a:t>
          </a:r>
          <a:r>
            <a:rPr lang="en-GB" sz="1900" b="0" kern="1200" dirty="0"/>
            <a:t>via communication channels of LGBTQI+ organisations </a:t>
          </a:r>
          <a:r>
            <a:rPr lang="en-GB" sz="1900" b="0" kern="1200" dirty="0" err="1"/>
            <a:t>incl</a:t>
          </a:r>
          <a:r>
            <a:rPr lang="en-GB" sz="1900" b="0" kern="1200" dirty="0"/>
            <a:t>..Traveller, Migrant &amp; Asylum Seeker, Eating disorder, Substance use.</a:t>
          </a:r>
          <a:endParaRPr lang="en-US" sz="1900" kern="1200" dirty="0"/>
        </a:p>
      </dsp:txBody>
      <dsp:txXfrm rot="10800000">
        <a:off x="0" y="1638125"/>
        <a:ext cx="5301934" cy="1074383"/>
      </dsp:txXfrm>
    </dsp:sp>
    <dsp:sp modelId="{A7ED6E87-1E0C-4F5D-9123-B1D5E028AF32}">
      <dsp:nvSpPr>
        <dsp:cNvPr id="0" name=""/>
        <dsp:cNvSpPr/>
      </dsp:nvSpPr>
      <dsp:spPr>
        <a:xfrm rot="10800000">
          <a:off x="0" y="769"/>
          <a:ext cx="5301934" cy="1653482"/>
        </a:xfrm>
        <a:prstGeom prst="upArrowCallou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GB" sz="1900" kern="1200"/>
            <a:t>Online anonymous survey: October 2022</a:t>
          </a:r>
          <a:endParaRPr lang="en-US" sz="1900" kern="1200"/>
        </a:p>
      </dsp:txBody>
      <dsp:txXfrm rot="-10800000">
        <a:off x="0" y="769"/>
        <a:ext cx="5301934" cy="580372"/>
      </dsp:txXfrm>
    </dsp:sp>
    <dsp:sp modelId="{15297C14-E845-4C4D-ACF0-E7DFFBBDC195}">
      <dsp:nvSpPr>
        <dsp:cNvPr id="0" name=""/>
        <dsp:cNvSpPr/>
      </dsp:nvSpPr>
      <dsp:spPr>
        <a:xfrm>
          <a:off x="2588" y="581141"/>
          <a:ext cx="1765585" cy="494391"/>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GB" sz="1500" b="0" kern="1200"/>
            <a:t>Identifying as LGBTQI+</a:t>
          </a:r>
          <a:endParaRPr lang="en-US" sz="1500" kern="1200"/>
        </a:p>
      </dsp:txBody>
      <dsp:txXfrm>
        <a:off x="2588" y="581141"/>
        <a:ext cx="1765585" cy="494391"/>
      </dsp:txXfrm>
    </dsp:sp>
    <dsp:sp modelId="{970BEE7D-5E58-4299-974C-CB80705690F4}">
      <dsp:nvSpPr>
        <dsp:cNvPr id="0" name=""/>
        <dsp:cNvSpPr/>
      </dsp:nvSpPr>
      <dsp:spPr>
        <a:xfrm>
          <a:off x="1768174" y="581141"/>
          <a:ext cx="1765585" cy="494391"/>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GB" sz="1500" b="0" kern="1200" dirty="0"/>
            <a:t>14 years of age or older</a:t>
          </a:r>
          <a:endParaRPr lang="en-US" sz="1500" kern="1200" dirty="0"/>
        </a:p>
      </dsp:txBody>
      <dsp:txXfrm>
        <a:off x="1768174" y="581141"/>
        <a:ext cx="1765585" cy="494391"/>
      </dsp:txXfrm>
    </dsp:sp>
    <dsp:sp modelId="{BB573716-D410-44A3-B274-0D88075BA60A}">
      <dsp:nvSpPr>
        <dsp:cNvPr id="0" name=""/>
        <dsp:cNvSpPr/>
      </dsp:nvSpPr>
      <dsp:spPr>
        <a:xfrm>
          <a:off x="3533759" y="581141"/>
          <a:ext cx="1765585" cy="494391"/>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GB" sz="1500" b="0" kern="1200"/>
            <a:t>Living in the Republic of Ireland</a:t>
          </a:r>
          <a:endParaRPr lang="en-US" sz="1500" kern="1200"/>
        </a:p>
      </dsp:txBody>
      <dsp:txXfrm>
        <a:off x="3533759" y="581141"/>
        <a:ext cx="1765585" cy="4943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587E45-7E45-44F3-9E51-7B7526082B62}">
      <dsp:nvSpPr>
        <dsp:cNvPr id="0" name=""/>
        <dsp:cNvSpPr/>
      </dsp:nvSpPr>
      <dsp:spPr>
        <a:xfrm>
          <a:off x="83" y="948278"/>
          <a:ext cx="1464586" cy="1491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marL="0" lvl="0" indent="0" algn="r" defTabSz="889000">
            <a:lnSpc>
              <a:spcPct val="90000"/>
            </a:lnSpc>
            <a:spcBef>
              <a:spcPct val="0"/>
            </a:spcBef>
            <a:spcAft>
              <a:spcPct val="35000"/>
            </a:spcAft>
            <a:buNone/>
          </a:pPr>
          <a:r>
            <a:rPr lang="en-GB" sz="2000" kern="1200" dirty="0"/>
            <a:t>Personal &amp; Social Factors</a:t>
          </a:r>
          <a:endParaRPr lang="en-IE" sz="2000" kern="1200" dirty="0"/>
        </a:p>
      </dsp:txBody>
      <dsp:txXfrm>
        <a:off x="83" y="948278"/>
        <a:ext cx="1464586" cy="1491931"/>
      </dsp:txXfrm>
    </dsp:sp>
    <dsp:sp modelId="{72477E2B-BF1E-4B36-82CF-A664BF8C86BE}">
      <dsp:nvSpPr>
        <dsp:cNvPr id="0" name=""/>
        <dsp:cNvSpPr/>
      </dsp:nvSpPr>
      <dsp:spPr>
        <a:xfrm>
          <a:off x="1464670" y="499609"/>
          <a:ext cx="183696" cy="2389269"/>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D792F3-5E3C-438C-BD53-C4E4B6CD473C}">
      <dsp:nvSpPr>
        <dsp:cNvPr id="0" name=""/>
        <dsp:cNvSpPr/>
      </dsp:nvSpPr>
      <dsp:spPr>
        <a:xfrm>
          <a:off x="1721845" y="2683"/>
          <a:ext cx="4405283" cy="33831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GB" sz="2400" kern="1200" dirty="0"/>
            <a:t>Community (n=851)</a:t>
          </a:r>
          <a:endParaRPr lang="en-IE" sz="2400" kern="1200" dirty="0"/>
        </a:p>
        <a:p>
          <a:pPr marL="228600" lvl="1" indent="-228600" algn="l" defTabSz="1066800">
            <a:lnSpc>
              <a:spcPct val="90000"/>
            </a:lnSpc>
            <a:spcBef>
              <a:spcPct val="0"/>
            </a:spcBef>
            <a:spcAft>
              <a:spcPct val="15000"/>
            </a:spcAft>
            <a:buChar char="•"/>
          </a:pPr>
          <a:r>
            <a:rPr lang="en-GB" sz="2400" kern="1200" dirty="0"/>
            <a:t>Personal Growth (n=410)</a:t>
          </a:r>
          <a:endParaRPr lang="en-IE" sz="2400" kern="1200" dirty="0"/>
        </a:p>
        <a:p>
          <a:pPr marL="228600" lvl="1" indent="-228600" algn="l" defTabSz="1066800">
            <a:lnSpc>
              <a:spcPct val="90000"/>
            </a:lnSpc>
            <a:spcBef>
              <a:spcPct val="0"/>
            </a:spcBef>
            <a:spcAft>
              <a:spcPct val="15000"/>
            </a:spcAft>
            <a:buChar char="•"/>
          </a:pPr>
          <a:r>
            <a:rPr lang="en-GB" sz="2400" kern="1200" dirty="0"/>
            <a:t>Freedom (n=377)</a:t>
          </a:r>
          <a:endParaRPr lang="en-IE" sz="2400" kern="1200" dirty="0"/>
        </a:p>
        <a:p>
          <a:pPr marL="228600" lvl="1" indent="-228600" algn="l" defTabSz="1066800">
            <a:lnSpc>
              <a:spcPct val="90000"/>
            </a:lnSpc>
            <a:spcBef>
              <a:spcPct val="0"/>
            </a:spcBef>
            <a:spcAft>
              <a:spcPct val="15000"/>
            </a:spcAft>
            <a:buChar char="•"/>
          </a:pPr>
          <a:r>
            <a:rPr lang="en-GB" sz="2400" kern="1200" dirty="0"/>
            <a:t>Other LGBTQI+ People (n=268)</a:t>
          </a:r>
          <a:endParaRPr lang="en-IE" sz="2400" kern="1200" dirty="0"/>
        </a:p>
        <a:p>
          <a:pPr marL="228600" lvl="1" indent="-228600" algn="l" defTabSz="1066800">
            <a:lnSpc>
              <a:spcPct val="90000"/>
            </a:lnSpc>
            <a:spcBef>
              <a:spcPct val="0"/>
            </a:spcBef>
            <a:spcAft>
              <a:spcPct val="15000"/>
            </a:spcAft>
            <a:buChar char="•"/>
          </a:pPr>
          <a:r>
            <a:rPr lang="en-GB" sz="2400" kern="1200" dirty="0"/>
            <a:t>Attraction, Dating, Relationships (n=221)</a:t>
          </a:r>
          <a:endParaRPr lang="en-IE" sz="2400" kern="1200" dirty="0"/>
        </a:p>
        <a:p>
          <a:pPr marL="228600" lvl="1" indent="-228600" algn="l" defTabSz="1066800">
            <a:lnSpc>
              <a:spcPct val="90000"/>
            </a:lnSpc>
            <a:spcBef>
              <a:spcPct val="0"/>
            </a:spcBef>
            <a:spcAft>
              <a:spcPct val="15000"/>
            </a:spcAft>
            <a:buChar char="•"/>
          </a:pPr>
          <a:r>
            <a:rPr lang="en-GB" sz="2400" kern="1200" dirty="0"/>
            <a:t>Being True to Myself / Being Myself (n=216)</a:t>
          </a:r>
          <a:endParaRPr lang="en-IE" sz="2400" kern="1200" dirty="0"/>
        </a:p>
        <a:p>
          <a:pPr marL="228600" lvl="1" indent="-228600" algn="l" defTabSz="1066800">
            <a:lnSpc>
              <a:spcPct val="90000"/>
            </a:lnSpc>
            <a:spcBef>
              <a:spcPct val="0"/>
            </a:spcBef>
            <a:spcAft>
              <a:spcPct val="15000"/>
            </a:spcAft>
            <a:buChar char="•"/>
          </a:pPr>
          <a:r>
            <a:rPr lang="en-GB" sz="2400" kern="1200" dirty="0"/>
            <a:t>Friendships (n=160)</a:t>
          </a:r>
          <a:endParaRPr lang="en-IE" sz="2400" kern="1200" dirty="0"/>
        </a:p>
      </dsp:txBody>
      <dsp:txXfrm>
        <a:off x="1721845" y="2683"/>
        <a:ext cx="4405283" cy="3383121"/>
      </dsp:txXfrm>
    </dsp:sp>
    <dsp:sp modelId="{7FB52E61-943C-4714-A5EF-D20996816092}">
      <dsp:nvSpPr>
        <dsp:cNvPr id="0" name=""/>
        <dsp:cNvSpPr/>
      </dsp:nvSpPr>
      <dsp:spPr>
        <a:xfrm>
          <a:off x="83" y="3397799"/>
          <a:ext cx="1469656" cy="1676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marL="0" lvl="0" indent="0" algn="r" defTabSz="889000">
            <a:lnSpc>
              <a:spcPct val="90000"/>
            </a:lnSpc>
            <a:spcBef>
              <a:spcPct val="0"/>
            </a:spcBef>
            <a:spcAft>
              <a:spcPct val="35000"/>
            </a:spcAft>
            <a:buNone/>
          </a:pPr>
          <a:r>
            <a:rPr lang="en-GB" sz="2000" kern="1200" dirty="0"/>
            <a:t>History, Culture, Politics</a:t>
          </a:r>
          <a:endParaRPr lang="en-IE" sz="2000" kern="1200" dirty="0"/>
        </a:p>
      </dsp:txBody>
      <dsp:txXfrm>
        <a:off x="83" y="3397799"/>
        <a:ext cx="1469656" cy="1676680"/>
      </dsp:txXfrm>
    </dsp:sp>
    <dsp:sp modelId="{E2AC1709-7963-4657-913F-C36016893EF1}">
      <dsp:nvSpPr>
        <dsp:cNvPr id="0" name=""/>
        <dsp:cNvSpPr/>
      </dsp:nvSpPr>
      <dsp:spPr>
        <a:xfrm>
          <a:off x="1469740" y="3922793"/>
          <a:ext cx="172926" cy="626693"/>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12ECA0-396F-4F99-90EA-17EA7AECA541}">
      <dsp:nvSpPr>
        <dsp:cNvPr id="0" name=""/>
        <dsp:cNvSpPr/>
      </dsp:nvSpPr>
      <dsp:spPr>
        <a:xfrm>
          <a:off x="1711837" y="3984340"/>
          <a:ext cx="4408113" cy="50359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GB" sz="2400" kern="1200" dirty="0"/>
            <a:t>History, Culture, Politics (n=260)</a:t>
          </a:r>
          <a:endParaRPr lang="en-IE" sz="2400" kern="1200" dirty="0"/>
        </a:p>
      </dsp:txBody>
      <dsp:txXfrm>
        <a:off x="1711837" y="3984340"/>
        <a:ext cx="4408113" cy="50359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FC8CDB-625E-4A24-AA1F-B160067E0C76}" type="datetimeFigureOut">
              <a:rPr lang="en-IE" smtClean="0"/>
              <a:t>16/08/2024</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4C4A98-13F1-4929-B8CA-05F6AD879887}" type="slidenum">
              <a:rPr lang="en-IE" smtClean="0"/>
              <a:t>‹#›</a:t>
            </a:fld>
            <a:endParaRPr lang="en-IE"/>
          </a:p>
        </p:txBody>
      </p:sp>
    </p:spTree>
    <p:extLst>
      <p:ext uri="{BB962C8B-B14F-4D97-AF65-F5344CB8AC3E}">
        <p14:creationId xmlns:p14="http://schemas.microsoft.com/office/powerpoint/2010/main" val="1928951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b="0" dirty="0"/>
              <a:t>Focusing on distress/dysfunction, a reflection of the heterosexist and cissexist social and temporal context in which the literature was written (e.g. from era of homosexuality as a diagnosis) informed by heterosexist assumptions about functioning and psychological well-being (Vaughan, 2014).</a:t>
            </a:r>
          </a:p>
          <a:p>
            <a:endParaRPr lang="en-IE" dirty="0"/>
          </a:p>
        </p:txBody>
      </p:sp>
      <p:sp>
        <p:nvSpPr>
          <p:cNvPr id="4" name="Slide Number Placeholder 3"/>
          <p:cNvSpPr>
            <a:spLocks noGrp="1"/>
          </p:cNvSpPr>
          <p:nvPr>
            <p:ph type="sldNum" sz="quarter" idx="5"/>
          </p:nvPr>
        </p:nvSpPr>
        <p:spPr/>
        <p:txBody>
          <a:bodyPr/>
          <a:lstStyle/>
          <a:p>
            <a:fld id="{F34C4A98-13F1-4929-B8CA-05F6AD879887}" type="slidenum">
              <a:rPr lang="en-IE" smtClean="0"/>
              <a:t>5</a:t>
            </a:fld>
            <a:endParaRPr lang="en-IE"/>
          </a:p>
        </p:txBody>
      </p:sp>
    </p:spTree>
    <p:extLst>
      <p:ext uri="{BB962C8B-B14F-4D97-AF65-F5344CB8AC3E}">
        <p14:creationId xmlns:p14="http://schemas.microsoft.com/office/powerpoint/2010/main" val="3049726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Young people; Parental consent not sought as could be prohibitive for those not out.   3x strategies to offset absence of parental consent. 1) Anonymous online survey, 2) Self-selection – i.e. no pressure, coercion, 3) partnering with LGBT organisations signalling a pathway for young people to seek assistance. </a:t>
            </a:r>
            <a:r>
              <a:rPr lang="en-IE" b="0" dirty="0"/>
              <a:t>Sample of 383 required for a confidence level of 95%, and confidence interval of 3%.</a:t>
            </a:r>
          </a:p>
          <a:p>
            <a:endParaRPr lang="en-IE" dirty="0"/>
          </a:p>
        </p:txBody>
      </p:sp>
      <p:sp>
        <p:nvSpPr>
          <p:cNvPr id="4" name="Slide Number Placeholder 3"/>
          <p:cNvSpPr>
            <a:spLocks noGrp="1"/>
          </p:cNvSpPr>
          <p:nvPr>
            <p:ph type="sldNum" sz="quarter" idx="5"/>
          </p:nvPr>
        </p:nvSpPr>
        <p:spPr/>
        <p:txBody>
          <a:bodyPr/>
          <a:lstStyle/>
          <a:p>
            <a:fld id="{F34C4A98-13F1-4929-B8CA-05F6AD879887}" type="slidenum">
              <a:rPr lang="en-IE" smtClean="0"/>
              <a:t>7</a:t>
            </a:fld>
            <a:endParaRPr lang="en-IE"/>
          </a:p>
        </p:txBody>
      </p:sp>
    </p:spTree>
    <p:extLst>
      <p:ext uri="{BB962C8B-B14F-4D97-AF65-F5344CB8AC3E}">
        <p14:creationId xmlns:p14="http://schemas.microsoft.com/office/powerpoint/2010/main" val="1490826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Idea that LGBTQI+ people are measuring their lives against heteronormativity..</a:t>
            </a:r>
            <a:endParaRPr lang="en-IE" dirty="0"/>
          </a:p>
        </p:txBody>
      </p:sp>
      <p:sp>
        <p:nvSpPr>
          <p:cNvPr id="4" name="Slide Number Placeholder 3"/>
          <p:cNvSpPr>
            <a:spLocks noGrp="1"/>
          </p:cNvSpPr>
          <p:nvPr>
            <p:ph type="sldNum" sz="quarter" idx="5"/>
          </p:nvPr>
        </p:nvSpPr>
        <p:spPr/>
        <p:txBody>
          <a:bodyPr/>
          <a:lstStyle/>
          <a:p>
            <a:fld id="{F34C4A98-13F1-4929-B8CA-05F6AD879887}" type="slidenum">
              <a:rPr lang="en-IE" smtClean="0"/>
              <a:t>13</a:t>
            </a:fld>
            <a:endParaRPr lang="en-IE"/>
          </a:p>
        </p:txBody>
      </p:sp>
    </p:spTree>
    <p:extLst>
      <p:ext uri="{BB962C8B-B14F-4D97-AF65-F5344CB8AC3E}">
        <p14:creationId xmlns:p14="http://schemas.microsoft.com/office/powerpoint/2010/main" val="4173812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F34C4A98-13F1-4929-B8CA-05F6AD879887}" type="slidenum">
              <a:rPr lang="en-IE" smtClean="0"/>
              <a:t>14</a:t>
            </a:fld>
            <a:endParaRPr lang="en-IE"/>
          </a:p>
        </p:txBody>
      </p:sp>
    </p:spTree>
    <p:extLst>
      <p:ext uri="{BB962C8B-B14F-4D97-AF65-F5344CB8AC3E}">
        <p14:creationId xmlns:p14="http://schemas.microsoft.com/office/powerpoint/2010/main" val="1140721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b="0" dirty="0"/>
              <a:t>Words to describe Friendships: Supportive;  solid;  bonded;  honest;  diverse in terms of background and social class;  accepting; close-knit;  fun;  interesting;  loving;  and alternative friends.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0" dirty="0"/>
          </a:p>
          <a:p>
            <a:endParaRPr lang="en-IE" dirty="0"/>
          </a:p>
        </p:txBody>
      </p:sp>
      <p:sp>
        <p:nvSpPr>
          <p:cNvPr id="4" name="Slide Number Placeholder 3"/>
          <p:cNvSpPr>
            <a:spLocks noGrp="1"/>
          </p:cNvSpPr>
          <p:nvPr>
            <p:ph type="sldNum" sz="quarter" idx="5"/>
          </p:nvPr>
        </p:nvSpPr>
        <p:spPr/>
        <p:txBody>
          <a:bodyPr/>
          <a:lstStyle/>
          <a:p>
            <a:fld id="{F34C4A98-13F1-4929-B8CA-05F6AD879887}" type="slidenum">
              <a:rPr lang="en-IE" smtClean="0"/>
              <a:t>17</a:t>
            </a:fld>
            <a:endParaRPr lang="en-IE"/>
          </a:p>
        </p:txBody>
      </p:sp>
    </p:spTree>
    <p:extLst>
      <p:ext uri="{BB962C8B-B14F-4D97-AF65-F5344CB8AC3E}">
        <p14:creationId xmlns:p14="http://schemas.microsoft.com/office/powerpoint/2010/main" val="129704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b="0" dirty="0"/>
              <a:t>Words to describe Friendships: Supportive;  solid;  bonded;  honest;  diverse in terms of background and social class;  accepting; close-knit;  fun;  interesting;  loving;  and alternative friends.</a:t>
            </a:r>
          </a:p>
          <a:p>
            <a:endParaRPr lang="en-IE" dirty="0"/>
          </a:p>
        </p:txBody>
      </p:sp>
      <p:sp>
        <p:nvSpPr>
          <p:cNvPr id="4" name="Slide Number Placeholder 3"/>
          <p:cNvSpPr>
            <a:spLocks noGrp="1"/>
          </p:cNvSpPr>
          <p:nvPr>
            <p:ph type="sldNum" sz="quarter" idx="5"/>
          </p:nvPr>
        </p:nvSpPr>
        <p:spPr/>
        <p:txBody>
          <a:bodyPr/>
          <a:lstStyle/>
          <a:p>
            <a:fld id="{F34C4A98-13F1-4929-B8CA-05F6AD879887}" type="slidenum">
              <a:rPr lang="en-IE" smtClean="0"/>
              <a:t>18</a:t>
            </a:fld>
            <a:endParaRPr lang="en-IE"/>
          </a:p>
        </p:txBody>
      </p:sp>
    </p:spTree>
    <p:extLst>
      <p:ext uri="{BB962C8B-B14F-4D97-AF65-F5344CB8AC3E}">
        <p14:creationId xmlns:p14="http://schemas.microsoft.com/office/powerpoint/2010/main" val="38011488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USA – methodology….  2. proportion and young </a:t>
            </a:r>
            <a:r>
              <a:rPr lang="en-GB" dirty="0" err="1"/>
              <a:t>peopee</a:t>
            </a:r>
            <a:r>
              <a:rPr lang="en-GB" dirty="0"/>
              <a:t>.. Services to help LGBTQI+ people and communities. </a:t>
            </a:r>
            <a:endParaRPr lang="en-IE" dirty="0"/>
          </a:p>
        </p:txBody>
      </p:sp>
      <p:sp>
        <p:nvSpPr>
          <p:cNvPr id="4" name="Slide Number Placeholder 3"/>
          <p:cNvSpPr>
            <a:spLocks noGrp="1"/>
          </p:cNvSpPr>
          <p:nvPr>
            <p:ph type="sldNum" sz="quarter" idx="5"/>
          </p:nvPr>
        </p:nvSpPr>
        <p:spPr/>
        <p:txBody>
          <a:bodyPr/>
          <a:lstStyle/>
          <a:p>
            <a:fld id="{F34C4A98-13F1-4929-B8CA-05F6AD879887}" type="slidenum">
              <a:rPr lang="en-IE" smtClean="0"/>
              <a:t>19</a:t>
            </a:fld>
            <a:endParaRPr lang="en-IE"/>
          </a:p>
        </p:txBody>
      </p:sp>
    </p:spTree>
    <p:extLst>
      <p:ext uri="{BB962C8B-B14F-4D97-AF65-F5344CB8AC3E}">
        <p14:creationId xmlns:p14="http://schemas.microsoft.com/office/powerpoint/2010/main" val="3994089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9C798DF-DA6F-4E38-A3D3-CB541221E95E}"/>
              </a:ext>
            </a:extLst>
          </p:cNvPr>
          <p:cNvSpPr/>
          <p:nvPr/>
        </p:nvSpPr>
        <p:spPr>
          <a:xfrm>
            <a:off x="-28964" y="1"/>
            <a:ext cx="2846639" cy="6858000"/>
          </a:xfrm>
          <a:prstGeom prst="rect">
            <a:avLst/>
          </a:prstGeom>
          <a:solidFill>
            <a:srgbClr val="0674BA"/>
          </a:solidFill>
          <a:ln w="3175">
            <a:solidFill>
              <a:srgbClr val="0674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rgbClr val="0674BA"/>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971" t="3974" r="3958" b="558"/>
          <a:stretch/>
        </p:blipFill>
        <p:spPr>
          <a:xfrm>
            <a:off x="2515634" y="0"/>
            <a:ext cx="9676366" cy="6858000"/>
          </a:xfrm>
          <a:prstGeom prst="rect">
            <a:avLst/>
          </a:prstGeom>
        </p:spPr>
      </p:pic>
      <p:sp>
        <p:nvSpPr>
          <p:cNvPr id="2" name="Title 1"/>
          <p:cNvSpPr>
            <a:spLocks noGrp="1"/>
          </p:cNvSpPr>
          <p:nvPr>
            <p:ph type="ctrTitle"/>
          </p:nvPr>
        </p:nvSpPr>
        <p:spPr>
          <a:xfrm>
            <a:off x="1104899" y="3715200"/>
            <a:ext cx="10001252" cy="554850"/>
          </a:xfrm>
        </p:spPr>
        <p:txBody>
          <a:bodyPr/>
          <a:lstStyle>
            <a:lvl1pPr algn="l">
              <a:defRPr sz="2600">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1104900" y="4289400"/>
            <a:ext cx="10001251" cy="361800"/>
          </a:xfrm>
          <a:prstGeom prst="rect">
            <a:avLst/>
          </a:prstGeom>
        </p:spPr>
        <p:txBody>
          <a:bodyPr/>
          <a:lstStyle>
            <a:lvl1pPr marL="0" indent="0" algn="l">
              <a:buNone/>
              <a:defRPr sz="20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11" name="Text Placeholder 10"/>
          <p:cNvSpPr>
            <a:spLocks noGrp="1"/>
          </p:cNvSpPr>
          <p:nvPr>
            <p:ph type="body" sz="quarter" idx="10"/>
          </p:nvPr>
        </p:nvSpPr>
        <p:spPr>
          <a:xfrm>
            <a:off x="1104901" y="5481750"/>
            <a:ext cx="6239100" cy="979374"/>
          </a:xfrm>
          <a:prstGeom prst="rect">
            <a:avLst/>
          </a:prstGeom>
        </p:spPr>
        <p:txBody>
          <a:bodyPr/>
          <a:lstStyle>
            <a:lvl1pPr>
              <a:spcBef>
                <a:spcPts val="0"/>
              </a:spcBef>
              <a:defRPr sz="1400">
                <a:solidFill>
                  <a:schemeClr val="bg1"/>
                </a:solidFill>
              </a:defRPr>
            </a:lvl1pPr>
            <a:lvl2pPr marL="0" indent="0">
              <a:spcBef>
                <a:spcPts val="0"/>
              </a:spcBef>
              <a:buNone/>
              <a:defRPr sz="1400">
                <a:solidFill>
                  <a:schemeClr val="bg1"/>
                </a:solidFill>
              </a:defRPr>
            </a:lvl2pPr>
            <a:lvl3pPr marL="0" indent="0">
              <a:spcBef>
                <a:spcPts val="567"/>
              </a:spcBef>
              <a:buNone/>
              <a:defRPr sz="1400">
                <a:solidFill>
                  <a:schemeClr val="bg1"/>
                </a:solidFill>
              </a:defRPr>
            </a:lvl3pPr>
            <a:lvl4pPr>
              <a:spcBef>
                <a:spcPts val="0"/>
              </a:spcBef>
              <a:defRPr sz="1400">
                <a:solidFill>
                  <a:schemeClr val="bg1"/>
                </a:solidFill>
              </a:defRPr>
            </a:lvl4pPr>
            <a:lvl5pPr>
              <a:spcBef>
                <a:spcPts val="0"/>
              </a:spcBef>
              <a:defRPr sz="1400">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8" name="Picture 7">
            <a:extLst>
              <a:ext uri="{FF2B5EF4-FFF2-40B4-BE49-F238E27FC236}">
                <a16:creationId xmlns:a16="http://schemas.microsoft.com/office/drawing/2014/main" id="{5D5FC8FC-82BD-46E2-83DF-8794534BD0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4900" y="525798"/>
            <a:ext cx="3130583" cy="807254"/>
          </a:xfrm>
          <a:prstGeom prst="rect">
            <a:avLst/>
          </a:prstGeom>
        </p:spPr>
      </p:pic>
    </p:spTree>
    <p:custDataLst>
      <p:tags r:id="rId1"/>
    </p:custDataLst>
    <p:extLst>
      <p:ext uri="{BB962C8B-B14F-4D97-AF65-F5344CB8AC3E}">
        <p14:creationId xmlns:p14="http://schemas.microsoft.com/office/powerpoint/2010/main" val="254441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a:xfrm>
            <a:off x="1104899" y="359999"/>
            <a:ext cx="10001252" cy="765415"/>
          </a:xfrm>
        </p:spPr>
        <p:txBody>
          <a:bodyPr/>
          <a:lstStyle/>
          <a:p>
            <a:r>
              <a:rPr lang="en-US"/>
              <a:t>Click to edit Master title style</a:t>
            </a:r>
            <a:endParaRPr lang="en-GB" dirty="0"/>
          </a:p>
        </p:txBody>
      </p:sp>
      <p:sp>
        <p:nvSpPr>
          <p:cNvPr id="5" name="Content Placeholder 2">
            <a:extLst>
              <a:ext uri="{FF2B5EF4-FFF2-40B4-BE49-F238E27FC236}">
                <a16:creationId xmlns:a16="http://schemas.microsoft.com/office/drawing/2014/main" id="{516D9465-4450-450D-A66F-B72A75B80C71}"/>
              </a:ext>
            </a:extLst>
          </p:cNvPr>
          <p:cNvSpPr>
            <a:spLocks noGrp="1"/>
          </p:cNvSpPr>
          <p:nvPr>
            <p:ph idx="1"/>
          </p:nvPr>
        </p:nvSpPr>
        <p:spPr>
          <a:xfrm>
            <a:off x="838199" y="1825625"/>
            <a:ext cx="10312515"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Tree>
    <p:custDataLst>
      <p:tags r:id="rId1"/>
    </p:custDataLst>
    <p:extLst>
      <p:ext uri="{BB962C8B-B14F-4D97-AF65-F5344CB8AC3E}">
        <p14:creationId xmlns:p14="http://schemas.microsoft.com/office/powerpoint/2010/main" val="1105983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2 box">
    <p:spTree>
      <p:nvGrpSpPr>
        <p:cNvPr id="1" name=""/>
        <p:cNvGrpSpPr/>
        <p:nvPr/>
      </p:nvGrpSpPr>
      <p:grpSpPr>
        <a:xfrm>
          <a:off x="0" y="0"/>
          <a:ext cx="0" cy="0"/>
          <a:chOff x="0" y="0"/>
          <a:chExt cx="0" cy="0"/>
        </a:xfrm>
      </p:grpSpPr>
      <p:sp>
        <p:nvSpPr>
          <p:cNvPr id="2" name="Title 1"/>
          <p:cNvSpPr>
            <a:spLocks noGrp="1"/>
          </p:cNvSpPr>
          <p:nvPr>
            <p:ph type="title"/>
          </p:nvPr>
        </p:nvSpPr>
        <p:spPr>
          <a:xfrm>
            <a:off x="1104899" y="359999"/>
            <a:ext cx="10001252" cy="815059"/>
          </a:xfrm>
        </p:spPr>
        <p:txBody>
          <a:bodyPr/>
          <a:lstStyle/>
          <a:p>
            <a:r>
              <a:rPr lang="en-US"/>
              <a:t>Click to edit Master title style</a:t>
            </a:r>
            <a:endParaRPr lang="en-GB" dirty="0"/>
          </a:p>
        </p:txBody>
      </p:sp>
      <p:sp>
        <p:nvSpPr>
          <p:cNvPr id="8" name="Rectangle 7"/>
          <p:cNvSpPr/>
          <p:nvPr/>
        </p:nvSpPr>
        <p:spPr>
          <a:xfrm>
            <a:off x="0" y="6498000"/>
            <a:ext cx="12192000" cy="360000"/>
          </a:xfrm>
          <a:prstGeom prst="rect">
            <a:avLst/>
          </a:prstGeom>
          <a:solidFill>
            <a:srgbClr val="0E73B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727075" indent="0" algn="l"/>
            <a:r>
              <a:rPr lang="en-GB" sz="1000" b="1" dirty="0"/>
              <a:t>©Trinity College Dublin, </a:t>
            </a:r>
            <a:r>
              <a:rPr lang="en-GB" sz="1000" dirty="0"/>
              <a:t>The University of Dublin, 2023</a:t>
            </a:r>
          </a:p>
        </p:txBody>
      </p:sp>
      <p:cxnSp>
        <p:nvCxnSpPr>
          <p:cNvPr id="7" name="Straight Connector 6"/>
          <p:cNvCxnSpPr/>
          <p:nvPr/>
        </p:nvCxnSpPr>
        <p:spPr>
          <a:xfrm>
            <a:off x="0" y="1438275"/>
            <a:ext cx="1219200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40CC548C-6FA3-49D6-A56C-369B114EDC4A}"/>
              </a:ext>
            </a:extLst>
          </p:cNvPr>
          <p:cNvSpPr>
            <a:spLocks noGrp="1"/>
          </p:cNvSpPr>
          <p:nvPr>
            <p:ph idx="1"/>
          </p:nvPr>
        </p:nvSpPr>
        <p:spPr>
          <a:xfrm>
            <a:off x="838200" y="1825625"/>
            <a:ext cx="5301934"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11" name="Content Placeholder 2">
            <a:extLst>
              <a:ext uri="{FF2B5EF4-FFF2-40B4-BE49-F238E27FC236}">
                <a16:creationId xmlns:a16="http://schemas.microsoft.com/office/drawing/2014/main" id="{F6A46FF6-8A2B-4800-A132-123E0C5E66D3}"/>
              </a:ext>
            </a:extLst>
          </p:cNvPr>
          <p:cNvSpPr>
            <a:spLocks noGrp="1"/>
          </p:cNvSpPr>
          <p:nvPr>
            <p:ph idx="10"/>
          </p:nvPr>
        </p:nvSpPr>
        <p:spPr>
          <a:xfrm>
            <a:off x="6481138" y="1825625"/>
            <a:ext cx="5301934"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Tree>
    <p:custDataLst>
      <p:tags r:id="rId1"/>
    </p:custDataLst>
    <p:extLst>
      <p:ext uri="{BB962C8B-B14F-4D97-AF65-F5344CB8AC3E}">
        <p14:creationId xmlns:p14="http://schemas.microsoft.com/office/powerpoint/2010/main" val="2681871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Subtitle &amp;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8" name="Rectangle 7"/>
          <p:cNvSpPr/>
          <p:nvPr/>
        </p:nvSpPr>
        <p:spPr>
          <a:xfrm>
            <a:off x="0" y="6498000"/>
            <a:ext cx="12192000" cy="360000"/>
          </a:xfrm>
          <a:prstGeom prst="rect">
            <a:avLst/>
          </a:prstGeom>
          <a:solidFill>
            <a:srgbClr val="0E73B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727075" indent="0" algn="l"/>
            <a:r>
              <a:rPr lang="en-GB" sz="1000" b="1" dirty="0"/>
              <a:t>Trinity College Dublin, </a:t>
            </a:r>
            <a:r>
              <a:rPr lang="en-GB" sz="1000" dirty="0"/>
              <a:t>The University of Dublin, 2023</a:t>
            </a:r>
          </a:p>
        </p:txBody>
      </p:sp>
      <p:cxnSp>
        <p:nvCxnSpPr>
          <p:cNvPr id="7" name="Straight Connector 6"/>
          <p:cNvCxnSpPr/>
          <p:nvPr/>
        </p:nvCxnSpPr>
        <p:spPr>
          <a:xfrm>
            <a:off x="0" y="1438275"/>
            <a:ext cx="1219200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AE56CA12-F477-4F64-9778-6B188A3684CC}"/>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10" name="Text Placeholder 3">
            <a:extLst>
              <a:ext uri="{FF2B5EF4-FFF2-40B4-BE49-F238E27FC236}">
                <a16:creationId xmlns:a16="http://schemas.microsoft.com/office/drawing/2014/main" id="{41C3CCD4-D65A-40A0-A568-22FDD9B9DC0A}"/>
              </a:ext>
            </a:extLst>
          </p:cNvPr>
          <p:cNvSpPr>
            <a:spLocks noGrp="1"/>
          </p:cNvSpPr>
          <p:nvPr>
            <p:ph type="body" sz="quarter" idx="4294967295"/>
          </p:nvPr>
        </p:nvSpPr>
        <p:spPr>
          <a:xfrm>
            <a:off x="1104901" y="979125"/>
            <a:ext cx="10001250" cy="276225"/>
          </a:xfrm>
          <a:prstGeom prst="rect">
            <a:avLst/>
          </a:prstGeom>
        </p:spPr>
        <p:txBody>
          <a:bodyPr/>
          <a:lstStyle/>
          <a:p>
            <a:pPr lvl="0"/>
            <a:r>
              <a:rPr lang="en-US"/>
              <a:t>Click to edit Master text styles</a:t>
            </a:r>
          </a:p>
        </p:txBody>
      </p:sp>
    </p:spTree>
    <p:custDataLst>
      <p:tags r:id="rId1"/>
    </p:custDataLst>
    <p:extLst>
      <p:ext uri="{BB962C8B-B14F-4D97-AF65-F5344CB8AC3E}">
        <p14:creationId xmlns:p14="http://schemas.microsoft.com/office/powerpoint/2010/main" val="675168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095374" y="587565"/>
            <a:ext cx="10001252" cy="561600"/>
          </a:xfrm>
        </p:spPr>
        <p:txBody>
          <a:bodyPr/>
          <a:lstStyle/>
          <a:p>
            <a:r>
              <a:rPr lang="en-US"/>
              <a:t>Click to edit Master title style</a:t>
            </a:r>
            <a:endParaRPr lang="en-GB" dirty="0"/>
          </a:p>
        </p:txBody>
      </p:sp>
    </p:spTree>
    <p:custDataLst>
      <p:tags r:id="rId1"/>
    </p:custDataLst>
    <p:extLst>
      <p:ext uri="{BB962C8B-B14F-4D97-AF65-F5344CB8AC3E}">
        <p14:creationId xmlns:p14="http://schemas.microsoft.com/office/powerpoint/2010/main" val="930826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96A551-C758-44E5-AF79-9E86E1B6DB5F}"/>
              </a:ext>
            </a:extLst>
          </p:cNvPr>
          <p:cNvSpPr/>
          <p:nvPr/>
        </p:nvSpPr>
        <p:spPr>
          <a:xfrm>
            <a:off x="-37238" y="1377806"/>
            <a:ext cx="12280268" cy="161365"/>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ustDataLst>
      <p:tags r:id="rId1"/>
    </p:custDataLst>
    <p:extLst>
      <p:ext uri="{BB962C8B-B14F-4D97-AF65-F5344CB8AC3E}">
        <p14:creationId xmlns:p14="http://schemas.microsoft.com/office/powerpoint/2010/main" val="2839779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3699671-0B30-49C4-BC76-64CC9ACCFFAF}"/>
              </a:ext>
            </a:extLst>
          </p:cNvPr>
          <p:cNvSpPr/>
          <p:nvPr/>
        </p:nvSpPr>
        <p:spPr>
          <a:xfrm>
            <a:off x="-28963" y="1"/>
            <a:ext cx="2854914" cy="6858000"/>
          </a:xfrm>
          <a:prstGeom prst="rect">
            <a:avLst/>
          </a:prstGeom>
          <a:solidFill>
            <a:srgbClr val="0674BA"/>
          </a:solidFill>
          <a:ln w="3175">
            <a:solidFill>
              <a:srgbClr val="0674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rgbClr val="0674BA"/>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971" t="3974" r="3958" b="558"/>
          <a:stretch/>
        </p:blipFill>
        <p:spPr>
          <a:xfrm>
            <a:off x="2784575" y="0"/>
            <a:ext cx="9407423" cy="685800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4900" y="525798"/>
            <a:ext cx="3136095" cy="807254"/>
          </a:xfrm>
          <a:prstGeom prst="rect">
            <a:avLst/>
          </a:prstGeom>
        </p:spPr>
      </p:pic>
      <p:sp>
        <p:nvSpPr>
          <p:cNvPr id="2" name="Title 1"/>
          <p:cNvSpPr>
            <a:spLocks noGrp="1"/>
          </p:cNvSpPr>
          <p:nvPr>
            <p:ph type="ctrTitle"/>
          </p:nvPr>
        </p:nvSpPr>
        <p:spPr>
          <a:xfrm>
            <a:off x="1104899" y="3715200"/>
            <a:ext cx="10001252" cy="554850"/>
          </a:xfrm>
        </p:spPr>
        <p:txBody>
          <a:bodyPr/>
          <a:lstStyle>
            <a:lvl1pPr algn="l">
              <a:defRPr sz="4200">
                <a:solidFill>
                  <a:schemeClr val="bg1"/>
                </a:solidFill>
              </a:defRPr>
            </a:lvl1pPr>
          </a:lstStyle>
          <a:p>
            <a:r>
              <a:rPr lang="en-US"/>
              <a:t>Click to edit Master title style</a:t>
            </a:r>
            <a:endParaRPr lang="en-GB"/>
          </a:p>
        </p:txBody>
      </p:sp>
    </p:spTree>
    <p:custDataLst>
      <p:tags r:id="rId1"/>
    </p:custDataLst>
    <p:extLst>
      <p:ext uri="{BB962C8B-B14F-4D97-AF65-F5344CB8AC3E}">
        <p14:creationId xmlns:p14="http://schemas.microsoft.com/office/powerpoint/2010/main" val="14525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5F1978-62F0-DCDD-3D33-027D99840C4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a:extLst>
              <a:ext uri="{FF2B5EF4-FFF2-40B4-BE49-F238E27FC236}">
                <a16:creationId xmlns:a16="http://schemas.microsoft.com/office/drawing/2014/main" id="{CD5A3AC0-F6BF-B8DC-33F9-F1C48A0207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a:extLst>
              <a:ext uri="{FF2B5EF4-FFF2-40B4-BE49-F238E27FC236}">
                <a16:creationId xmlns:a16="http://schemas.microsoft.com/office/drawing/2014/main" id="{33DF5929-8A40-2B02-EE6D-CB57463A20DE}"/>
              </a:ext>
            </a:extLst>
          </p:cNvPr>
          <p:cNvSpPr>
            <a:spLocks noGrp="1"/>
          </p:cNvSpPr>
          <p:nvPr>
            <p:ph type="dt" sz="half" idx="10"/>
          </p:nvPr>
        </p:nvSpPr>
        <p:spPr/>
        <p:txBody>
          <a:bodyPr/>
          <a:lstStyle/>
          <a:p>
            <a:fld id="{AD3F78C6-4878-48BC-8B54-AEBA1FC96235}" type="datetimeFigureOut">
              <a:rPr lang="en-IE" smtClean="0"/>
              <a:t>16/08/2024</a:t>
            </a:fld>
            <a:endParaRPr lang="en-IE" dirty="0"/>
          </a:p>
        </p:txBody>
      </p:sp>
      <p:sp>
        <p:nvSpPr>
          <p:cNvPr id="5" name="Footer Placeholder 4">
            <a:extLst>
              <a:ext uri="{FF2B5EF4-FFF2-40B4-BE49-F238E27FC236}">
                <a16:creationId xmlns:a16="http://schemas.microsoft.com/office/drawing/2014/main" id="{D269C05A-BD8B-B5EB-8BB7-85FF8459E965}"/>
              </a:ext>
            </a:extLst>
          </p:cNvPr>
          <p:cNvSpPr>
            <a:spLocks noGrp="1"/>
          </p:cNvSpPr>
          <p:nvPr>
            <p:ph type="ftr" sz="quarter" idx="11"/>
          </p:nvPr>
        </p:nvSpPr>
        <p:spPr/>
        <p:txBody>
          <a:bodyPr/>
          <a:lstStyle/>
          <a:p>
            <a:endParaRPr lang="en-IE" dirty="0"/>
          </a:p>
        </p:txBody>
      </p:sp>
      <p:sp>
        <p:nvSpPr>
          <p:cNvPr id="6" name="Slide Number Placeholder 5">
            <a:extLst>
              <a:ext uri="{FF2B5EF4-FFF2-40B4-BE49-F238E27FC236}">
                <a16:creationId xmlns:a16="http://schemas.microsoft.com/office/drawing/2014/main" id="{9CD11B0D-850C-9DC8-EBB1-8DD3885DCF56}"/>
              </a:ext>
            </a:extLst>
          </p:cNvPr>
          <p:cNvSpPr>
            <a:spLocks noGrp="1"/>
          </p:cNvSpPr>
          <p:nvPr>
            <p:ph type="sldNum" sz="quarter" idx="12"/>
          </p:nvPr>
        </p:nvSpPr>
        <p:spPr/>
        <p:txBody>
          <a:bodyPr/>
          <a:lstStyle/>
          <a:p>
            <a:fld id="{EB1F1122-EB35-4FCB-9BAD-4AEE1F02E0C5}" type="slidenum">
              <a:rPr lang="en-IE" smtClean="0"/>
              <a:t>‹#›</a:t>
            </a:fld>
            <a:endParaRPr lang="en-IE" dirty="0"/>
          </a:p>
        </p:txBody>
      </p:sp>
    </p:spTree>
    <p:extLst>
      <p:ext uri="{BB962C8B-B14F-4D97-AF65-F5344CB8AC3E}">
        <p14:creationId xmlns:p14="http://schemas.microsoft.com/office/powerpoint/2010/main" val="1547563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EBAAB-CBCF-7DBE-3BC6-F7D5B5A9A7ED}"/>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5C0D1A0C-0336-B638-6225-9C58CBFEE28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5817315F-F2A1-487E-AD0E-DD42A90278EB}"/>
              </a:ext>
            </a:extLst>
          </p:cNvPr>
          <p:cNvSpPr>
            <a:spLocks noGrp="1"/>
          </p:cNvSpPr>
          <p:nvPr>
            <p:ph type="dt" sz="half" idx="10"/>
          </p:nvPr>
        </p:nvSpPr>
        <p:spPr/>
        <p:txBody>
          <a:bodyPr/>
          <a:lstStyle/>
          <a:p>
            <a:fld id="{AD3F78C6-4878-48BC-8B54-AEBA1FC96235}" type="datetimeFigureOut">
              <a:rPr lang="en-IE" smtClean="0"/>
              <a:t>16/08/2024</a:t>
            </a:fld>
            <a:endParaRPr lang="en-IE" dirty="0"/>
          </a:p>
        </p:txBody>
      </p:sp>
      <p:sp>
        <p:nvSpPr>
          <p:cNvPr id="5" name="Footer Placeholder 4">
            <a:extLst>
              <a:ext uri="{FF2B5EF4-FFF2-40B4-BE49-F238E27FC236}">
                <a16:creationId xmlns:a16="http://schemas.microsoft.com/office/drawing/2014/main" id="{4C395F6A-0015-3AB0-AA6F-B80DE3755592}"/>
              </a:ext>
            </a:extLst>
          </p:cNvPr>
          <p:cNvSpPr>
            <a:spLocks noGrp="1"/>
          </p:cNvSpPr>
          <p:nvPr>
            <p:ph type="ftr" sz="quarter" idx="11"/>
          </p:nvPr>
        </p:nvSpPr>
        <p:spPr/>
        <p:txBody>
          <a:bodyPr/>
          <a:lstStyle/>
          <a:p>
            <a:endParaRPr lang="en-IE" dirty="0"/>
          </a:p>
        </p:txBody>
      </p:sp>
      <p:sp>
        <p:nvSpPr>
          <p:cNvPr id="6" name="Slide Number Placeholder 5">
            <a:extLst>
              <a:ext uri="{FF2B5EF4-FFF2-40B4-BE49-F238E27FC236}">
                <a16:creationId xmlns:a16="http://schemas.microsoft.com/office/drawing/2014/main" id="{806CD21F-DC09-4916-8144-B83A784FC227}"/>
              </a:ext>
            </a:extLst>
          </p:cNvPr>
          <p:cNvSpPr>
            <a:spLocks noGrp="1"/>
          </p:cNvSpPr>
          <p:nvPr>
            <p:ph type="sldNum" sz="quarter" idx="12"/>
          </p:nvPr>
        </p:nvSpPr>
        <p:spPr/>
        <p:txBody>
          <a:bodyPr/>
          <a:lstStyle/>
          <a:p>
            <a:fld id="{EB1F1122-EB35-4FCB-9BAD-4AEE1F02E0C5}" type="slidenum">
              <a:rPr lang="en-IE" smtClean="0"/>
              <a:t>‹#›</a:t>
            </a:fld>
            <a:endParaRPr lang="en-IE" dirty="0"/>
          </a:p>
        </p:txBody>
      </p:sp>
    </p:spTree>
    <p:extLst>
      <p:ext uri="{BB962C8B-B14F-4D97-AF65-F5344CB8AC3E}">
        <p14:creationId xmlns:p14="http://schemas.microsoft.com/office/powerpoint/2010/main" val="1864870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899" y="360000"/>
            <a:ext cx="10001252" cy="561600"/>
          </a:xfrm>
          <a:prstGeom prst="rect">
            <a:avLst/>
          </a:prstGeom>
        </p:spPr>
        <p:txBody>
          <a:bodyPr vert="horz" lIns="0" tIns="0" rIns="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1104900" y="1871551"/>
            <a:ext cx="10001251" cy="40968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Rectangle 10"/>
          <p:cNvSpPr/>
          <p:nvPr/>
        </p:nvSpPr>
        <p:spPr>
          <a:xfrm>
            <a:off x="0" y="6498000"/>
            <a:ext cx="12192000" cy="360000"/>
          </a:xfrm>
          <a:prstGeom prst="rect">
            <a:avLst/>
          </a:prstGeom>
          <a:solidFill>
            <a:srgbClr val="0E73B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727075" indent="0" algn="l"/>
            <a:r>
              <a:rPr lang="en-GB" sz="1000" b="1" dirty="0"/>
              <a:t>© Trinity College Dublin, </a:t>
            </a:r>
            <a:r>
              <a:rPr lang="en-GB" sz="1000" dirty="0"/>
              <a:t>The University of Dublin (2023)</a:t>
            </a:r>
          </a:p>
        </p:txBody>
      </p:sp>
      <p:cxnSp>
        <p:nvCxnSpPr>
          <p:cNvPr id="6" name="Straight Connector 5"/>
          <p:cNvCxnSpPr/>
          <p:nvPr/>
        </p:nvCxnSpPr>
        <p:spPr>
          <a:xfrm>
            <a:off x="0" y="1438275"/>
            <a:ext cx="1219200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Tree>
    <p:custDataLst>
      <p:tags r:id="rId11"/>
    </p:custDataLst>
    <p:extLst>
      <p:ext uri="{BB962C8B-B14F-4D97-AF65-F5344CB8AC3E}">
        <p14:creationId xmlns:p14="http://schemas.microsoft.com/office/powerpoint/2010/main" val="37502054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400" rtl="0" eaLnBrk="1" latinLnBrk="0" hangingPunct="1">
        <a:spcBef>
          <a:spcPct val="0"/>
        </a:spcBef>
        <a:buNone/>
        <a:defRPr sz="2600" b="1" i="0" u="none" kern="1200">
          <a:solidFill>
            <a:schemeClr val="tx1"/>
          </a:solidFill>
          <a:latin typeface="+mj-lt"/>
          <a:ea typeface="+mj-ea"/>
          <a:cs typeface="+mj-cs"/>
        </a:defRPr>
      </a:lvl1pPr>
    </p:titleStyle>
    <p:body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b="0" i="0" u="none"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1"/><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https://www.rawpixel.com/search/woman"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hyperlink" Target="mailto:ahiggins@tcd.ie" TargetMode="External"/><Relationship Id="rId2" Type="http://schemas.openxmlformats.org/officeDocument/2006/relationships/hyperlink" Target="mailto:kosulli7@tcd.i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BA7D6D5-86E5-027C-9E7E-3856EB72A0F4}"/>
              </a:ext>
            </a:extLst>
          </p:cNvPr>
          <p:cNvSpPr>
            <a:spLocks noGrp="1"/>
          </p:cNvSpPr>
          <p:nvPr>
            <p:ph type="ctrTitle"/>
          </p:nvPr>
        </p:nvSpPr>
        <p:spPr>
          <a:xfrm>
            <a:off x="1098452" y="2475575"/>
            <a:ext cx="10261310" cy="768312"/>
          </a:xfrm>
        </p:spPr>
        <p:txBody>
          <a:bodyPr/>
          <a:lstStyle/>
          <a:p>
            <a:br>
              <a:rPr lang="en-US" sz="2800" dirty="0"/>
            </a:br>
            <a:br>
              <a:rPr lang="en-US" sz="2800" dirty="0"/>
            </a:br>
            <a:br>
              <a:rPr lang="en-US" sz="2800" dirty="0"/>
            </a:br>
            <a:br>
              <a:rPr lang="en-US" sz="2800" dirty="0"/>
            </a:br>
            <a:br>
              <a:rPr lang="en-US" sz="2800" dirty="0"/>
            </a:br>
            <a:br>
              <a:rPr lang="en-US" sz="2800" dirty="0"/>
            </a:br>
            <a:br>
              <a:rPr lang="en-US" sz="2800" dirty="0"/>
            </a:br>
            <a:br>
              <a:rPr lang="en-US" sz="2800" dirty="0"/>
            </a:br>
            <a:br>
              <a:rPr lang="en-US" sz="2800" dirty="0"/>
            </a:br>
            <a:br>
              <a:rPr lang="en-US" sz="2800" dirty="0"/>
            </a:br>
            <a:r>
              <a:rPr lang="en-US" sz="2800" dirty="0"/>
              <a:t>LGBTQI+ Strengths: What I like about Being LGBTQI+</a:t>
            </a:r>
            <a:br>
              <a:rPr lang="en-US" sz="2800" dirty="0"/>
            </a:br>
            <a:endParaRPr lang="en-US" dirty="0"/>
          </a:p>
        </p:txBody>
      </p:sp>
      <p:sp>
        <p:nvSpPr>
          <p:cNvPr id="12" name="Subtitle 2">
            <a:extLst>
              <a:ext uri="{FF2B5EF4-FFF2-40B4-BE49-F238E27FC236}">
                <a16:creationId xmlns:a16="http://schemas.microsoft.com/office/drawing/2014/main" id="{67D555AA-5FFC-4E82-901C-0562C3CE96E8}"/>
              </a:ext>
            </a:extLst>
          </p:cNvPr>
          <p:cNvSpPr>
            <a:spLocks noGrp="1"/>
          </p:cNvSpPr>
          <p:nvPr>
            <p:ph type="subTitle" idx="1"/>
          </p:nvPr>
        </p:nvSpPr>
        <p:spPr>
          <a:xfrm>
            <a:off x="1104900" y="3614114"/>
            <a:ext cx="10001251" cy="1459651"/>
          </a:xfrm>
        </p:spPr>
        <p:txBody>
          <a:bodyPr/>
          <a:lstStyle/>
          <a:p>
            <a:r>
              <a:rPr lang="en-US" sz="2400" b="1" dirty="0"/>
              <a:t>Presenter: Dr. Karin O’Sullivan   </a:t>
            </a:r>
          </a:p>
          <a:p>
            <a:endParaRPr lang="en-US" sz="1600" dirty="0"/>
          </a:p>
        </p:txBody>
      </p:sp>
      <p:sp>
        <p:nvSpPr>
          <p:cNvPr id="14" name="Text Placeholder 3">
            <a:extLst>
              <a:ext uri="{FF2B5EF4-FFF2-40B4-BE49-F238E27FC236}">
                <a16:creationId xmlns:a16="http://schemas.microsoft.com/office/drawing/2014/main" id="{12161E58-3BF0-410B-95D9-F5D051121F60}"/>
              </a:ext>
            </a:extLst>
          </p:cNvPr>
          <p:cNvSpPr>
            <a:spLocks noGrp="1"/>
          </p:cNvSpPr>
          <p:nvPr>
            <p:ph type="body" sz="quarter" idx="10"/>
          </p:nvPr>
        </p:nvSpPr>
        <p:spPr>
          <a:xfrm>
            <a:off x="1104900" y="5331077"/>
            <a:ext cx="10462703" cy="1318298"/>
          </a:xfrm>
        </p:spPr>
        <p:txBody>
          <a:bodyPr/>
          <a:lstStyle/>
          <a:p>
            <a:endParaRPr lang="en-US" dirty="0"/>
          </a:p>
          <a:p>
            <a:endParaRPr lang="en-US" dirty="0"/>
          </a:p>
          <a:p>
            <a:r>
              <a:rPr lang="en-US" sz="2400" dirty="0"/>
              <a:t>Sexuality &amp; Social Work Conference. Glasgow 2023</a:t>
            </a:r>
          </a:p>
          <a:p>
            <a:endParaRPr lang="en-US" sz="2400" dirty="0"/>
          </a:p>
        </p:txBody>
      </p:sp>
      <p:sp>
        <p:nvSpPr>
          <p:cNvPr id="4" name="Lightning Bolt 3" descr="-">
            <a:extLst>
              <a:ext uri="{FF2B5EF4-FFF2-40B4-BE49-F238E27FC236}">
                <a16:creationId xmlns:a16="http://schemas.microsoft.com/office/drawing/2014/main" id="{AEE73166-4FEE-AE03-5968-85066CA5827C}"/>
              </a:ext>
            </a:extLst>
          </p:cNvPr>
          <p:cNvSpPr/>
          <p:nvPr/>
        </p:nvSpPr>
        <p:spPr>
          <a:xfrm>
            <a:off x="0" y="0"/>
            <a:ext cx="0" cy="0"/>
          </a:xfrm>
          <a:prstGeom prst="lightningBolt">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 name="Lightning Bolt 4" descr="-">
            <a:extLst>
              <a:ext uri="{FF2B5EF4-FFF2-40B4-BE49-F238E27FC236}">
                <a16:creationId xmlns:a16="http://schemas.microsoft.com/office/drawing/2014/main" id="{5B81BD07-DC10-3E10-7305-E7FC731A1C15}"/>
              </a:ext>
            </a:extLst>
          </p:cNvPr>
          <p:cNvSpPr/>
          <p:nvPr/>
        </p:nvSpPr>
        <p:spPr>
          <a:xfrm>
            <a:off x="0" y="0"/>
            <a:ext cx="0" cy="0"/>
          </a:xfrm>
          <a:prstGeom prst="lightningBolt">
            <a:avLst/>
          </a:prstGeom>
          <a:solidFill>
            <a:schemeClr val="accent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6" name="Picture 5" descr="A blue background with white text&#10;&#10;Description automatically generated">
            <a:extLst>
              <a:ext uri="{FF2B5EF4-FFF2-40B4-BE49-F238E27FC236}">
                <a16:creationId xmlns:a16="http://schemas.microsoft.com/office/drawing/2014/main" id="{1224F0D3-B637-F66C-7CF5-B15114A779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7392" y="4382425"/>
            <a:ext cx="2019300" cy="2266950"/>
          </a:xfrm>
          <a:prstGeom prst="rect">
            <a:avLst/>
          </a:prstGeom>
        </p:spPr>
      </p:pic>
    </p:spTree>
    <p:extLst>
      <p:ext uri="{BB962C8B-B14F-4D97-AF65-F5344CB8AC3E}">
        <p14:creationId xmlns:p14="http://schemas.microsoft.com/office/powerpoint/2010/main" val="4167583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8A514-FDB3-5475-67FC-893F65BB7277}"/>
              </a:ext>
            </a:extLst>
          </p:cNvPr>
          <p:cNvSpPr>
            <a:spLocks noGrp="1"/>
          </p:cNvSpPr>
          <p:nvPr>
            <p:ph type="title"/>
          </p:nvPr>
        </p:nvSpPr>
        <p:spPr/>
        <p:txBody>
          <a:bodyPr/>
          <a:lstStyle/>
          <a:p>
            <a:r>
              <a:rPr lang="en-GB" dirty="0">
                <a:solidFill>
                  <a:schemeClr val="accent2"/>
                </a:solidFill>
              </a:rPr>
              <a:t>Findings: Q. What do you like most about Being LGBTQI+?</a:t>
            </a:r>
            <a:endParaRPr lang="en-IE" dirty="0">
              <a:solidFill>
                <a:schemeClr val="accent2"/>
              </a:solidFill>
            </a:endParaRPr>
          </a:p>
        </p:txBody>
      </p:sp>
      <p:graphicFrame>
        <p:nvGraphicFramePr>
          <p:cNvPr id="4" name="Table 4">
            <a:extLst>
              <a:ext uri="{FF2B5EF4-FFF2-40B4-BE49-F238E27FC236}">
                <a16:creationId xmlns:a16="http://schemas.microsoft.com/office/drawing/2014/main" id="{966E32E4-52D4-771B-ECDD-0E1C08503F80}"/>
              </a:ext>
            </a:extLst>
          </p:cNvPr>
          <p:cNvGraphicFramePr>
            <a:graphicFrameLocks noGrp="1"/>
          </p:cNvGraphicFramePr>
          <p:nvPr>
            <p:ph idx="1"/>
            <p:extLst>
              <p:ext uri="{D42A27DB-BD31-4B8C-83A1-F6EECF244321}">
                <p14:modId xmlns:p14="http://schemas.microsoft.com/office/powerpoint/2010/main" val="2039167133"/>
              </p:ext>
            </p:extLst>
          </p:nvPr>
        </p:nvGraphicFramePr>
        <p:xfrm>
          <a:off x="854962" y="2003916"/>
          <a:ext cx="10251189" cy="2850168"/>
        </p:xfrm>
        <a:graphic>
          <a:graphicData uri="http://schemas.openxmlformats.org/drawingml/2006/table">
            <a:tbl>
              <a:tblPr firstRow="1" bandRow="1">
                <a:tableStyleId>{5C22544A-7EE6-4342-B048-85BDC9FD1C3A}</a:tableStyleId>
              </a:tblPr>
              <a:tblGrid>
                <a:gridCol w="6416254">
                  <a:extLst>
                    <a:ext uri="{9D8B030D-6E8A-4147-A177-3AD203B41FA5}">
                      <a16:colId xmlns:a16="http://schemas.microsoft.com/office/drawing/2014/main" val="3259116934"/>
                    </a:ext>
                  </a:extLst>
                </a:gridCol>
                <a:gridCol w="3834935">
                  <a:extLst>
                    <a:ext uri="{9D8B030D-6E8A-4147-A177-3AD203B41FA5}">
                      <a16:colId xmlns:a16="http://schemas.microsoft.com/office/drawing/2014/main" val="2424166402"/>
                    </a:ext>
                  </a:extLst>
                </a:gridCol>
              </a:tblGrid>
              <a:tr h="712542">
                <a:tc>
                  <a:txBody>
                    <a:bodyPr/>
                    <a:lstStyle/>
                    <a:p>
                      <a:endParaRPr lang="en-IE" dirty="0"/>
                    </a:p>
                  </a:txBody>
                  <a:tcPr/>
                </a:tc>
                <a:tc>
                  <a:txBody>
                    <a:bodyPr/>
                    <a:lstStyle/>
                    <a:p>
                      <a:endParaRPr lang="en-IE"/>
                    </a:p>
                  </a:txBody>
                  <a:tcPr/>
                </a:tc>
                <a:extLst>
                  <a:ext uri="{0D108BD9-81ED-4DB2-BD59-A6C34878D82A}">
                    <a16:rowId xmlns:a16="http://schemas.microsoft.com/office/drawing/2014/main" val="4163031293"/>
                  </a:ext>
                </a:extLst>
              </a:tr>
              <a:tr h="712542">
                <a:tc>
                  <a:txBody>
                    <a:bodyPr/>
                    <a:lstStyle/>
                    <a:p>
                      <a:r>
                        <a:rPr lang="en-GB" sz="2400" dirty="0"/>
                        <a:t>Number of participants </a:t>
                      </a:r>
                      <a:endParaRPr lang="en-IE" sz="2400" dirty="0"/>
                    </a:p>
                  </a:txBody>
                  <a:tcPr/>
                </a:tc>
                <a:tc>
                  <a:txBody>
                    <a:bodyPr/>
                    <a:lstStyle/>
                    <a:p>
                      <a:r>
                        <a:rPr lang="en-GB" sz="2400" dirty="0"/>
                        <a:t>n=2,555</a:t>
                      </a:r>
                      <a:endParaRPr lang="en-IE" sz="2400" dirty="0"/>
                    </a:p>
                  </a:txBody>
                  <a:tcPr/>
                </a:tc>
                <a:extLst>
                  <a:ext uri="{0D108BD9-81ED-4DB2-BD59-A6C34878D82A}">
                    <a16:rowId xmlns:a16="http://schemas.microsoft.com/office/drawing/2014/main" val="819679924"/>
                  </a:ext>
                </a:extLst>
              </a:tr>
              <a:tr h="712542">
                <a:tc>
                  <a:txBody>
                    <a:bodyPr/>
                    <a:lstStyle/>
                    <a:p>
                      <a:r>
                        <a:rPr lang="en-GB" sz="2400" dirty="0"/>
                        <a:t>Response rate</a:t>
                      </a:r>
                      <a:endParaRPr lang="en-IE" sz="2400" dirty="0"/>
                    </a:p>
                  </a:txBody>
                  <a:tcPr/>
                </a:tc>
                <a:tc>
                  <a:txBody>
                    <a:bodyPr/>
                    <a:lstStyle/>
                    <a:p>
                      <a:r>
                        <a:rPr lang="en-GB" sz="2400" dirty="0"/>
                        <a:t>89.3%</a:t>
                      </a:r>
                      <a:endParaRPr lang="en-IE" sz="2400" dirty="0"/>
                    </a:p>
                  </a:txBody>
                  <a:tcPr/>
                </a:tc>
                <a:extLst>
                  <a:ext uri="{0D108BD9-81ED-4DB2-BD59-A6C34878D82A}">
                    <a16:rowId xmlns:a16="http://schemas.microsoft.com/office/drawing/2014/main" val="4159333084"/>
                  </a:ext>
                </a:extLst>
              </a:tr>
              <a:tr h="712542">
                <a:tc>
                  <a:txBody>
                    <a:bodyPr/>
                    <a:lstStyle/>
                    <a:p>
                      <a:endParaRPr lang="en-IE" dirty="0"/>
                    </a:p>
                  </a:txBody>
                  <a:tcPr/>
                </a:tc>
                <a:tc>
                  <a:txBody>
                    <a:bodyPr/>
                    <a:lstStyle/>
                    <a:p>
                      <a:endParaRPr lang="en-IE" b="0" dirty="0"/>
                    </a:p>
                  </a:txBody>
                  <a:tcPr/>
                </a:tc>
                <a:extLst>
                  <a:ext uri="{0D108BD9-81ED-4DB2-BD59-A6C34878D82A}">
                    <a16:rowId xmlns:a16="http://schemas.microsoft.com/office/drawing/2014/main" val="360624914"/>
                  </a:ext>
                </a:extLst>
              </a:tr>
            </a:tbl>
          </a:graphicData>
        </a:graphic>
      </p:graphicFrame>
    </p:spTree>
    <p:extLst>
      <p:ext uri="{BB962C8B-B14F-4D97-AF65-F5344CB8AC3E}">
        <p14:creationId xmlns:p14="http://schemas.microsoft.com/office/powerpoint/2010/main" val="1207665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04E80-03F5-2C8F-DE23-29E26F538038}"/>
              </a:ext>
            </a:extLst>
          </p:cNvPr>
          <p:cNvSpPr>
            <a:spLocks noGrp="1"/>
          </p:cNvSpPr>
          <p:nvPr>
            <p:ph type="title"/>
          </p:nvPr>
        </p:nvSpPr>
        <p:spPr/>
        <p:txBody>
          <a:bodyPr/>
          <a:lstStyle/>
          <a:p>
            <a:r>
              <a:rPr lang="en-GB" dirty="0">
                <a:solidFill>
                  <a:srgbClr val="0070C0"/>
                </a:solidFill>
              </a:rPr>
              <a:t>Findings: What do you like most about Being LGBTQI+?</a:t>
            </a:r>
            <a:endParaRPr lang="en-IE" dirty="0">
              <a:solidFill>
                <a:srgbClr val="0070C0"/>
              </a:solidFill>
            </a:endParaRPr>
          </a:p>
        </p:txBody>
      </p:sp>
      <p:graphicFrame>
        <p:nvGraphicFramePr>
          <p:cNvPr id="3" name="Table 2">
            <a:extLst>
              <a:ext uri="{FF2B5EF4-FFF2-40B4-BE49-F238E27FC236}">
                <a16:creationId xmlns:a16="http://schemas.microsoft.com/office/drawing/2014/main" id="{04C92A9C-1A68-CDEC-173C-74C9A21D24F1}"/>
              </a:ext>
            </a:extLst>
          </p:cNvPr>
          <p:cNvGraphicFramePr>
            <a:graphicFrameLocks noGrp="1"/>
          </p:cNvGraphicFramePr>
          <p:nvPr>
            <p:extLst>
              <p:ext uri="{D42A27DB-BD31-4B8C-83A1-F6EECF244321}">
                <p14:modId xmlns:p14="http://schemas.microsoft.com/office/powerpoint/2010/main" val="388724210"/>
              </p:ext>
            </p:extLst>
          </p:nvPr>
        </p:nvGraphicFramePr>
        <p:xfrm>
          <a:off x="701336" y="1483435"/>
          <a:ext cx="10946166" cy="4778986"/>
        </p:xfrm>
        <a:graphic>
          <a:graphicData uri="http://schemas.openxmlformats.org/drawingml/2006/table">
            <a:tbl>
              <a:tblPr firstRow="1" firstCol="1" bandRow="1">
                <a:tableStyleId>{5C22544A-7EE6-4342-B048-85BDC9FD1C3A}</a:tableStyleId>
              </a:tblPr>
              <a:tblGrid>
                <a:gridCol w="1251280">
                  <a:extLst>
                    <a:ext uri="{9D8B030D-6E8A-4147-A177-3AD203B41FA5}">
                      <a16:colId xmlns:a16="http://schemas.microsoft.com/office/drawing/2014/main" val="1659814235"/>
                    </a:ext>
                  </a:extLst>
                </a:gridCol>
                <a:gridCol w="3685290">
                  <a:extLst>
                    <a:ext uri="{9D8B030D-6E8A-4147-A177-3AD203B41FA5}">
                      <a16:colId xmlns:a16="http://schemas.microsoft.com/office/drawing/2014/main" val="3446228118"/>
                    </a:ext>
                  </a:extLst>
                </a:gridCol>
                <a:gridCol w="3295370">
                  <a:extLst>
                    <a:ext uri="{9D8B030D-6E8A-4147-A177-3AD203B41FA5}">
                      <a16:colId xmlns:a16="http://schemas.microsoft.com/office/drawing/2014/main" val="2877964399"/>
                    </a:ext>
                  </a:extLst>
                </a:gridCol>
                <a:gridCol w="2714226">
                  <a:extLst>
                    <a:ext uri="{9D8B030D-6E8A-4147-A177-3AD203B41FA5}">
                      <a16:colId xmlns:a16="http://schemas.microsoft.com/office/drawing/2014/main" val="330433420"/>
                    </a:ext>
                  </a:extLst>
                </a:gridCol>
              </a:tblGrid>
              <a:tr h="768337">
                <a:tc>
                  <a:txBody>
                    <a:bodyPr/>
                    <a:lstStyle/>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C</a:t>
                      </a:r>
                      <a:r>
                        <a:rPr lang="en-IE" sz="1400" dirty="0" err="1">
                          <a:effectLst/>
                          <a:latin typeface="Calibri" panose="020F0502020204030204" pitchFamily="34" charset="0"/>
                          <a:ea typeface="Calibri" panose="020F0502020204030204" pitchFamily="34" charset="0"/>
                          <a:cs typeface="Times New Roman" panose="02020603050405020304" pitchFamily="18" charset="0"/>
                        </a:rPr>
                        <a:t>ategories</a:t>
                      </a:r>
                      <a:endParaRPr lang="en-I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698" marR="44698" marT="0" marB="0"/>
                </a:tc>
                <a:tc>
                  <a:txBody>
                    <a:bodyPr/>
                    <a:lstStyle/>
                    <a:p>
                      <a:pPr>
                        <a:lnSpc>
                          <a:spcPct val="107000"/>
                        </a:lnSpc>
                        <a:spcAft>
                          <a:spcPts val="800"/>
                        </a:spcAft>
                      </a:pPr>
                      <a:r>
                        <a:rPr lang="en-IE" sz="1400" dirty="0">
                          <a:effectLst/>
                        </a:rPr>
                        <a:t>Personal Aspects (Intra-personal)</a:t>
                      </a:r>
                      <a:endParaRPr lang="en-I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698" marR="44698" marT="0" marB="0"/>
                </a:tc>
                <a:tc>
                  <a:txBody>
                    <a:bodyPr/>
                    <a:lstStyle/>
                    <a:p>
                      <a:pPr>
                        <a:lnSpc>
                          <a:spcPct val="107000"/>
                        </a:lnSpc>
                        <a:spcAft>
                          <a:spcPts val="800"/>
                        </a:spcAft>
                      </a:pPr>
                      <a:r>
                        <a:rPr lang="en-IE" sz="1400" dirty="0">
                          <a:effectLst/>
                        </a:rPr>
                        <a:t>Social Aspects (Inter-personal) </a:t>
                      </a:r>
                      <a:endParaRPr lang="en-I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698" marR="44698" marT="0" marB="0"/>
                </a:tc>
                <a:tc>
                  <a:txBody>
                    <a:bodyPr/>
                    <a:lstStyle/>
                    <a:p>
                      <a:pPr>
                        <a:lnSpc>
                          <a:spcPct val="107000"/>
                        </a:lnSpc>
                        <a:spcAft>
                          <a:spcPts val="800"/>
                        </a:spcAft>
                      </a:pPr>
                      <a:r>
                        <a:rPr lang="en-IE" sz="1400" dirty="0">
                          <a:effectLst/>
                        </a:rPr>
                        <a:t>LGBTQI+ History, Culture, Politics,</a:t>
                      </a:r>
                    </a:p>
                    <a:p>
                      <a:pPr>
                        <a:lnSpc>
                          <a:spcPct val="107000"/>
                        </a:lnSpc>
                        <a:spcAft>
                          <a:spcPts val="800"/>
                        </a:spcAft>
                      </a:pPr>
                      <a:r>
                        <a:rPr lang="en-IE" sz="1400" dirty="0">
                          <a:effectLst/>
                        </a:rPr>
                        <a:t> </a:t>
                      </a:r>
                      <a:endParaRPr lang="en-I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698" marR="44698" marT="0" marB="0"/>
                </a:tc>
                <a:extLst>
                  <a:ext uri="{0D108BD9-81ED-4DB2-BD59-A6C34878D82A}">
                    <a16:rowId xmlns:a16="http://schemas.microsoft.com/office/drawing/2014/main" val="3753653911"/>
                  </a:ext>
                </a:extLst>
              </a:tr>
              <a:tr h="4010649">
                <a:tc>
                  <a:txBody>
                    <a:bodyPr/>
                    <a:lstStyle/>
                    <a:p>
                      <a:pPr>
                        <a:lnSpc>
                          <a:spcPct val="107000"/>
                        </a:lnSpc>
                        <a:spcAft>
                          <a:spcPts val="800"/>
                        </a:spcAft>
                      </a:pPr>
                      <a:r>
                        <a:rPr lang="en-IE" sz="1400" dirty="0">
                          <a:effectLst/>
                        </a:rPr>
                        <a:t>Sub-themes</a:t>
                      </a:r>
                      <a:endParaRPr lang="en-I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698" marR="44698" marT="0" marB="0"/>
                </a:tc>
                <a:tc>
                  <a:txBody>
                    <a:bodyPr/>
                    <a:lstStyle/>
                    <a:p>
                      <a:pPr>
                        <a:lnSpc>
                          <a:spcPct val="150000"/>
                        </a:lnSpc>
                        <a:spcAft>
                          <a:spcPts val="800"/>
                        </a:spcAft>
                      </a:pPr>
                      <a:r>
                        <a:rPr lang="en-IE" sz="1600" b="1" dirty="0">
                          <a:solidFill>
                            <a:schemeClr val="tx1"/>
                          </a:solidFill>
                          <a:effectLst/>
                        </a:rPr>
                        <a:t>Personal Growth (n=410)</a:t>
                      </a:r>
                    </a:p>
                    <a:p>
                      <a:pPr>
                        <a:lnSpc>
                          <a:spcPct val="150000"/>
                        </a:lnSpc>
                        <a:spcAft>
                          <a:spcPts val="800"/>
                        </a:spcAft>
                      </a:pPr>
                      <a:r>
                        <a:rPr lang="en-IE" sz="1600" b="1" dirty="0">
                          <a:solidFill>
                            <a:schemeClr val="tx1"/>
                          </a:solidFill>
                          <a:effectLst/>
                        </a:rPr>
                        <a:t>Freedom (n=377)</a:t>
                      </a:r>
                    </a:p>
                    <a:p>
                      <a:pPr>
                        <a:lnSpc>
                          <a:spcPct val="150000"/>
                        </a:lnSpc>
                        <a:spcAft>
                          <a:spcPts val="800"/>
                        </a:spcAft>
                      </a:pPr>
                      <a:r>
                        <a:rPr lang="en-IE" sz="1600" b="1" dirty="0">
                          <a:solidFill>
                            <a:schemeClr val="tx1"/>
                          </a:solidFill>
                          <a:effectLst/>
                        </a:rPr>
                        <a:t>Being true to Myself/Being Myself (n=216)</a:t>
                      </a:r>
                    </a:p>
                    <a:p>
                      <a:pPr>
                        <a:lnSpc>
                          <a:spcPct val="150000"/>
                        </a:lnSpc>
                        <a:spcAft>
                          <a:spcPts val="800"/>
                        </a:spcAft>
                      </a:pPr>
                      <a:r>
                        <a:rPr lang="en-IE" sz="1600" dirty="0">
                          <a:effectLst/>
                        </a:rPr>
                        <a:t>Statement of Fact (n=89)</a:t>
                      </a:r>
                    </a:p>
                    <a:p>
                      <a:pPr>
                        <a:lnSpc>
                          <a:spcPct val="150000"/>
                        </a:lnSpc>
                        <a:spcAft>
                          <a:spcPts val="800"/>
                        </a:spcAft>
                      </a:pPr>
                      <a:r>
                        <a:rPr lang="en-IE" sz="1600" dirty="0">
                          <a:effectLst/>
                        </a:rPr>
                        <a:t>Being different/Unique (n=77)</a:t>
                      </a:r>
                    </a:p>
                    <a:p>
                      <a:pPr>
                        <a:lnSpc>
                          <a:spcPct val="150000"/>
                        </a:lnSpc>
                        <a:spcAft>
                          <a:spcPts val="800"/>
                        </a:spcAft>
                      </a:pPr>
                      <a:r>
                        <a:rPr lang="en-IE" sz="1600" dirty="0">
                          <a:effectLst/>
                        </a:rPr>
                        <a:t>My LGBTQI+ Life/Lifestyle (n=17)</a:t>
                      </a:r>
                    </a:p>
                    <a:p>
                      <a:pPr>
                        <a:lnSpc>
                          <a:spcPct val="150000"/>
                        </a:lnSpc>
                        <a:spcAft>
                          <a:spcPts val="800"/>
                        </a:spcAft>
                      </a:pPr>
                      <a:r>
                        <a:rPr lang="en-IE" sz="1600" dirty="0">
                          <a:effectLst/>
                        </a:rPr>
                        <a:t>Having language/label to describe myself (n=10)</a:t>
                      </a:r>
                    </a:p>
                    <a:p>
                      <a:pPr>
                        <a:lnSpc>
                          <a:spcPct val="107000"/>
                        </a:lnSpc>
                        <a:spcAft>
                          <a:spcPts val="800"/>
                        </a:spcAft>
                      </a:pPr>
                      <a:r>
                        <a:rPr lang="en-IE" sz="1600" dirty="0">
                          <a:effectLst/>
                        </a:rPr>
                        <a:t> </a:t>
                      </a:r>
                      <a:endParaRPr lang="en-I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698" marR="44698" marT="0" marB="0"/>
                </a:tc>
                <a:tc>
                  <a:txBody>
                    <a:bodyPr/>
                    <a:lstStyle/>
                    <a:p>
                      <a:pPr>
                        <a:lnSpc>
                          <a:spcPct val="100000"/>
                        </a:lnSpc>
                        <a:spcAft>
                          <a:spcPts val="800"/>
                        </a:spcAft>
                      </a:pPr>
                      <a:r>
                        <a:rPr lang="en-IE" sz="1600" b="1" dirty="0">
                          <a:solidFill>
                            <a:schemeClr val="tx1"/>
                          </a:solidFill>
                          <a:effectLst/>
                        </a:rPr>
                        <a:t>Community (n=851) </a:t>
                      </a:r>
                    </a:p>
                    <a:p>
                      <a:pPr>
                        <a:lnSpc>
                          <a:spcPct val="100000"/>
                        </a:lnSpc>
                        <a:spcAft>
                          <a:spcPts val="800"/>
                        </a:spcAft>
                      </a:pPr>
                      <a:r>
                        <a:rPr lang="en-IE" sz="1600" b="1" dirty="0">
                          <a:solidFill>
                            <a:schemeClr val="tx1"/>
                          </a:solidFill>
                          <a:effectLst/>
                        </a:rPr>
                        <a:t>Other LGBTQI+ people (n=268)</a:t>
                      </a:r>
                    </a:p>
                    <a:p>
                      <a:pPr>
                        <a:lnSpc>
                          <a:spcPct val="100000"/>
                        </a:lnSpc>
                        <a:spcAft>
                          <a:spcPts val="800"/>
                        </a:spcAft>
                      </a:pPr>
                      <a:r>
                        <a:rPr lang="en-IE" sz="1600" b="1" dirty="0">
                          <a:solidFill>
                            <a:schemeClr val="tx1"/>
                          </a:solidFill>
                          <a:effectLst/>
                        </a:rPr>
                        <a:t>Attraction, Dating, Relationships (n=221)</a:t>
                      </a:r>
                    </a:p>
                    <a:p>
                      <a:pPr>
                        <a:lnSpc>
                          <a:spcPct val="100000"/>
                        </a:lnSpc>
                        <a:spcAft>
                          <a:spcPts val="800"/>
                        </a:spcAft>
                      </a:pPr>
                      <a:r>
                        <a:rPr lang="en-IE" sz="1600" b="1" dirty="0">
                          <a:solidFill>
                            <a:schemeClr val="tx1"/>
                          </a:solidFill>
                          <a:effectLst/>
                        </a:rPr>
                        <a:t>Friendships (n=160)</a:t>
                      </a:r>
                    </a:p>
                    <a:p>
                      <a:pPr>
                        <a:lnSpc>
                          <a:spcPct val="100000"/>
                        </a:lnSpc>
                        <a:spcAft>
                          <a:spcPts val="800"/>
                        </a:spcAft>
                      </a:pPr>
                      <a:r>
                        <a:rPr lang="en-IE" sz="1600" dirty="0">
                          <a:effectLst/>
                        </a:rPr>
                        <a:t>Love (n=51)</a:t>
                      </a:r>
                    </a:p>
                    <a:p>
                      <a:pPr>
                        <a:lnSpc>
                          <a:spcPct val="100000"/>
                        </a:lnSpc>
                        <a:spcAft>
                          <a:spcPts val="800"/>
                        </a:spcAft>
                      </a:pPr>
                      <a:r>
                        <a:rPr lang="en-IE" sz="1600" dirty="0">
                          <a:effectLst/>
                        </a:rPr>
                        <a:t>Support (n=46)</a:t>
                      </a:r>
                    </a:p>
                    <a:p>
                      <a:pPr>
                        <a:lnSpc>
                          <a:spcPct val="100000"/>
                        </a:lnSpc>
                        <a:spcAft>
                          <a:spcPts val="800"/>
                        </a:spcAft>
                      </a:pPr>
                      <a:r>
                        <a:rPr lang="en-IE" sz="1600" dirty="0">
                          <a:effectLst/>
                        </a:rPr>
                        <a:t>Sex or Intimacy (n=34)</a:t>
                      </a:r>
                    </a:p>
                    <a:p>
                      <a:pPr>
                        <a:lnSpc>
                          <a:spcPct val="100000"/>
                        </a:lnSpc>
                        <a:spcAft>
                          <a:spcPts val="800"/>
                        </a:spcAft>
                      </a:pPr>
                      <a:r>
                        <a:rPr lang="en-IE" sz="1600" dirty="0">
                          <a:effectLst/>
                        </a:rPr>
                        <a:t>Others Acceptance / Recognition (n=29)</a:t>
                      </a:r>
                    </a:p>
                    <a:p>
                      <a:pPr>
                        <a:lnSpc>
                          <a:spcPct val="100000"/>
                        </a:lnSpc>
                        <a:spcAft>
                          <a:spcPts val="800"/>
                        </a:spcAft>
                      </a:pPr>
                      <a:r>
                        <a:rPr lang="en-IE" sz="1600" dirty="0">
                          <a:effectLst/>
                        </a:rPr>
                        <a:t>Being Open or Out (n=23)</a:t>
                      </a:r>
                    </a:p>
                  </a:txBody>
                  <a:tcPr marL="44698" marR="44698" marT="0" marB="0"/>
                </a:tc>
                <a:tc>
                  <a:txBody>
                    <a:bodyPr/>
                    <a:lstStyle/>
                    <a:p>
                      <a:pPr>
                        <a:lnSpc>
                          <a:spcPct val="107000"/>
                        </a:lnSpc>
                        <a:spcAft>
                          <a:spcPts val="800"/>
                        </a:spcAft>
                      </a:pPr>
                      <a:r>
                        <a:rPr lang="en-IE" sz="1600" b="1" dirty="0">
                          <a:solidFill>
                            <a:schemeClr val="tx1"/>
                          </a:solidFill>
                          <a:effectLst/>
                        </a:rPr>
                        <a:t>LGBTQI+ History, culture, Politics (n=260)</a:t>
                      </a:r>
                    </a:p>
                    <a:p>
                      <a:pPr>
                        <a:lnSpc>
                          <a:spcPct val="107000"/>
                        </a:lnSpc>
                        <a:spcAft>
                          <a:spcPts val="800"/>
                        </a:spcAft>
                      </a:pPr>
                      <a:r>
                        <a:rPr lang="en-IE" sz="1600" dirty="0">
                          <a:effectLst/>
                        </a:rPr>
                        <a:t> </a:t>
                      </a:r>
                    </a:p>
                    <a:p>
                      <a:pPr>
                        <a:lnSpc>
                          <a:spcPct val="107000"/>
                        </a:lnSpc>
                        <a:spcAft>
                          <a:spcPts val="800"/>
                        </a:spcAft>
                      </a:pPr>
                      <a:r>
                        <a:rPr lang="en-IE" sz="1600" dirty="0">
                          <a:effectLst/>
                        </a:rPr>
                        <a:t> </a:t>
                      </a:r>
                      <a:endParaRPr lang="en-I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698" marR="44698" marT="0" marB="0"/>
                </a:tc>
                <a:extLst>
                  <a:ext uri="{0D108BD9-81ED-4DB2-BD59-A6C34878D82A}">
                    <a16:rowId xmlns:a16="http://schemas.microsoft.com/office/drawing/2014/main" val="113081607"/>
                  </a:ext>
                </a:extLst>
              </a:tr>
            </a:tbl>
          </a:graphicData>
        </a:graphic>
      </p:graphicFrame>
      <p:sp>
        <p:nvSpPr>
          <p:cNvPr id="5" name="TextBox 4">
            <a:extLst>
              <a:ext uri="{FF2B5EF4-FFF2-40B4-BE49-F238E27FC236}">
                <a16:creationId xmlns:a16="http://schemas.microsoft.com/office/drawing/2014/main" id="{E49FE67E-B6AD-85BF-09EA-72DD3E571296}"/>
              </a:ext>
            </a:extLst>
          </p:cNvPr>
          <p:cNvSpPr txBox="1"/>
          <p:nvPr/>
        </p:nvSpPr>
        <p:spPr>
          <a:xfrm>
            <a:off x="390618" y="2159136"/>
            <a:ext cx="2325948" cy="923330"/>
          </a:xfrm>
          <a:prstGeom prst="rect">
            <a:avLst/>
          </a:prstGeom>
          <a:noFill/>
        </p:spPr>
        <p:txBody>
          <a:bodyPr wrap="square" rtlCol="0">
            <a:spAutoFit/>
          </a:bodyPr>
          <a:lstStyle/>
          <a:p>
            <a:endParaRPr lang="en-IE" b="1" dirty="0"/>
          </a:p>
          <a:p>
            <a:endParaRPr lang="en-IE" b="1" dirty="0"/>
          </a:p>
          <a:p>
            <a:endParaRPr lang="en-IE" b="1" dirty="0"/>
          </a:p>
        </p:txBody>
      </p:sp>
    </p:spTree>
    <p:extLst>
      <p:ext uri="{BB962C8B-B14F-4D97-AF65-F5344CB8AC3E}">
        <p14:creationId xmlns:p14="http://schemas.microsoft.com/office/powerpoint/2010/main" val="2073330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61755-E8A8-EA39-92BE-BAC11677EAEE}"/>
              </a:ext>
            </a:extLst>
          </p:cNvPr>
          <p:cNvSpPr>
            <a:spLocks noGrp="1"/>
          </p:cNvSpPr>
          <p:nvPr>
            <p:ph type="title"/>
          </p:nvPr>
        </p:nvSpPr>
        <p:spPr>
          <a:xfrm>
            <a:off x="1095374" y="377754"/>
            <a:ext cx="10001252" cy="815059"/>
          </a:xfrm>
        </p:spPr>
        <p:txBody>
          <a:bodyPr/>
          <a:lstStyle/>
          <a:p>
            <a:r>
              <a:rPr lang="en-GB" dirty="0">
                <a:solidFill>
                  <a:srgbClr val="0070C0"/>
                </a:solidFill>
              </a:rPr>
              <a:t>Personal Aspects: Personal Growth (n=410) </a:t>
            </a:r>
            <a:endParaRPr lang="en-IE" dirty="0">
              <a:solidFill>
                <a:srgbClr val="0070C0"/>
              </a:solidFill>
            </a:endParaRPr>
          </a:p>
        </p:txBody>
      </p:sp>
      <p:sp>
        <p:nvSpPr>
          <p:cNvPr id="4" name="Content Placeholder 3">
            <a:extLst>
              <a:ext uri="{FF2B5EF4-FFF2-40B4-BE49-F238E27FC236}">
                <a16:creationId xmlns:a16="http://schemas.microsoft.com/office/drawing/2014/main" id="{3205E853-E604-C2FD-37C9-ED84BFAB8BD2}"/>
              </a:ext>
            </a:extLst>
          </p:cNvPr>
          <p:cNvSpPr>
            <a:spLocks noGrp="1"/>
          </p:cNvSpPr>
          <p:nvPr>
            <p:ph idx="10"/>
          </p:nvPr>
        </p:nvSpPr>
        <p:spPr>
          <a:xfrm>
            <a:off x="5710863" y="1634360"/>
            <a:ext cx="6072210" cy="4775317"/>
          </a:xfrm>
        </p:spPr>
        <p:txBody>
          <a:bodyPr/>
          <a:lstStyle/>
          <a:p>
            <a:r>
              <a:rPr lang="en-GB" dirty="0"/>
              <a:t>2. Being LGBTQI+ has </a:t>
            </a:r>
            <a:r>
              <a:rPr lang="en-GB" i="1" dirty="0"/>
              <a:t>given</a:t>
            </a:r>
            <a:r>
              <a:rPr lang="en-GB" dirty="0"/>
              <a:t> me a different perspective (n=176)</a:t>
            </a:r>
          </a:p>
          <a:p>
            <a:endParaRPr lang="en-IE" dirty="0"/>
          </a:p>
        </p:txBody>
      </p:sp>
      <p:sp>
        <p:nvSpPr>
          <p:cNvPr id="5" name="Content Placeholder 4">
            <a:extLst>
              <a:ext uri="{FF2B5EF4-FFF2-40B4-BE49-F238E27FC236}">
                <a16:creationId xmlns:a16="http://schemas.microsoft.com/office/drawing/2014/main" id="{5DC52D61-D62F-38CB-808D-624AC1B617DC}"/>
              </a:ext>
            </a:extLst>
          </p:cNvPr>
          <p:cNvSpPr>
            <a:spLocks noGrp="1"/>
          </p:cNvSpPr>
          <p:nvPr>
            <p:ph idx="1"/>
          </p:nvPr>
        </p:nvSpPr>
        <p:spPr>
          <a:xfrm>
            <a:off x="311712" y="2597805"/>
            <a:ext cx="5207055" cy="1148394"/>
          </a:xfrm>
          <a:prstGeom prst="wedgeRectCallout">
            <a:avLst>
              <a:gd name="adj1" fmla="val -6804"/>
              <a:gd name="adj2" fmla="val 64046"/>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b="0" dirty="0"/>
              <a:t> “</a:t>
            </a:r>
            <a:r>
              <a:rPr lang="en-IE" b="0" i="1" dirty="0"/>
              <a:t>I love how I can </a:t>
            </a:r>
            <a:r>
              <a:rPr lang="en-IE" i="1" dirty="0"/>
              <a:t>explore</a:t>
            </a:r>
            <a:r>
              <a:rPr lang="en-IE" b="0" i="1" dirty="0"/>
              <a:t> myself and my identity   and change my labels as I grow and develop</a:t>
            </a:r>
            <a:r>
              <a:rPr lang="en-IE" b="0" dirty="0"/>
              <a:t>.”    </a:t>
            </a:r>
            <a:r>
              <a:rPr lang="en-IE" sz="1600" b="0" dirty="0"/>
              <a:t>(24, Non-binary, Queer)</a:t>
            </a:r>
            <a:endParaRPr lang="en-IE" b="0" dirty="0"/>
          </a:p>
        </p:txBody>
      </p:sp>
      <p:sp>
        <p:nvSpPr>
          <p:cNvPr id="6" name="Speech Bubble: Rectangle 5">
            <a:extLst>
              <a:ext uri="{FF2B5EF4-FFF2-40B4-BE49-F238E27FC236}">
                <a16:creationId xmlns:a16="http://schemas.microsoft.com/office/drawing/2014/main" id="{78FFD8D4-2CE0-FC96-3E0E-F540647B125A}"/>
              </a:ext>
            </a:extLst>
          </p:cNvPr>
          <p:cNvSpPr/>
          <p:nvPr/>
        </p:nvSpPr>
        <p:spPr>
          <a:xfrm>
            <a:off x="929009" y="4716444"/>
            <a:ext cx="3719745" cy="1085238"/>
          </a:xfrm>
          <a:prstGeom prst="wedgeRectCallout">
            <a:avLst>
              <a:gd name="adj1" fmla="val 32767"/>
              <a:gd name="adj2" fmla="val -69179"/>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b="0" i="1" dirty="0"/>
              <a:t>“Once I </a:t>
            </a:r>
            <a:r>
              <a:rPr lang="en-IE" b="1" i="1" dirty="0"/>
              <a:t>accepted</a:t>
            </a:r>
            <a:r>
              <a:rPr lang="en-IE" b="0" i="1" dirty="0"/>
              <a:t> myself as a gay woman everything started to make sense</a:t>
            </a:r>
            <a:r>
              <a:rPr lang="en-IE" b="0" dirty="0"/>
              <a:t>.” </a:t>
            </a:r>
            <a:r>
              <a:rPr lang="en-IE" sz="1600" b="0" dirty="0"/>
              <a:t>(41, Cis Female, Lesbian)</a:t>
            </a:r>
          </a:p>
        </p:txBody>
      </p:sp>
      <p:sp>
        <p:nvSpPr>
          <p:cNvPr id="8" name="TextBox 7">
            <a:extLst>
              <a:ext uri="{FF2B5EF4-FFF2-40B4-BE49-F238E27FC236}">
                <a16:creationId xmlns:a16="http://schemas.microsoft.com/office/drawing/2014/main" id="{F1C1A240-8D21-CC6D-AA2C-A4F5DE5AC57C}"/>
              </a:ext>
            </a:extLst>
          </p:cNvPr>
          <p:cNvSpPr txBox="1"/>
          <p:nvPr/>
        </p:nvSpPr>
        <p:spPr>
          <a:xfrm>
            <a:off x="503808" y="1634361"/>
            <a:ext cx="5207055" cy="707886"/>
          </a:xfrm>
          <a:prstGeom prst="rect">
            <a:avLst/>
          </a:prstGeom>
          <a:noFill/>
        </p:spPr>
        <p:txBody>
          <a:bodyPr wrap="square">
            <a:spAutoFit/>
          </a:bodyPr>
          <a:lstStyle/>
          <a:p>
            <a:r>
              <a:rPr lang="en-GB" sz="2000" b="1" dirty="0"/>
              <a:t>1. Exploring/becoming OR having become or accepted - myself (n=234</a:t>
            </a:r>
            <a:r>
              <a:rPr lang="en-GB" sz="2000" dirty="0"/>
              <a:t>)</a:t>
            </a:r>
            <a:endParaRPr lang="en-IE" sz="2000" dirty="0"/>
          </a:p>
        </p:txBody>
      </p:sp>
      <p:sp>
        <p:nvSpPr>
          <p:cNvPr id="9" name="Speech Bubble: Rectangle 8">
            <a:extLst>
              <a:ext uri="{FF2B5EF4-FFF2-40B4-BE49-F238E27FC236}">
                <a16:creationId xmlns:a16="http://schemas.microsoft.com/office/drawing/2014/main" id="{80D2B1EC-7556-ACEC-C69E-E7AD963C62FA}"/>
              </a:ext>
            </a:extLst>
          </p:cNvPr>
          <p:cNvSpPr/>
          <p:nvPr/>
        </p:nvSpPr>
        <p:spPr>
          <a:xfrm>
            <a:off x="6578354" y="2342246"/>
            <a:ext cx="5301934" cy="1086753"/>
          </a:xfrm>
          <a:prstGeom prst="wedgeRectCallout">
            <a:avLst>
              <a:gd name="adj1" fmla="val -43121"/>
              <a:gd name="adj2" fmla="val 61205"/>
            </a:avLst>
          </a:prstGeom>
          <a:ln/>
        </p:spPr>
        <p:style>
          <a:lnRef idx="2">
            <a:schemeClr val="accent2"/>
          </a:lnRef>
          <a:fillRef idx="1">
            <a:schemeClr val="lt1"/>
          </a:fillRef>
          <a:effectRef idx="0">
            <a:schemeClr val="accent2"/>
          </a:effectRef>
          <a:fontRef idx="minor">
            <a:schemeClr val="dk1"/>
          </a:fontRef>
        </p:style>
        <p:txBody>
          <a:bodyPr rtlCol="0" anchor="ctr"/>
          <a:lstStyle/>
          <a:p>
            <a:r>
              <a:rPr lang="en-GB" b="0" i="1" dirty="0"/>
              <a:t>“I think it has helped me (after years of working on self-acceptance) to be more brave in being myself and caring less what other people think.” </a:t>
            </a:r>
            <a:r>
              <a:rPr lang="en-GB" sz="1600" b="0" dirty="0"/>
              <a:t>(37, Cis Female, Gay) </a:t>
            </a:r>
          </a:p>
        </p:txBody>
      </p:sp>
      <p:sp>
        <p:nvSpPr>
          <p:cNvPr id="13" name="Speech Bubble: Rectangle 12">
            <a:extLst>
              <a:ext uri="{FF2B5EF4-FFF2-40B4-BE49-F238E27FC236}">
                <a16:creationId xmlns:a16="http://schemas.microsoft.com/office/drawing/2014/main" id="{80ACA0F4-0D9B-FBCD-9343-41B294B970CA}"/>
              </a:ext>
            </a:extLst>
          </p:cNvPr>
          <p:cNvSpPr/>
          <p:nvPr/>
        </p:nvSpPr>
        <p:spPr>
          <a:xfrm>
            <a:off x="6951216" y="3808521"/>
            <a:ext cx="4831857" cy="1278598"/>
          </a:xfrm>
          <a:prstGeom prst="wedgeRectCallout">
            <a:avLst>
              <a:gd name="adj1" fmla="val 1399"/>
              <a:gd name="adj2" fmla="val 65277"/>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i="1" dirty="0"/>
              <a:t>“..</a:t>
            </a:r>
            <a:r>
              <a:rPr lang="en-IE" b="0" i="1" dirty="0"/>
              <a:t>and gives me a unique perspective of life which allows me to be more accepting and compassionate towards all marginalised people.” </a:t>
            </a:r>
            <a:r>
              <a:rPr lang="en-IE" sz="1600" b="0" dirty="0"/>
              <a:t>(19, Non-binary, Bisexual)</a:t>
            </a:r>
          </a:p>
        </p:txBody>
      </p:sp>
      <p:sp>
        <p:nvSpPr>
          <p:cNvPr id="14" name="Speech Bubble: Rectangle 13">
            <a:extLst>
              <a:ext uri="{FF2B5EF4-FFF2-40B4-BE49-F238E27FC236}">
                <a16:creationId xmlns:a16="http://schemas.microsoft.com/office/drawing/2014/main" id="{CA9B43C7-D5AF-8754-8CF1-1F70F3FF646C}"/>
              </a:ext>
            </a:extLst>
          </p:cNvPr>
          <p:cNvSpPr/>
          <p:nvPr/>
        </p:nvSpPr>
        <p:spPr>
          <a:xfrm>
            <a:off x="5983549" y="5616200"/>
            <a:ext cx="4654305" cy="612648"/>
          </a:xfrm>
          <a:prstGeom prst="wedgeRectCallout">
            <a:avLst>
              <a:gd name="adj1" fmla="val -50894"/>
              <a:gd name="adj2" fmla="val -129424"/>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b="0" i="1" dirty="0"/>
              <a:t>“An understanding of how the world really marginalises people.” </a:t>
            </a:r>
            <a:r>
              <a:rPr lang="en-IE" sz="1600" b="0" dirty="0"/>
              <a:t>(48, Non-binary, Pansexual) </a:t>
            </a:r>
          </a:p>
        </p:txBody>
      </p:sp>
    </p:spTree>
    <p:extLst>
      <p:ext uri="{BB962C8B-B14F-4D97-AF65-F5344CB8AC3E}">
        <p14:creationId xmlns:p14="http://schemas.microsoft.com/office/powerpoint/2010/main" val="2548863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5B870-9851-56E5-AC40-744290DB90B4}"/>
              </a:ext>
            </a:extLst>
          </p:cNvPr>
          <p:cNvSpPr>
            <a:spLocks noGrp="1"/>
          </p:cNvSpPr>
          <p:nvPr>
            <p:ph type="title"/>
          </p:nvPr>
        </p:nvSpPr>
        <p:spPr/>
        <p:txBody>
          <a:bodyPr/>
          <a:lstStyle/>
          <a:p>
            <a:r>
              <a:rPr lang="en-GB" dirty="0">
                <a:solidFill>
                  <a:srgbClr val="0070C0"/>
                </a:solidFill>
              </a:rPr>
              <a:t>Personal Aspects: Freedom (n=377)</a:t>
            </a:r>
            <a:endParaRPr lang="en-IE" dirty="0">
              <a:solidFill>
                <a:srgbClr val="0070C0"/>
              </a:solidFill>
            </a:endParaRPr>
          </a:p>
        </p:txBody>
      </p:sp>
      <p:sp>
        <p:nvSpPr>
          <p:cNvPr id="3" name="Content Placeholder 2">
            <a:extLst>
              <a:ext uri="{FF2B5EF4-FFF2-40B4-BE49-F238E27FC236}">
                <a16:creationId xmlns:a16="http://schemas.microsoft.com/office/drawing/2014/main" id="{D211C96C-30DD-DA0A-800C-FF586941C6B0}"/>
              </a:ext>
            </a:extLst>
          </p:cNvPr>
          <p:cNvSpPr>
            <a:spLocks noGrp="1"/>
          </p:cNvSpPr>
          <p:nvPr>
            <p:ph idx="1"/>
          </p:nvPr>
        </p:nvSpPr>
        <p:spPr/>
        <p:txBody>
          <a:bodyPr/>
          <a:lstStyle/>
          <a:p>
            <a:r>
              <a:rPr lang="en-GB" dirty="0"/>
              <a:t>Feeling free from limitations of ‘conformity’, ‘heteronormativity’ or ‘social norms’..</a:t>
            </a:r>
          </a:p>
          <a:p>
            <a:endParaRPr lang="en-IE" dirty="0"/>
          </a:p>
          <a:p>
            <a:endParaRPr lang="en-IE" dirty="0"/>
          </a:p>
        </p:txBody>
      </p:sp>
      <p:sp>
        <p:nvSpPr>
          <p:cNvPr id="4" name="Content Placeholder 3">
            <a:extLst>
              <a:ext uri="{FF2B5EF4-FFF2-40B4-BE49-F238E27FC236}">
                <a16:creationId xmlns:a16="http://schemas.microsoft.com/office/drawing/2014/main" id="{2FCAEC1F-2F53-D2CC-4F69-00E11F6B5F1D}"/>
              </a:ext>
            </a:extLst>
          </p:cNvPr>
          <p:cNvSpPr>
            <a:spLocks noGrp="1"/>
          </p:cNvSpPr>
          <p:nvPr>
            <p:ph idx="10"/>
          </p:nvPr>
        </p:nvSpPr>
        <p:spPr/>
        <p:txBody>
          <a:bodyPr/>
          <a:lstStyle/>
          <a:p>
            <a:r>
              <a:rPr lang="en-IE" sz="2000" dirty="0">
                <a:latin typeface="Calibri" panose="020F0502020204030204" pitchFamily="34" charset="0"/>
                <a:ea typeface="Calibri" panose="020F0502020204030204" pitchFamily="34" charset="0"/>
                <a:cs typeface="Times New Roman" panose="02020603050405020304" pitchFamily="18" charset="0"/>
              </a:rPr>
              <a:t>Freedom to be… ‘can be’… ‘being able to’..</a:t>
            </a:r>
          </a:p>
          <a:p>
            <a:endParaRPr lang="en-IE" dirty="0"/>
          </a:p>
        </p:txBody>
      </p:sp>
      <p:sp>
        <p:nvSpPr>
          <p:cNvPr id="5" name="Speech Bubble: Rectangle 4">
            <a:extLst>
              <a:ext uri="{FF2B5EF4-FFF2-40B4-BE49-F238E27FC236}">
                <a16:creationId xmlns:a16="http://schemas.microsoft.com/office/drawing/2014/main" id="{D1BFA126-46D2-DEDF-D1BD-B56D4E045201}"/>
              </a:ext>
            </a:extLst>
          </p:cNvPr>
          <p:cNvSpPr/>
          <p:nvPr/>
        </p:nvSpPr>
        <p:spPr>
          <a:xfrm>
            <a:off x="408928" y="2876365"/>
            <a:ext cx="4580322" cy="923278"/>
          </a:xfrm>
          <a:prstGeom prst="wedgeRectCallout">
            <a:avLst>
              <a:gd name="adj1" fmla="val -6568"/>
              <a:gd name="adj2" fmla="val 72646"/>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dirty="0">
                <a:effectLst/>
                <a:latin typeface="Calibri" panose="020F0502020204030204" pitchFamily="34" charset="0"/>
                <a:ea typeface="Calibri" panose="020F0502020204030204" pitchFamily="34" charset="0"/>
                <a:cs typeface="Times New Roman" panose="02020603050405020304" pitchFamily="18" charset="0"/>
              </a:rPr>
              <a:t>“</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The freedom of not being bound by heteronormative notions of how life should be lived.”</a:t>
            </a:r>
            <a:r>
              <a:rPr lang="en-IE" i="1" dirty="0">
                <a:latin typeface="Calibri" panose="020F0502020204030204" pitchFamily="34" charset="0"/>
                <a:ea typeface="Calibri" panose="020F0502020204030204" pitchFamily="34" charset="0"/>
                <a:cs typeface="Times New Roman" panose="02020603050405020304" pitchFamily="18" charset="0"/>
              </a:rPr>
              <a:t> </a:t>
            </a:r>
            <a:r>
              <a:rPr lang="en-IE" sz="1800" b="0" dirty="0">
                <a:effectLst/>
                <a:latin typeface="Calibri" panose="020F0502020204030204" pitchFamily="34" charset="0"/>
                <a:ea typeface="Calibri" panose="020F0502020204030204" pitchFamily="34" charset="0"/>
                <a:cs typeface="Times New Roman" panose="02020603050405020304" pitchFamily="18" charset="0"/>
              </a:rPr>
              <a:t>(28, Cis Male, Gay)</a:t>
            </a:r>
          </a:p>
        </p:txBody>
      </p:sp>
      <p:sp>
        <p:nvSpPr>
          <p:cNvPr id="6" name="Speech Bubble: Rectangle 5">
            <a:extLst>
              <a:ext uri="{FF2B5EF4-FFF2-40B4-BE49-F238E27FC236}">
                <a16:creationId xmlns:a16="http://schemas.microsoft.com/office/drawing/2014/main" id="{8534AFC4-D67A-0F38-81C5-6BFC6FDAF349}"/>
              </a:ext>
            </a:extLst>
          </p:cNvPr>
          <p:cNvSpPr/>
          <p:nvPr/>
        </p:nvSpPr>
        <p:spPr>
          <a:xfrm>
            <a:off x="1199006" y="4673145"/>
            <a:ext cx="4580322" cy="1423918"/>
          </a:xfrm>
          <a:prstGeom prst="wedgeRectCallout">
            <a:avLst>
              <a:gd name="adj1" fmla="val 40237"/>
              <a:gd name="adj2" fmla="val -67018"/>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i="1" dirty="0">
                <a:effectLst/>
                <a:latin typeface="Calibri" panose="020F0502020204030204" pitchFamily="34" charset="0"/>
                <a:ea typeface="Calibri" panose="020F0502020204030204" pitchFamily="34" charset="0"/>
                <a:cs typeface="Times New Roman" panose="02020603050405020304" pitchFamily="18" charset="0"/>
              </a:rPr>
              <a:t>“I like that there are no guidelines, no traditions already set out.  It means we get to create the reality of being LGBTQ and there’s no blueprint, it’s whatever you want it to be!”</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(23, Cis Female, Lesbian)</a:t>
            </a:r>
          </a:p>
        </p:txBody>
      </p:sp>
      <p:sp>
        <p:nvSpPr>
          <p:cNvPr id="8" name="Speech Bubble: Rectangle with Corners Rounded 7">
            <a:extLst>
              <a:ext uri="{FF2B5EF4-FFF2-40B4-BE49-F238E27FC236}">
                <a16:creationId xmlns:a16="http://schemas.microsoft.com/office/drawing/2014/main" id="{2B2D1652-8DC9-3FA0-B716-A617275065A7}"/>
              </a:ext>
            </a:extLst>
          </p:cNvPr>
          <p:cNvSpPr/>
          <p:nvPr/>
        </p:nvSpPr>
        <p:spPr>
          <a:xfrm>
            <a:off x="6734974" y="2627701"/>
            <a:ext cx="4403394" cy="754691"/>
          </a:xfrm>
          <a:prstGeom prst="wedgeRoundRectCallout">
            <a:avLst>
              <a:gd name="adj1" fmla="val 3360"/>
              <a:gd name="adj2" fmla="val 78969"/>
              <a:gd name="adj3" fmla="val 16667"/>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dirty="0">
                <a:effectLst/>
                <a:latin typeface="Calibri" panose="020F0502020204030204" pitchFamily="34" charset="0"/>
                <a:ea typeface="Calibri" panose="020F0502020204030204" pitchFamily="34" charset="0"/>
                <a:cs typeface="Times New Roman" panose="02020603050405020304" pitchFamily="18" charset="0"/>
              </a:rPr>
              <a:t>“</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I feel as if I can be myself.”</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(14, Cis Female, Questioning)</a:t>
            </a:r>
          </a:p>
        </p:txBody>
      </p:sp>
      <p:sp>
        <p:nvSpPr>
          <p:cNvPr id="10" name="Speech Bubble: Rectangle with Corners Rounded 9">
            <a:extLst>
              <a:ext uri="{FF2B5EF4-FFF2-40B4-BE49-F238E27FC236}">
                <a16:creationId xmlns:a16="http://schemas.microsoft.com/office/drawing/2014/main" id="{CF690676-0A5E-2BD0-C690-C103D9B0AE24}"/>
              </a:ext>
            </a:extLst>
          </p:cNvPr>
          <p:cNvSpPr/>
          <p:nvPr/>
        </p:nvSpPr>
        <p:spPr>
          <a:xfrm>
            <a:off x="7164246" y="4590507"/>
            <a:ext cx="4618826" cy="1003267"/>
          </a:xfrm>
          <a:prstGeom prst="wedgeRoundRectCallout">
            <a:avLst>
              <a:gd name="adj1" fmla="val -40246"/>
              <a:gd name="adj2" fmla="val -92353"/>
              <a:gd name="adj3" fmla="val 16667"/>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i="1" dirty="0">
                <a:effectLst/>
                <a:latin typeface="Calibri" panose="020F0502020204030204" pitchFamily="34" charset="0"/>
                <a:ea typeface="Calibri" panose="020F0502020204030204" pitchFamily="34" charset="0"/>
                <a:cs typeface="Times New Roman" panose="02020603050405020304" pitchFamily="18" charset="0"/>
              </a:rPr>
              <a:t>“..and freeing feeling of being able to express myself.”</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(16, Trans Man, Queer)</a:t>
            </a:r>
            <a:endParaRPr lang="en-IE" b="0" dirty="0"/>
          </a:p>
        </p:txBody>
      </p:sp>
    </p:spTree>
    <p:extLst>
      <p:ext uri="{BB962C8B-B14F-4D97-AF65-F5344CB8AC3E}">
        <p14:creationId xmlns:p14="http://schemas.microsoft.com/office/powerpoint/2010/main" val="21338506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E7C16-0BF4-C289-2A6D-1298A67F89BE}"/>
              </a:ext>
            </a:extLst>
          </p:cNvPr>
          <p:cNvSpPr>
            <a:spLocks noGrp="1"/>
          </p:cNvSpPr>
          <p:nvPr>
            <p:ph type="title"/>
          </p:nvPr>
        </p:nvSpPr>
        <p:spPr>
          <a:xfrm>
            <a:off x="1095374" y="413265"/>
            <a:ext cx="10687698" cy="815059"/>
          </a:xfrm>
        </p:spPr>
        <p:txBody>
          <a:bodyPr/>
          <a:lstStyle/>
          <a:p>
            <a:r>
              <a:rPr lang="en-GB" dirty="0">
                <a:solidFill>
                  <a:schemeClr val="accent2"/>
                </a:solidFill>
              </a:rPr>
              <a:t>Personal Aspects: </a:t>
            </a:r>
            <a:r>
              <a:rPr lang="en-GB" dirty="0">
                <a:solidFill>
                  <a:srgbClr val="0070C0"/>
                </a:solidFill>
              </a:rPr>
              <a:t>Being True to Myself /Being Myself (n=216)</a:t>
            </a:r>
            <a:br>
              <a:rPr lang="en-GB" dirty="0">
                <a:solidFill>
                  <a:srgbClr val="0070C0"/>
                </a:solidFill>
              </a:rPr>
            </a:br>
            <a:endParaRPr lang="en-IE" dirty="0"/>
          </a:p>
        </p:txBody>
      </p:sp>
      <p:sp>
        <p:nvSpPr>
          <p:cNvPr id="3" name="Content Placeholder 2">
            <a:extLst>
              <a:ext uri="{FF2B5EF4-FFF2-40B4-BE49-F238E27FC236}">
                <a16:creationId xmlns:a16="http://schemas.microsoft.com/office/drawing/2014/main" id="{044CB60C-DA92-B075-F0B3-582EFCBE5D87}"/>
              </a:ext>
            </a:extLst>
          </p:cNvPr>
          <p:cNvSpPr>
            <a:spLocks noGrp="1"/>
          </p:cNvSpPr>
          <p:nvPr>
            <p:ph idx="1"/>
          </p:nvPr>
        </p:nvSpPr>
        <p:spPr>
          <a:xfrm>
            <a:off x="-456027" y="1707364"/>
            <a:ext cx="5301934" cy="4351338"/>
          </a:xfrm>
        </p:spPr>
        <p:txBody>
          <a:bodyPr/>
          <a:lstStyle/>
          <a:p>
            <a:endParaRPr lang="en-GB" dirty="0"/>
          </a:p>
          <a:p>
            <a:endParaRPr lang="en-IE" sz="1800" b="0" dirty="0">
              <a:effectLst/>
              <a:latin typeface="Calibri" panose="020F0502020204030204" pitchFamily="34" charset="0"/>
              <a:ea typeface="Calibri" panose="020F0502020204030204" pitchFamily="34" charset="0"/>
              <a:cs typeface="Times New Roman" panose="02020603050405020304" pitchFamily="18" charset="0"/>
            </a:endParaRPr>
          </a:p>
          <a:p>
            <a:endParaRPr lang="en-IE" sz="1800" b="0" dirty="0">
              <a:latin typeface="Calibri" panose="020F0502020204030204" pitchFamily="34" charset="0"/>
              <a:ea typeface="Calibri" panose="020F0502020204030204" pitchFamily="34" charset="0"/>
              <a:cs typeface="Times New Roman" panose="02020603050405020304" pitchFamily="18" charset="0"/>
            </a:endParaRPr>
          </a:p>
          <a:p>
            <a:endParaRPr lang="en-IE" sz="1800" b="0" dirty="0">
              <a:effectLst/>
              <a:latin typeface="Calibri" panose="020F0502020204030204" pitchFamily="34" charset="0"/>
              <a:ea typeface="Calibri" panose="020F0502020204030204" pitchFamily="34" charset="0"/>
              <a:cs typeface="Times New Roman" panose="02020603050405020304" pitchFamily="18" charset="0"/>
            </a:endParaRPr>
          </a:p>
          <a:p>
            <a:endParaRPr lang="en-IE" dirty="0"/>
          </a:p>
        </p:txBody>
      </p:sp>
      <p:sp>
        <p:nvSpPr>
          <p:cNvPr id="4" name="Content Placeholder 3">
            <a:extLst>
              <a:ext uri="{FF2B5EF4-FFF2-40B4-BE49-F238E27FC236}">
                <a16:creationId xmlns:a16="http://schemas.microsoft.com/office/drawing/2014/main" id="{88663226-402D-6A44-0786-ACD1549C5982}"/>
              </a:ext>
            </a:extLst>
          </p:cNvPr>
          <p:cNvSpPr>
            <a:spLocks noGrp="1"/>
          </p:cNvSpPr>
          <p:nvPr>
            <p:ph idx="10"/>
          </p:nvPr>
        </p:nvSpPr>
        <p:spPr>
          <a:xfrm>
            <a:off x="6395528" y="1589103"/>
            <a:ext cx="5301934" cy="4587860"/>
          </a:xfrm>
        </p:spPr>
        <p:txBody>
          <a:bodyPr/>
          <a:lstStyle/>
          <a:p>
            <a:endParaRPr lang="en-GB" b="0" dirty="0"/>
          </a:p>
        </p:txBody>
      </p:sp>
      <p:sp>
        <p:nvSpPr>
          <p:cNvPr id="5" name="Speech Bubble: Rectangle with Corners Rounded 4">
            <a:extLst>
              <a:ext uri="{FF2B5EF4-FFF2-40B4-BE49-F238E27FC236}">
                <a16:creationId xmlns:a16="http://schemas.microsoft.com/office/drawing/2014/main" id="{015B5508-4305-29E5-949C-DE617E99A43E}"/>
              </a:ext>
            </a:extLst>
          </p:cNvPr>
          <p:cNvSpPr/>
          <p:nvPr/>
        </p:nvSpPr>
        <p:spPr>
          <a:xfrm>
            <a:off x="1095374" y="1883170"/>
            <a:ext cx="3364638" cy="898302"/>
          </a:xfrm>
          <a:prstGeom prst="wedgeRoundRectCallout">
            <a:avLst>
              <a:gd name="adj1" fmla="val -3833"/>
              <a:gd name="adj2" fmla="val 105226"/>
              <a:gd name="adj3" fmla="val 16667"/>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dirty="0">
                <a:effectLst/>
                <a:latin typeface="Calibri" panose="020F0502020204030204" pitchFamily="34" charset="0"/>
                <a:ea typeface="Calibri" panose="020F0502020204030204" pitchFamily="34" charset="0"/>
                <a:cs typeface="Times New Roman" panose="02020603050405020304" pitchFamily="18" charset="0"/>
              </a:rPr>
              <a:t>“</a:t>
            </a:r>
            <a:r>
              <a:rPr lang="en-IE" i="1" dirty="0">
                <a:latin typeface="Calibri" panose="020F0502020204030204" pitchFamily="34" charset="0"/>
                <a:ea typeface="Calibri" panose="020F0502020204030204" pitchFamily="34" charset="0"/>
                <a:cs typeface="Times New Roman" panose="02020603050405020304" pitchFamily="18" charset="0"/>
              </a:rPr>
              <a:t>Being happy out and living my life as who I </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am.”</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a:t>
            </a:r>
          </a:p>
          <a:p>
            <a:r>
              <a:rPr lang="en-IE" sz="1800" b="0" dirty="0">
                <a:effectLst/>
                <a:latin typeface="Calibri" panose="020F0502020204030204" pitchFamily="34" charset="0"/>
                <a:ea typeface="Calibri" panose="020F0502020204030204" pitchFamily="34" charset="0"/>
                <a:cs typeface="Times New Roman" panose="02020603050405020304" pitchFamily="18" charset="0"/>
              </a:rPr>
              <a:t>(</a:t>
            </a:r>
            <a:r>
              <a:rPr lang="en-IE" dirty="0">
                <a:latin typeface="Calibri" panose="020F0502020204030204" pitchFamily="34" charset="0"/>
                <a:ea typeface="Calibri" panose="020F0502020204030204" pitchFamily="34" charset="0"/>
                <a:cs typeface="Times New Roman" panose="02020603050405020304" pitchFamily="18" charset="0"/>
              </a:rPr>
              <a:t>51</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Cis Female, Lesbian)</a:t>
            </a:r>
          </a:p>
        </p:txBody>
      </p:sp>
      <p:sp>
        <p:nvSpPr>
          <p:cNvPr id="6" name="Speech Bubble: Rectangle 5">
            <a:extLst>
              <a:ext uri="{FF2B5EF4-FFF2-40B4-BE49-F238E27FC236}">
                <a16:creationId xmlns:a16="http://schemas.microsoft.com/office/drawing/2014/main" id="{9923DE21-6EE0-50A6-164A-A1F70107DA4E}"/>
              </a:ext>
            </a:extLst>
          </p:cNvPr>
          <p:cNvSpPr/>
          <p:nvPr/>
        </p:nvSpPr>
        <p:spPr>
          <a:xfrm rot="684701">
            <a:off x="1173802" y="4194433"/>
            <a:ext cx="4727730" cy="1265156"/>
          </a:xfrm>
          <a:prstGeom prst="wedgeRectCallout">
            <a:avLst>
              <a:gd name="adj1" fmla="val 39992"/>
              <a:gd name="adj2" fmla="val -76392"/>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IE" sz="1800" b="0" dirty="0">
                <a:effectLst/>
                <a:latin typeface="Calibri" panose="020F0502020204030204" pitchFamily="34" charset="0"/>
                <a:ea typeface="Calibri" panose="020F0502020204030204" pitchFamily="34" charset="0"/>
                <a:cs typeface="Times New Roman" panose="02020603050405020304" pitchFamily="18" charset="0"/>
              </a:rPr>
              <a:t>“</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Being myself.  I feel much more myself as a man and being bi than I ever did having to hide those parts of myself</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(22, Trans Man, Bisexual)</a:t>
            </a:r>
          </a:p>
        </p:txBody>
      </p:sp>
      <p:sp>
        <p:nvSpPr>
          <p:cNvPr id="7" name="Speech Bubble: Oval 6">
            <a:extLst>
              <a:ext uri="{FF2B5EF4-FFF2-40B4-BE49-F238E27FC236}">
                <a16:creationId xmlns:a16="http://schemas.microsoft.com/office/drawing/2014/main" id="{C31972FA-EF2B-C85A-2962-780ED30B24F4}"/>
              </a:ext>
            </a:extLst>
          </p:cNvPr>
          <p:cNvSpPr/>
          <p:nvPr/>
        </p:nvSpPr>
        <p:spPr>
          <a:xfrm rot="304306">
            <a:off x="6001323" y="1226132"/>
            <a:ext cx="5133245" cy="2028322"/>
          </a:xfrm>
          <a:prstGeom prst="wedgeEllipseCallout">
            <a:avLst>
              <a:gd name="adj1" fmla="val -36808"/>
              <a:gd name="adj2" fmla="val 78462"/>
            </a:avLst>
          </a:prstGeom>
          <a:ln/>
        </p:spPr>
        <p:style>
          <a:lnRef idx="2">
            <a:schemeClr val="accent2"/>
          </a:lnRef>
          <a:fillRef idx="1">
            <a:schemeClr val="lt1"/>
          </a:fillRef>
          <a:effectRef idx="0">
            <a:schemeClr val="accent2"/>
          </a:effectRef>
          <a:fontRef idx="minor">
            <a:schemeClr val="dk1"/>
          </a:fontRef>
        </p:style>
        <p:txBody>
          <a:bodyPr rtlCol="0" anchor="ctr"/>
          <a:lstStyle/>
          <a:p>
            <a:r>
              <a:rPr lang="en-GB" b="0" dirty="0"/>
              <a:t>“</a:t>
            </a:r>
            <a:r>
              <a:rPr lang="en-GB" b="0" i="1" dirty="0"/>
              <a:t>It’s pretty nice to actually </a:t>
            </a:r>
            <a:r>
              <a:rPr lang="en-GB" b="1" i="1" dirty="0"/>
              <a:t>be myself </a:t>
            </a:r>
            <a:r>
              <a:rPr lang="en-GB" b="0" i="1" dirty="0"/>
              <a:t>after spending near a third of a life sleepwalking..  .. The company of other women might be the best thing..” </a:t>
            </a:r>
            <a:r>
              <a:rPr lang="en-GB" b="0" dirty="0"/>
              <a:t>(36, Trans Woman, Queer) </a:t>
            </a:r>
          </a:p>
        </p:txBody>
      </p:sp>
      <p:sp>
        <p:nvSpPr>
          <p:cNvPr id="10" name="Speech Bubble: Rectangle with Corners Rounded 9">
            <a:extLst>
              <a:ext uri="{FF2B5EF4-FFF2-40B4-BE49-F238E27FC236}">
                <a16:creationId xmlns:a16="http://schemas.microsoft.com/office/drawing/2014/main" id="{DD4F6376-9E63-3131-D2D4-190E202A2C07}"/>
              </a:ext>
            </a:extLst>
          </p:cNvPr>
          <p:cNvSpPr/>
          <p:nvPr/>
        </p:nvSpPr>
        <p:spPr>
          <a:xfrm>
            <a:off x="8335284" y="4457155"/>
            <a:ext cx="3362178" cy="1241618"/>
          </a:xfrm>
          <a:prstGeom prst="wedgeRoundRectCallout">
            <a:avLst>
              <a:gd name="adj1" fmla="val -68957"/>
              <a:gd name="adj2" fmla="val -56622"/>
              <a:gd name="adj3" fmla="val 16667"/>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i="1" dirty="0"/>
              <a:t>“Being me, being who I know I am.” </a:t>
            </a:r>
            <a:r>
              <a:rPr lang="en-GB" dirty="0"/>
              <a:t>(32, Cis Male, Gay)</a:t>
            </a:r>
            <a:endParaRPr lang="en-IE" dirty="0"/>
          </a:p>
        </p:txBody>
      </p:sp>
    </p:spTree>
    <p:extLst>
      <p:ext uri="{BB962C8B-B14F-4D97-AF65-F5344CB8AC3E}">
        <p14:creationId xmlns:p14="http://schemas.microsoft.com/office/powerpoint/2010/main" val="340958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64553-2CE6-53C5-70DA-4D9F59FF964C}"/>
              </a:ext>
            </a:extLst>
          </p:cNvPr>
          <p:cNvSpPr>
            <a:spLocks noGrp="1"/>
          </p:cNvSpPr>
          <p:nvPr>
            <p:ph type="title"/>
          </p:nvPr>
        </p:nvSpPr>
        <p:spPr>
          <a:xfrm>
            <a:off x="1259643" y="384673"/>
            <a:ext cx="10001252" cy="815059"/>
          </a:xfrm>
        </p:spPr>
        <p:txBody>
          <a:bodyPr/>
          <a:lstStyle/>
          <a:p>
            <a:r>
              <a:rPr lang="en-GB" dirty="0">
                <a:solidFill>
                  <a:srgbClr val="0070C0"/>
                </a:solidFill>
              </a:rPr>
              <a:t>Social Aspects: Community (n=851)</a:t>
            </a:r>
            <a:endParaRPr lang="en-IE" dirty="0">
              <a:solidFill>
                <a:srgbClr val="0070C0"/>
              </a:solidFill>
            </a:endParaRPr>
          </a:p>
        </p:txBody>
      </p:sp>
      <p:sp>
        <p:nvSpPr>
          <p:cNvPr id="3" name="Content Placeholder 2">
            <a:extLst>
              <a:ext uri="{FF2B5EF4-FFF2-40B4-BE49-F238E27FC236}">
                <a16:creationId xmlns:a16="http://schemas.microsoft.com/office/drawing/2014/main" id="{0CC777B1-BE4A-5770-A87C-430FC865E129}"/>
              </a:ext>
            </a:extLst>
          </p:cNvPr>
          <p:cNvSpPr>
            <a:spLocks noGrp="1"/>
          </p:cNvSpPr>
          <p:nvPr>
            <p:ph idx="1"/>
          </p:nvPr>
        </p:nvSpPr>
        <p:spPr>
          <a:xfrm>
            <a:off x="671744" y="2530136"/>
            <a:ext cx="5424256" cy="3719744"/>
          </a:xfrm>
        </p:spPr>
        <p:txBody>
          <a:bodyPr/>
          <a:lstStyle/>
          <a:p>
            <a:r>
              <a:rPr lang="en-GB" dirty="0"/>
              <a:t>      Some words used to describe community:</a:t>
            </a:r>
          </a:p>
          <a:p>
            <a:r>
              <a:rPr lang="en-GB" b="0" dirty="0">
                <a:solidFill>
                  <a:schemeClr val="accent2"/>
                </a:solidFill>
              </a:rPr>
              <a:t>Supportive;   </a:t>
            </a:r>
            <a:r>
              <a:rPr lang="en-GB" b="0" dirty="0">
                <a:solidFill>
                  <a:srgbClr val="92D050"/>
                </a:solidFill>
              </a:rPr>
              <a:t>welcoming;   </a:t>
            </a:r>
            <a:r>
              <a:rPr lang="en-GB" b="0" dirty="0">
                <a:solidFill>
                  <a:srgbClr val="FFC000"/>
                </a:solidFill>
              </a:rPr>
              <a:t>accepting;   </a:t>
            </a:r>
            <a:r>
              <a:rPr lang="en-GB" b="0" dirty="0">
                <a:solidFill>
                  <a:schemeClr val="accent2"/>
                </a:solidFill>
              </a:rPr>
              <a:t>inclusive; </a:t>
            </a:r>
            <a:r>
              <a:rPr lang="en-GB" b="0" dirty="0">
                <a:solidFill>
                  <a:srgbClr val="FF0000"/>
                </a:solidFill>
              </a:rPr>
              <a:t>close knit;   </a:t>
            </a:r>
            <a:r>
              <a:rPr lang="en-GB" b="0" dirty="0">
                <a:solidFill>
                  <a:schemeClr val="accent2">
                    <a:lumMod val="75000"/>
                  </a:schemeClr>
                </a:solidFill>
              </a:rPr>
              <a:t>open;  </a:t>
            </a:r>
            <a:r>
              <a:rPr lang="en-GB" b="0" dirty="0">
                <a:solidFill>
                  <a:schemeClr val="accent2">
                    <a:lumMod val="60000"/>
                    <a:lumOff val="40000"/>
                  </a:schemeClr>
                </a:solidFill>
              </a:rPr>
              <a:t>like-minded;   </a:t>
            </a:r>
            <a:r>
              <a:rPr lang="en-GB" b="0" dirty="0">
                <a:solidFill>
                  <a:schemeClr val="accent2">
                    <a:lumMod val="75000"/>
                  </a:schemeClr>
                </a:solidFill>
              </a:rPr>
              <a:t>relatable;   </a:t>
            </a:r>
            <a:r>
              <a:rPr lang="en-GB" b="0" dirty="0">
                <a:solidFill>
                  <a:schemeClr val="accent2"/>
                </a:solidFill>
              </a:rPr>
              <a:t>kind; </a:t>
            </a:r>
            <a:r>
              <a:rPr lang="en-GB" b="0" dirty="0">
                <a:solidFill>
                  <a:schemeClr val="accent1">
                    <a:lumMod val="75000"/>
                  </a:schemeClr>
                </a:solidFill>
              </a:rPr>
              <a:t>understanding;  </a:t>
            </a:r>
            <a:r>
              <a:rPr lang="en-GB" b="0" dirty="0">
                <a:solidFill>
                  <a:srgbClr val="92D050"/>
                </a:solidFill>
              </a:rPr>
              <a:t>respectful;   </a:t>
            </a:r>
            <a:r>
              <a:rPr lang="en-GB" b="0" dirty="0">
                <a:solidFill>
                  <a:schemeClr val="accent2">
                    <a:lumMod val="60000"/>
                    <a:lumOff val="40000"/>
                  </a:schemeClr>
                </a:solidFill>
              </a:rPr>
              <a:t>connected;  </a:t>
            </a:r>
            <a:r>
              <a:rPr lang="en-GB" b="0" dirty="0">
                <a:solidFill>
                  <a:schemeClr val="accent1"/>
                </a:solidFill>
              </a:rPr>
              <a:t>safe; </a:t>
            </a:r>
            <a:r>
              <a:rPr lang="en-GB" b="0" dirty="0">
                <a:solidFill>
                  <a:schemeClr val="accent2">
                    <a:lumMod val="60000"/>
                    <a:lumOff val="40000"/>
                  </a:schemeClr>
                </a:solidFill>
              </a:rPr>
              <a:t>friendly;  </a:t>
            </a:r>
            <a:r>
              <a:rPr lang="en-GB" b="0" dirty="0">
                <a:solidFill>
                  <a:srgbClr val="FF0000"/>
                </a:solidFill>
              </a:rPr>
              <a:t>strong;  </a:t>
            </a:r>
            <a:r>
              <a:rPr lang="en-GB" b="0" dirty="0">
                <a:solidFill>
                  <a:srgbClr val="002060"/>
                </a:solidFill>
              </a:rPr>
              <a:t>unique;  </a:t>
            </a:r>
            <a:r>
              <a:rPr lang="en-GB" b="0" dirty="0">
                <a:solidFill>
                  <a:schemeClr val="tx2"/>
                </a:solidFill>
              </a:rPr>
              <a:t>vibrant;  </a:t>
            </a:r>
            <a:r>
              <a:rPr lang="en-GB" b="0" dirty="0">
                <a:solidFill>
                  <a:schemeClr val="accent2">
                    <a:lumMod val="60000"/>
                    <a:lumOff val="40000"/>
                  </a:schemeClr>
                </a:solidFill>
              </a:rPr>
              <a:t>humorous/fun;   </a:t>
            </a:r>
            <a:r>
              <a:rPr lang="en-GB" b="0" dirty="0">
                <a:solidFill>
                  <a:schemeClr val="accent1">
                    <a:lumMod val="75000"/>
                  </a:schemeClr>
                </a:solidFill>
              </a:rPr>
              <a:t>non-judgemental;   </a:t>
            </a:r>
            <a:r>
              <a:rPr lang="en-GB" b="0" dirty="0">
                <a:solidFill>
                  <a:schemeClr val="accent2"/>
                </a:solidFill>
              </a:rPr>
              <a:t>brave;  </a:t>
            </a:r>
            <a:r>
              <a:rPr lang="en-GB" b="0" dirty="0">
                <a:solidFill>
                  <a:schemeClr val="accent2">
                    <a:lumMod val="60000"/>
                    <a:lumOff val="40000"/>
                  </a:schemeClr>
                </a:solidFill>
              </a:rPr>
              <a:t>resilient;  </a:t>
            </a:r>
            <a:r>
              <a:rPr lang="en-GB" b="0" dirty="0">
                <a:solidFill>
                  <a:srgbClr val="00B050"/>
                </a:solidFill>
              </a:rPr>
              <a:t>loving; </a:t>
            </a:r>
            <a:r>
              <a:rPr lang="en-GB" b="0" dirty="0">
                <a:solidFill>
                  <a:schemeClr val="accent6">
                    <a:lumMod val="75000"/>
                  </a:schemeClr>
                </a:solidFill>
              </a:rPr>
              <a:t>perspective challenging</a:t>
            </a:r>
            <a:r>
              <a:rPr lang="en-GB" b="0" dirty="0">
                <a:solidFill>
                  <a:srgbClr val="C00000"/>
                </a:solidFill>
              </a:rPr>
              <a:t>;  diverse…. </a:t>
            </a:r>
          </a:p>
          <a:p>
            <a:r>
              <a:rPr lang="en-GB" b="0" dirty="0"/>
              <a:t>         among others..</a:t>
            </a:r>
          </a:p>
          <a:p>
            <a:endParaRPr lang="en-IE" dirty="0"/>
          </a:p>
        </p:txBody>
      </p:sp>
      <p:sp>
        <p:nvSpPr>
          <p:cNvPr id="4" name="Content Placeholder 3">
            <a:extLst>
              <a:ext uri="{FF2B5EF4-FFF2-40B4-BE49-F238E27FC236}">
                <a16:creationId xmlns:a16="http://schemas.microsoft.com/office/drawing/2014/main" id="{E9434A71-89AC-9787-06E4-9038108BAD7C}"/>
              </a:ext>
            </a:extLst>
          </p:cNvPr>
          <p:cNvSpPr>
            <a:spLocks noGrp="1"/>
          </p:cNvSpPr>
          <p:nvPr>
            <p:ph idx="10"/>
          </p:nvPr>
        </p:nvSpPr>
        <p:spPr>
          <a:xfrm>
            <a:off x="6481138" y="1825625"/>
            <a:ext cx="5301934" cy="4672376"/>
          </a:xfrm>
        </p:spPr>
        <p:txBody>
          <a:bodyPr/>
          <a:lstStyle/>
          <a:p>
            <a:endParaRPr lang="en-IE" b="0" dirty="0"/>
          </a:p>
          <a:p>
            <a:endParaRPr lang="en-IE" dirty="0"/>
          </a:p>
          <a:p>
            <a:endParaRPr lang="en-IE" dirty="0"/>
          </a:p>
          <a:p>
            <a:endParaRPr lang="en-IE" dirty="0"/>
          </a:p>
          <a:p>
            <a:endParaRPr lang="en-IE" dirty="0"/>
          </a:p>
          <a:p>
            <a:r>
              <a:rPr lang="en-IE" dirty="0"/>
              <a:t>Some specifically referred to particular communities e.g. based on identity and/or sexual orientation, or space specific, </a:t>
            </a:r>
            <a:r>
              <a:rPr lang="en-IE" dirty="0" err="1"/>
              <a:t>e.g</a:t>
            </a:r>
            <a:r>
              <a:rPr lang="en-IE" dirty="0"/>
              <a:t>…</a:t>
            </a:r>
          </a:p>
          <a:p>
            <a:r>
              <a:rPr lang="en-IE" b="0" dirty="0"/>
              <a:t>The LGB community; Bisexual; Ace; school based; online… </a:t>
            </a:r>
          </a:p>
          <a:p>
            <a:endParaRPr lang="en-IE" dirty="0"/>
          </a:p>
        </p:txBody>
      </p:sp>
      <p:sp>
        <p:nvSpPr>
          <p:cNvPr id="5" name="Oval 4">
            <a:extLst>
              <a:ext uri="{FF2B5EF4-FFF2-40B4-BE49-F238E27FC236}">
                <a16:creationId xmlns:a16="http://schemas.microsoft.com/office/drawing/2014/main" id="{8FE3B18E-4917-6A43-B5F2-74628B409B38}"/>
              </a:ext>
            </a:extLst>
          </p:cNvPr>
          <p:cNvSpPr/>
          <p:nvPr/>
        </p:nvSpPr>
        <p:spPr>
          <a:xfrm>
            <a:off x="159798" y="1473693"/>
            <a:ext cx="6223247" cy="4561347"/>
          </a:xfrm>
          <a:prstGeom prst="ellipse">
            <a:avLst/>
          </a:prstGeom>
          <a:noFill/>
          <a:ln w="31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b="1" dirty="0"/>
          </a:p>
        </p:txBody>
      </p:sp>
      <p:sp>
        <p:nvSpPr>
          <p:cNvPr id="6" name="Speech Bubble: Rectangle 5">
            <a:extLst>
              <a:ext uri="{FF2B5EF4-FFF2-40B4-BE49-F238E27FC236}">
                <a16:creationId xmlns:a16="http://schemas.microsoft.com/office/drawing/2014/main" id="{564F1FBE-6F86-C7DB-A67D-FCDC279BBBAB}"/>
              </a:ext>
            </a:extLst>
          </p:cNvPr>
          <p:cNvSpPr/>
          <p:nvPr/>
        </p:nvSpPr>
        <p:spPr>
          <a:xfrm rot="514469">
            <a:off x="7214813" y="2238720"/>
            <a:ext cx="4421079" cy="1198484"/>
          </a:xfrm>
          <a:prstGeom prst="wedgeRectCallout">
            <a:avLst>
              <a:gd name="adj1" fmla="val 2140"/>
              <a:gd name="adj2" fmla="val 66460"/>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dirty="0">
                <a:effectLst/>
                <a:latin typeface="Calibri" panose="020F0502020204030204" pitchFamily="34" charset="0"/>
                <a:ea typeface="Calibri" panose="020F0502020204030204" pitchFamily="34" charset="0"/>
                <a:cs typeface="Times New Roman" panose="02020603050405020304" pitchFamily="18" charset="0"/>
              </a:rPr>
              <a:t>“</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The sense of community that I have created around me in my chosen family</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(33, Cis Male, Gay)</a:t>
            </a:r>
          </a:p>
        </p:txBody>
      </p:sp>
      <p:pic>
        <p:nvPicPr>
          <p:cNvPr id="8" name="Picture 7" descr="Colorful overlapping people icons">
            <a:extLst>
              <a:ext uri="{FF2B5EF4-FFF2-40B4-BE49-F238E27FC236}">
                <a16:creationId xmlns:a16="http://schemas.microsoft.com/office/drawing/2014/main" id="{A5F6AE96-DE02-0145-6965-7E632E4D79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7225" y="87727"/>
            <a:ext cx="3464977" cy="1737898"/>
          </a:xfrm>
          <a:prstGeom prst="rect">
            <a:avLst/>
          </a:prstGeom>
        </p:spPr>
      </p:pic>
    </p:spTree>
    <p:extLst>
      <p:ext uri="{BB962C8B-B14F-4D97-AF65-F5344CB8AC3E}">
        <p14:creationId xmlns:p14="http://schemas.microsoft.com/office/powerpoint/2010/main" val="474918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5417C-839B-BDA0-0055-DD2FB17E853F}"/>
              </a:ext>
            </a:extLst>
          </p:cNvPr>
          <p:cNvSpPr>
            <a:spLocks noGrp="1"/>
          </p:cNvSpPr>
          <p:nvPr>
            <p:ph type="title"/>
          </p:nvPr>
        </p:nvSpPr>
        <p:spPr/>
        <p:txBody>
          <a:bodyPr/>
          <a:lstStyle/>
          <a:p>
            <a:r>
              <a:rPr lang="en-GB" dirty="0">
                <a:solidFill>
                  <a:srgbClr val="0070C0"/>
                </a:solidFill>
              </a:rPr>
              <a:t>Social Aspects</a:t>
            </a:r>
            <a:endParaRPr lang="en-IE" dirty="0">
              <a:solidFill>
                <a:srgbClr val="0070C0"/>
              </a:solidFill>
            </a:endParaRPr>
          </a:p>
        </p:txBody>
      </p:sp>
      <p:sp>
        <p:nvSpPr>
          <p:cNvPr id="3" name="Content Placeholder 2">
            <a:extLst>
              <a:ext uri="{FF2B5EF4-FFF2-40B4-BE49-F238E27FC236}">
                <a16:creationId xmlns:a16="http://schemas.microsoft.com/office/drawing/2014/main" id="{87D353FC-9317-8D75-BABA-49F74B734AA8}"/>
              </a:ext>
            </a:extLst>
          </p:cNvPr>
          <p:cNvSpPr>
            <a:spLocks noGrp="1"/>
          </p:cNvSpPr>
          <p:nvPr>
            <p:ph idx="1"/>
          </p:nvPr>
        </p:nvSpPr>
        <p:spPr>
          <a:xfrm>
            <a:off x="552610" y="1514680"/>
            <a:ext cx="5543390" cy="4868138"/>
          </a:xfrm>
        </p:spPr>
        <p:txBody>
          <a:bodyPr/>
          <a:lstStyle/>
          <a:p>
            <a:r>
              <a:rPr lang="en-GB" dirty="0">
                <a:solidFill>
                  <a:srgbClr val="0070C0"/>
                </a:solidFill>
              </a:rPr>
              <a:t>Other LGBTQI+ People (n=268)</a:t>
            </a:r>
          </a:p>
          <a:p>
            <a:endParaRPr lang="en-IE" sz="1800" b="0" i="1" dirty="0">
              <a:latin typeface="Calibri" panose="020F0502020204030204" pitchFamily="34" charset="0"/>
              <a:ea typeface="Calibri" panose="020F0502020204030204" pitchFamily="34" charset="0"/>
              <a:cs typeface="Times New Roman" panose="02020603050405020304" pitchFamily="18" charset="0"/>
            </a:endParaRPr>
          </a:p>
          <a:p>
            <a:endParaRPr lang="en-IE" sz="1800" b="0" i="1" dirty="0">
              <a:latin typeface="Calibri" panose="020F0502020204030204" pitchFamily="34" charset="0"/>
              <a:ea typeface="Calibri" panose="020F0502020204030204" pitchFamily="34" charset="0"/>
              <a:cs typeface="Times New Roman" panose="02020603050405020304" pitchFamily="18" charset="0"/>
            </a:endParaRPr>
          </a:p>
          <a:p>
            <a:endParaRPr lang="en-IE" sz="1800" b="0" i="1" dirty="0">
              <a:latin typeface="Calibri" panose="020F0502020204030204" pitchFamily="34" charset="0"/>
              <a:ea typeface="Calibri" panose="020F0502020204030204" pitchFamily="34" charset="0"/>
              <a:cs typeface="Times New Roman" panose="02020603050405020304" pitchFamily="18" charset="0"/>
            </a:endParaRPr>
          </a:p>
          <a:p>
            <a:endParaRPr lang="en-IE" sz="1800" b="0" dirty="0">
              <a:effectLst/>
              <a:latin typeface="Calibri" panose="020F0502020204030204" pitchFamily="34" charset="0"/>
              <a:ea typeface="Calibri" panose="020F0502020204030204" pitchFamily="34" charset="0"/>
              <a:cs typeface="Times New Roman" panose="02020603050405020304" pitchFamily="18" charset="0"/>
            </a:endParaRPr>
          </a:p>
          <a:p>
            <a:endParaRPr lang="en-IE" sz="1800" b="0" dirty="0">
              <a:effectLst/>
              <a:latin typeface="Calibri" panose="020F0502020204030204" pitchFamily="34" charset="0"/>
              <a:ea typeface="Calibri" panose="020F0502020204030204" pitchFamily="34" charset="0"/>
              <a:cs typeface="Times New Roman" panose="02020603050405020304" pitchFamily="18" charset="0"/>
            </a:endParaRPr>
          </a:p>
          <a:p>
            <a:endParaRPr lang="en-IE" sz="1800" b="0" i="1" dirty="0">
              <a:latin typeface="Calibri" panose="020F0502020204030204" pitchFamily="34" charset="0"/>
              <a:ea typeface="Calibri" panose="020F0502020204030204" pitchFamily="34" charset="0"/>
              <a:cs typeface="Times New Roman" panose="02020603050405020304" pitchFamily="18" charset="0"/>
            </a:endParaRPr>
          </a:p>
          <a:p>
            <a:endParaRPr lang="en-IE" sz="1800" b="0" dirty="0">
              <a:effectLst/>
              <a:latin typeface="Calibri" panose="020F0502020204030204" pitchFamily="34" charset="0"/>
              <a:ea typeface="Calibri" panose="020F0502020204030204" pitchFamily="34" charset="0"/>
              <a:cs typeface="Times New Roman" panose="02020603050405020304" pitchFamily="18" charset="0"/>
            </a:endParaRPr>
          </a:p>
          <a:p>
            <a:endParaRPr lang="en-IE" sz="1800" b="0" dirty="0">
              <a:latin typeface="Calibri" panose="020F0502020204030204" pitchFamily="34" charset="0"/>
              <a:ea typeface="Calibri" panose="020F0502020204030204" pitchFamily="34" charset="0"/>
              <a:cs typeface="Times New Roman" panose="02020603050405020304" pitchFamily="18" charset="0"/>
            </a:endParaRPr>
          </a:p>
          <a:p>
            <a:r>
              <a:rPr lang="en-IE" sz="1800" b="0" dirty="0">
                <a:effectLst/>
                <a:latin typeface="Calibri" panose="020F0502020204030204" pitchFamily="34" charset="0"/>
                <a:ea typeface="Calibri" panose="020F0502020204030204" pitchFamily="34" charset="0"/>
                <a:cs typeface="Times New Roman" panose="02020603050405020304" pitchFamily="18" charset="0"/>
              </a:rPr>
              <a:t>   Some group distinctions e.g. other lesbians; queer people, gay people, age groups, women, men, etc..</a:t>
            </a:r>
          </a:p>
          <a:p>
            <a:endParaRPr lang="en-IE" sz="1800" b="0" dirty="0">
              <a:latin typeface="Calibri" panose="020F0502020204030204" pitchFamily="34" charset="0"/>
              <a:ea typeface="Calibri" panose="020F0502020204030204" pitchFamily="34" charset="0"/>
              <a:cs typeface="Times New Roman" panose="02020603050405020304" pitchFamily="18" charset="0"/>
            </a:endParaRPr>
          </a:p>
          <a:p>
            <a:endParaRPr lang="en-IE" sz="1800" b="0" dirty="0">
              <a:latin typeface="Calibri" panose="020F0502020204030204" pitchFamily="34" charset="0"/>
              <a:ea typeface="Calibri" panose="020F0502020204030204" pitchFamily="34" charset="0"/>
              <a:cs typeface="Times New Roman" panose="02020603050405020304" pitchFamily="18" charset="0"/>
            </a:endParaRPr>
          </a:p>
          <a:p>
            <a:endParaRPr lang="en-IE" sz="1800" b="0" dirty="0">
              <a:effectLst/>
              <a:latin typeface="Calibri" panose="020F0502020204030204" pitchFamily="34" charset="0"/>
              <a:ea typeface="Calibri" panose="020F0502020204030204" pitchFamily="34" charset="0"/>
              <a:cs typeface="Times New Roman" panose="02020603050405020304" pitchFamily="18" charset="0"/>
            </a:endParaRPr>
          </a:p>
          <a:p>
            <a:endParaRPr lang="en-IE" dirty="0"/>
          </a:p>
        </p:txBody>
      </p:sp>
      <p:sp>
        <p:nvSpPr>
          <p:cNvPr id="4" name="Content Placeholder 3">
            <a:extLst>
              <a:ext uri="{FF2B5EF4-FFF2-40B4-BE49-F238E27FC236}">
                <a16:creationId xmlns:a16="http://schemas.microsoft.com/office/drawing/2014/main" id="{FD84D459-EE08-6CC4-8AEE-F37132E317E1}"/>
              </a:ext>
            </a:extLst>
          </p:cNvPr>
          <p:cNvSpPr>
            <a:spLocks noGrp="1"/>
          </p:cNvSpPr>
          <p:nvPr>
            <p:ph idx="10"/>
          </p:nvPr>
        </p:nvSpPr>
        <p:spPr>
          <a:xfrm>
            <a:off x="6096001" y="1399497"/>
            <a:ext cx="5917808" cy="5098504"/>
          </a:xfrm>
        </p:spPr>
        <p:txBody>
          <a:bodyPr/>
          <a:lstStyle/>
          <a:p>
            <a:endParaRPr lang="en-GB" dirty="0"/>
          </a:p>
          <a:p>
            <a:endParaRPr lang="en-GB" dirty="0"/>
          </a:p>
        </p:txBody>
      </p:sp>
      <p:sp>
        <p:nvSpPr>
          <p:cNvPr id="7" name="Speech Bubble: Rectangle 6">
            <a:extLst>
              <a:ext uri="{FF2B5EF4-FFF2-40B4-BE49-F238E27FC236}">
                <a16:creationId xmlns:a16="http://schemas.microsoft.com/office/drawing/2014/main" id="{CC5EEBD7-BA85-ADC3-4969-7BF0225601E0}"/>
              </a:ext>
            </a:extLst>
          </p:cNvPr>
          <p:cNvSpPr/>
          <p:nvPr/>
        </p:nvSpPr>
        <p:spPr>
          <a:xfrm>
            <a:off x="1104899" y="1953088"/>
            <a:ext cx="4607510" cy="843467"/>
          </a:xfrm>
          <a:prstGeom prst="wedgeRectCallout">
            <a:avLst>
              <a:gd name="adj1" fmla="val -409"/>
              <a:gd name="adj2" fmla="val 69868"/>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i="1" dirty="0">
                <a:latin typeface="Calibri" panose="020F0502020204030204" pitchFamily="34" charset="0"/>
                <a:ea typeface="Calibri" panose="020F0502020204030204" pitchFamily="34" charset="0"/>
                <a:cs typeface="Times New Roman" panose="02020603050405020304" pitchFamily="18" charset="0"/>
              </a:rPr>
              <a:t>“</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Meeting people from different class and ethnic and national backgrounds that I might not if I were straight</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(42, Cis Male, Gay)</a:t>
            </a:r>
          </a:p>
        </p:txBody>
      </p:sp>
      <p:sp>
        <p:nvSpPr>
          <p:cNvPr id="8" name="Speech Bubble: Rectangle with Corners Rounded 7">
            <a:extLst>
              <a:ext uri="{FF2B5EF4-FFF2-40B4-BE49-F238E27FC236}">
                <a16:creationId xmlns:a16="http://schemas.microsoft.com/office/drawing/2014/main" id="{D6104345-DF33-EFF2-E524-9206A44B208E}"/>
              </a:ext>
            </a:extLst>
          </p:cNvPr>
          <p:cNvSpPr/>
          <p:nvPr/>
        </p:nvSpPr>
        <p:spPr>
          <a:xfrm>
            <a:off x="597496" y="3495607"/>
            <a:ext cx="3906175" cy="843467"/>
          </a:xfrm>
          <a:prstGeom prst="wedgeRoundRectCallout">
            <a:avLst>
              <a:gd name="adj1" fmla="val 48629"/>
              <a:gd name="adj2" fmla="val -66607"/>
              <a:gd name="adj3" fmla="val 16667"/>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r>
              <a:rPr lang="en-IE" sz="1800" b="0" dirty="0">
                <a:effectLst/>
                <a:latin typeface="Calibri" panose="020F0502020204030204" pitchFamily="34" charset="0"/>
                <a:ea typeface="Calibri" panose="020F0502020204030204" pitchFamily="34" charset="0"/>
                <a:cs typeface="Times New Roman" panose="02020603050405020304" pitchFamily="18" charset="0"/>
              </a:rPr>
              <a:t>‘..</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being able to connect over shared experiences</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(16, Non-binary, Lesbian)</a:t>
            </a:r>
          </a:p>
        </p:txBody>
      </p:sp>
      <p:sp>
        <p:nvSpPr>
          <p:cNvPr id="9" name="Speech Bubble: Rectangle with Corners Rounded 8">
            <a:extLst>
              <a:ext uri="{FF2B5EF4-FFF2-40B4-BE49-F238E27FC236}">
                <a16:creationId xmlns:a16="http://schemas.microsoft.com/office/drawing/2014/main" id="{4D0EEAC4-2BC9-E726-11AF-38099B6AA20A}"/>
              </a:ext>
            </a:extLst>
          </p:cNvPr>
          <p:cNvSpPr/>
          <p:nvPr/>
        </p:nvSpPr>
        <p:spPr>
          <a:xfrm>
            <a:off x="1633906" y="4696038"/>
            <a:ext cx="4323426" cy="586015"/>
          </a:xfrm>
          <a:prstGeom prst="wedgeRoundRectCallout">
            <a:avLst>
              <a:gd name="adj1" fmla="val 41233"/>
              <a:gd name="adj2" fmla="val -140640"/>
              <a:gd name="adj3" fmla="val 16667"/>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i="1" dirty="0">
                <a:latin typeface="Calibri" panose="020F0502020204030204" pitchFamily="34" charset="0"/>
                <a:ea typeface="Calibri" panose="020F0502020204030204" pitchFamily="34" charset="0"/>
                <a:cs typeface="Times New Roman" panose="02020603050405020304" pitchFamily="18" charset="0"/>
              </a:rPr>
              <a:t>“Solidarity with other LGBTQ+ People.” </a:t>
            </a:r>
          </a:p>
          <a:p>
            <a:r>
              <a:rPr lang="en-IE" sz="1800" b="0" dirty="0">
                <a:latin typeface="Calibri" panose="020F0502020204030204" pitchFamily="34" charset="0"/>
                <a:ea typeface="Calibri" panose="020F0502020204030204" pitchFamily="34" charset="0"/>
                <a:cs typeface="Times New Roman" panose="02020603050405020304" pitchFamily="18" charset="0"/>
              </a:rPr>
              <a:t>(50, Cis Female, Lesbian)</a:t>
            </a:r>
          </a:p>
        </p:txBody>
      </p:sp>
      <p:sp>
        <p:nvSpPr>
          <p:cNvPr id="10" name="TextBox 9">
            <a:extLst>
              <a:ext uri="{FF2B5EF4-FFF2-40B4-BE49-F238E27FC236}">
                <a16:creationId xmlns:a16="http://schemas.microsoft.com/office/drawing/2014/main" id="{B7E66A1B-6595-AE5A-98F9-7A743933E55B}"/>
              </a:ext>
            </a:extLst>
          </p:cNvPr>
          <p:cNvSpPr txBox="1"/>
          <p:nvPr/>
        </p:nvSpPr>
        <p:spPr>
          <a:xfrm>
            <a:off x="6192396" y="1963590"/>
            <a:ext cx="6288462" cy="4247317"/>
          </a:xfrm>
          <a:prstGeom prst="rect">
            <a:avLst/>
          </a:prstGeom>
          <a:noFill/>
        </p:spPr>
        <p:txBody>
          <a:bodyPr wrap="square">
            <a:spAutoFit/>
          </a:bodyPr>
          <a:lstStyle/>
          <a:p>
            <a:pPr marL="285750" indent="-285750">
              <a:buFont typeface="Arial" panose="020B0604020202020204" pitchFamily="34" charset="0"/>
              <a:buChar char="•"/>
            </a:pPr>
            <a:r>
              <a:rPr lang="en-GB" dirty="0"/>
              <a:t>My Partner (n=109) </a:t>
            </a:r>
            <a:r>
              <a:rPr lang="en-GB" b="0" dirty="0"/>
              <a:t>e.g. wife; boyfriend, marriage..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Attraction/Dating/Relationship (Options) (n=86)</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pPr marL="285750" indent="-285750">
              <a:buFont typeface="Arial" panose="020B0604020202020204" pitchFamily="34" charset="0"/>
              <a:buChar char="•"/>
            </a:pPr>
            <a:r>
              <a:rPr lang="en-GB" dirty="0"/>
              <a:t>The Nature of relationships (n=27) </a:t>
            </a:r>
            <a:r>
              <a:rPr lang="en-GB" b="0" dirty="0"/>
              <a:t>e.g. communicative; accepting; solid; unique; equal..</a:t>
            </a:r>
          </a:p>
        </p:txBody>
      </p:sp>
      <p:sp>
        <p:nvSpPr>
          <p:cNvPr id="12" name="TextBox 11">
            <a:extLst>
              <a:ext uri="{FF2B5EF4-FFF2-40B4-BE49-F238E27FC236}">
                <a16:creationId xmlns:a16="http://schemas.microsoft.com/office/drawing/2014/main" id="{C00DDE4A-31BB-871B-C3CA-EFE96121D53E}"/>
              </a:ext>
            </a:extLst>
          </p:cNvPr>
          <p:cNvSpPr txBox="1"/>
          <p:nvPr/>
        </p:nvSpPr>
        <p:spPr>
          <a:xfrm>
            <a:off x="6384769" y="1554305"/>
            <a:ext cx="4648069" cy="400110"/>
          </a:xfrm>
          <a:prstGeom prst="rect">
            <a:avLst/>
          </a:prstGeom>
          <a:noFill/>
        </p:spPr>
        <p:txBody>
          <a:bodyPr wrap="square">
            <a:spAutoFit/>
          </a:bodyPr>
          <a:lstStyle/>
          <a:p>
            <a:r>
              <a:rPr lang="en-GB" sz="2000" b="1" dirty="0">
                <a:solidFill>
                  <a:srgbClr val="0070C0"/>
                </a:solidFill>
              </a:rPr>
              <a:t>Attraction, Dating, Relationships (n=221)</a:t>
            </a:r>
          </a:p>
        </p:txBody>
      </p:sp>
      <p:sp>
        <p:nvSpPr>
          <p:cNvPr id="13" name="Speech Bubble: Rectangle with Corners Rounded 12">
            <a:extLst>
              <a:ext uri="{FF2B5EF4-FFF2-40B4-BE49-F238E27FC236}">
                <a16:creationId xmlns:a16="http://schemas.microsoft.com/office/drawing/2014/main" id="{C9119ECB-ED0E-83A7-1F20-0DC4A3519ED4}"/>
              </a:ext>
            </a:extLst>
          </p:cNvPr>
          <p:cNvSpPr/>
          <p:nvPr/>
        </p:nvSpPr>
        <p:spPr>
          <a:xfrm>
            <a:off x="7203940" y="3104891"/>
            <a:ext cx="4390564" cy="648218"/>
          </a:xfrm>
          <a:prstGeom prst="wedgeRoundRectCallout">
            <a:avLst>
              <a:gd name="adj1" fmla="val -42133"/>
              <a:gd name="adj2" fmla="val 68239"/>
              <a:gd name="adj3" fmla="val 16667"/>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i="1" dirty="0">
                <a:effectLst/>
                <a:latin typeface="Calibri" panose="020F0502020204030204" pitchFamily="34" charset="0"/>
                <a:ea typeface="Calibri" panose="020F0502020204030204" pitchFamily="34" charset="0"/>
                <a:cs typeface="Times New Roman" panose="02020603050405020304" pitchFamily="18" charset="0"/>
              </a:rPr>
              <a:t>“And I get to date girls and guys. Pretty fun.”</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a:t>
            </a:r>
            <a:r>
              <a:rPr lang="en-IE" dirty="0">
                <a:latin typeface="Calibri" panose="020F0502020204030204" pitchFamily="34" charset="0"/>
                <a:ea typeface="Calibri" panose="020F0502020204030204" pitchFamily="34" charset="0"/>
                <a:cs typeface="Times New Roman" panose="02020603050405020304" pitchFamily="18" charset="0"/>
              </a:rPr>
              <a:t>15, Cis Female, Bisexual)</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4" name="Speech Bubble: Rectangle with Corners Rounded 13">
            <a:extLst>
              <a:ext uri="{FF2B5EF4-FFF2-40B4-BE49-F238E27FC236}">
                <a16:creationId xmlns:a16="http://schemas.microsoft.com/office/drawing/2014/main" id="{A0CA8EE4-F2FB-9CBB-535C-91C2C612B2A9}"/>
              </a:ext>
            </a:extLst>
          </p:cNvPr>
          <p:cNvSpPr/>
          <p:nvPr/>
        </p:nvSpPr>
        <p:spPr>
          <a:xfrm>
            <a:off x="7216726" y="4403187"/>
            <a:ext cx="4447208" cy="585703"/>
          </a:xfrm>
          <a:prstGeom prst="wedgeRoundRectCallout">
            <a:avLst>
              <a:gd name="adj1" fmla="val 283"/>
              <a:gd name="adj2" fmla="val -104634"/>
              <a:gd name="adj3" fmla="val 16667"/>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r>
              <a:rPr lang="en-IE" sz="1800" b="0" dirty="0">
                <a:effectLst/>
                <a:latin typeface="Calibri" panose="020F0502020204030204" pitchFamily="34" charset="0"/>
                <a:ea typeface="Calibri" panose="020F0502020204030204" pitchFamily="34" charset="0"/>
                <a:cs typeface="Times New Roman" panose="02020603050405020304" pitchFamily="18" charset="0"/>
              </a:rPr>
              <a:t>“</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The options I have when looking to date</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(16, Cis Female, Omnisexual)</a:t>
            </a:r>
          </a:p>
        </p:txBody>
      </p:sp>
    </p:spTree>
    <p:extLst>
      <p:ext uri="{BB962C8B-B14F-4D97-AF65-F5344CB8AC3E}">
        <p14:creationId xmlns:p14="http://schemas.microsoft.com/office/powerpoint/2010/main" val="3585741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5C09-1C5C-211E-86E0-3673269C8818}"/>
              </a:ext>
            </a:extLst>
          </p:cNvPr>
          <p:cNvSpPr>
            <a:spLocks noGrp="1"/>
          </p:cNvSpPr>
          <p:nvPr>
            <p:ph type="title"/>
          </p:nvPr>
        </p:nvSpPr>
        <p:spPr>
          <a:xfrm>
            <a:off x="6780628" y="359999"/>
            <a:ext cx="5064369" cy="815059"/>
          </a:xfrm>
        </p:spPr>
        <p:txBody>
          <a:bodyPr/>
          <a:lstStyle/>
          <a:p>
            <a:r>
              <a:rPr lang="en-GB" dirty="0">
                <a:solidFill>
                  <a:schemeClr val="accent2"/>
                </a:solidFill>
              </a:rPr>
              <a:t>Social Aspects: Friendships (n=160) </a:t>
            </a:r>
            <a:endParaRPr lang="en-IE" dirty="0">
              <a:solidFill>
                <a:schemeClr val="accent2"/>
              </a:solidFill>
            </a:endParaRPr>
          </a:p>
        </p:txBody>
      </p:sp>
      <p:sp>
        <p:nvSpPr>
          <p:cNvPr id="9" name="Speech Bubble: Rectangle with Corners Rounded 8">
            <a:extLst>
              <a:ext uri="{FF2B5EF4-FFF2-40B4-BE49-F238E27FC236}">
                <a16:creationId xmlns:a16="http://schemas.microsoft.com/office/drawing/2014/main" id="{7CA12C98-57AD-9DA0-ADD9-88BEDBC1CD0E}"/>
              </a:ext>
            </a:extLst>
          </p:cNvPr>
          <p:cNvSpPr/>
          <p:nvPr/>
        </p:nvSpPr>
        <p:spPr>
          <a:xfrm rot="438164">
            <a:off x="6704187" y="2063900"/>
            <a:ext cx="5217250" cy="1740023"/>
          </a:xfrm>
          <a:prstGeom prst="wedgeRoundRectCallout">
            <a:avLst>
              <a:gd name="adj1" fmla="val -63597"/>
              <a:gd name="adj2" fmla="val -1688"/>
              <a:gd name="adj3" fmla="val 16667"/>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dirty="0">
                <a:effectLst/>
                <a:latin typeface="Calibri" panose="020F0502020204030204" pitchFamily="34" charset="0"/>
                <a:ea typeface="Calibri" panose="020F0502020204030204" pitchFamily="34" charset="0"/>
                <a:cs typeface="Calibri" panose="020F0502020204030204" pitchFamily="34" charset="0"/>
              </a:rPr>
              <a:t>“</a:t>
            </a:r>
            <a:r>
              <a:rPr lang="en-IE" sz="1800" b="0" i="1" dirty="0">
                <a:effectLst/>
                <a:latin typeface="Calibri" panose="020F0502020204030204" pitchFamily="34" charset="0"/>
                <a:ea typeface="Calibri" panose="020F0502020204030204" pitchFamily="34" charset="0"/>
                <a:cs typeface="Calibri" panose="020F0502020204030204" pitchFamily="34" charset="0"/>
              </a:rPr>
              <a:t>The amazing friends that I have made since coming out. I've found a whole unit of people who think like me and share the same experiences as me. We all validate each other and hype each other up and it makes me feel so great</a:t>
            </a:r>
            <a:r>
              <a:rPr lang="en-IE" sz="1800" b="0" dirty="0">
                <a:effectLst/>
                <a:latin typeface="Calibri" panose="020F0502020204030204" pitchFamily="34" charset="0"/>
                <a:ea typeface="Calibri" panose="020F0502020204030204" pitchFamily="34" charset="0"/>
                <a:cs typeface="Calibri" panose="020F0502020204030204" pitchFamily="34" charset="0"/>
              </a:rPr>
              <a:t>.” (24, Non-binary, Queer)</a:t>
            </a:r>
            <a:endParaRPr lang="en-IE" b="0" dirty="0"/>
          </a:p>
        </p:txBody>
      </p:sp>
      <p:sp>
        <p:nvSpPr>
          <p:cNvPr id="10" name="Speech Bubble: Rectangle with Corners Rounded 9">
            <a:extLst>
              <a:ext uri="{FF2B5EF4-FFF2-40B4-BE49-F238E27FC236}">
                <a16:creationId xmlns:a16="http://schemas.microsoft.com/office/drawing/2014/main" id="{129B29DE-C813-8C3F-BD34-B820A0E90145}"/>
              </a:ext>
            </a:extLst>
          </p:cNvPr>
          <p:cNvSpPr/>
          <p:nvPr/>
        </p:nvSpPr>
        <p:spPr>
          <a:xfrm>
            <a:off x="5212605" y="4518955"/>
            <a:ext cx="4554246" cy="1394159"/>
          </a:xfrm>
          <a:prstGeom prst="wedgeRoundRectCallout">
            <a:avLst>
              <a:gd name="adj1" fmla="val -46714"/>
              <a:gd name="adj2" fmla="val -65649"/>
              <a:gd name="adj3" fmla="val 16667"/>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r>
              <a:rPr lang="en-GB" sz="1800" b="0" i="1" dirty="0">
                <a:highlight>
                  <a:srgbClr val="FFFFFF"/>
                </a:highlight>
              </a:rPr>
              <a:t>“I like my queer friends and the community that I can feel open about who I am even if I am struggling with it at home.” </a:t>
            </a:r>
          </a:p>
          <a:p>
            <a:r>
              <a:rPr lang="en-GB" sz="1800" b="0" dirty="0">
                <a:highlight>
                  <a:srgbClr val="FFFFFF"/>
                </a:highlight>
              </a:rPr>
              <a:t>(23, Non-binary, Bisexual)    </a:t>
            </a:r>
            <a:endParaRPr lang="en-IE" sz="1800" b="0" dirty="0">
              <a:cs typeface="Calibri" panose="020F0502020204030204" pitchFamily="34" charset="0"/>
            </a:endParaRPr>
          </a:p>
        </p:txBody>
      </p:sp>
      <p:sp>
        <p:nvSpPr>
          <p:cNvPr id="14" name="Speech Bubble: Rectangle 13">
            <a:extLst>
              <a:ext uri="{FF2B5EF4-FFF2-40B4-BE49-F238E27FC236}">
                <a16:creationId xmlns:a16="http://schemas.microsoft.com/office/drawing/2014/main" id="{3FEF41BB-8C24-2F2B-1D09-696E1D7AFD9F}"/>
              </a:ext>
            </a:extLst>
          </p:cNvPr>
          <p:cNvSpPr/>
          <p:nvPr/>
        </p:nvSpPr>
        <p:spPr>
          <a:xfrm rot="20933348">
            <a:off x="947771" y="3309576"/>
            <a:ext cx="2948010" cy="1637755"/>
          </a:xfrm>
          <a:prstGeom prst="wedgeRectCallout">
            <a:avLst>
              <a:gd name="adj1" fmla="val 40096"/>
              <a:gd name="adj2" fmla="val -61852"/>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a:t>“</a:t>
            </a:r>
            <a:r>
              <a:rPr lang="en-GB" i="1" dirty="0"/>
              <a:t>I have a great set of friends that come from more diverse backgrounds than I likely would have had if I were straight.” </a:t>
            </a:r>
            <a:r>
              <a:rPr lang="en-GB" dirty="0"/>
              <a:t>(51, Cis Male, Gay)</a:t>
            </a:r>
            <a:endParaRPr lang="en-IE" dirty="0"/>
          </a:p>
        </p:txBody>
      </p:sp>
      <p:pic>
        <p:nvPicPr>
          <p:cNvPr id="8" name="Content Placeholder 7" descr="A group of people hugging&#10;&#10;Description automatically generated">
            <a:extLst>
              <a:ext uri="{FF2B5EF4-FFF2-40B4-BE49-F238E27FC236}">
                <a16:creationId xmlns:a16="http://schemas.microsoft.com/office/drawing/2014/main" id="{4A0B2E73-EB95-338D-7C7E-F1C67280422E}"/>
              </a:ext>
            </a:extLst>
          </p:cNvPr>
          <p:cNvPicPr>
            <a:picLocks noGrp="1" noChangeAspect="1"/>
          </p:cNvPicPr>
          <p:nvPr>
            <p:ph idx="10"/>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8397" y="131513"/>
            <a:ext cx="4351401" cy="2298964"/>
          </a:xfrm>
        </p:spPr>
      </p:pic>
    </p:spTree>
    <p:extLst>
      <p:ext uri="{BB962C8B-B14F-4D97-AF65-F5344CB8AC3E}">
        <p14:creationId xmlns:p14="http://schemas.microsoft.com/office/powerpoint/2010/main" val="4280234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E7C16-0BF4-C289-2A6D-1298A67F89BE}"/>
              </a:ext>
            </a:extLst>
          </p:cNvPr>
          <p:cNvSpPr>
            <a:spLocks noGrp="1"/>
          </p:cNvSpPr>
          <p:nvPr>
            <p:ph type="title"/>
          </p:nvPr>
        </p:nvSpPr>
        <p:spPr>
          <a:xfrm>
            <a:off x="1095374" y="413265"/>
            <a:ext cx="10687698" cy="815059"/>
          </a:xfrm>
        </p:spPr>
        <p:txBody>
          <a:bodyPr/>
          <a:lstStyle/>
          <a:p>
            <a:r>
              <a:rPr lang="en-GB" dirty="0"/>
              <a:t> </a:t>
            </a:r>
            <a:endParaRPr lang="en-IE" dirty="0"/>
          </a:p>
        </p:txBody>
      </p:sp>
      <p:sp>
        <p:nvSpPr>
          <p:cNvPr id="3" name="Content Placeholder 2">
            <a:extLst>
              <a:ext uri="{FF2B5EF4-FFF2-40B4-BE49-F238E27FC236}">
                <a16:creationId xmlns:a16="http://schemas.microsoft.com/office/drawing/2014/main" id="{044CB60C-DA92-B075-F0B3-582EFCBE5D87}"/>
              </a:ext>
            </a:extLst>
          </p:cNvPr>
          <p:cNvSpPr>
            <a:spLocks noGrp="1"/>
          </p:cNvSpPr>
          <p:nvPr>
            <p:ph idx="1"/>
          </p:nvPr>
        </p:nvSpPr>
        <p:spPr>
          <a:xfrm>
            <a:off x="399842" y="1651247"/>
            <a:ext cx="5696158" cy="4525716"/>
          </a:xfrm>
        </p:spPr>
        <p:txBody>
          <a:bodyPr/>
          <a:lstStyle/>
          <a:p>
            <a:pPr marL="342900" indent="-342900">
              <a:buFont typeface="Arial" panose="020B0604020202020204" pitchFamily="34" charset="0"/>
              <a:buChar char="•"/>
            </a:pPr>
            <a:r>
              <a:rPr lang="en-GB" dirty="0"/>
              <a:t>LGBTQI+ Art, Books, Media</a:t>
            </a:r>
          </a:p>
          <a:p>
            <a:pPr marL="342900" indent="-342900">
              <a:buFont typeface="Arial" panose="020B0604020202020204" pitchFamily="34" charset="0"/>
              <a:buChar char="•"/>
            </a:pPr>
            <a:r>
              <a:rPr lang="en-GB" dirty="0"/>
              <a:t>LGBTQI+ social life, events/spaces, symbols</a:t>
            </a:r>
          </a:p>
          <a:p>
            <a:pPr marL="285750" indent="-285750">
              <a:buFont typeface="Arial" panose="020B0604020202020204" pitchFamily="34" charset="0"/>
              <a:buChar char="•"/>
            </a:pPr>
            <a:endParaRPr lang="en-IE" sz="1800" b="0" dirty="0">
              <a:effectLst/>
              <a:latin typeface="Calibri" panose="020F0502020204030204" pitchFamily="34" charset="0"/>
              <a:ea typeface="Calibri" panose="020F0502020204030204" pitchFamily="34" charset="0"/>
              <a:cs typeface="Times New Roman" panose="02020603050405020304" pitchFamily="18" charset="0"/>
            </a:endParaRPr>
          </a:p>
          <a:p>
            <a:endParaRPr lang="en-IE" sz="1800" b="0" dirty="0">
              <a:latin typeface="Calibri" panose="020F0502020204030204" pitchFamily="34" charset="0"/>
              <a:ea typeface="Calibri" panose="020F0502020204030204" pitchFamily="34" charset="0"/>
              <a:cs typeface="Times New Roman" panose="02020603050405020304" pitchFamily="18" charset="0"/>
            </a:endParaRPr>
          </a:p>
          <a:p>
            <a:endParaRPr lang="en-IE" sz="1800" b="0" dirty="0">
              <a:effectLst/>
              <a:latin typeface="Calibri" panose="020F0502020204030204" pitchFamily="34" charset="0"/>
              <a:ea typeface="Calibri" panose="020F0502020204030204" pitchFamily="34" charset="0"/>
              <a:cs typeface="Times New Roman" panose="02020603050405020304" pitchFamily="18" charset="0"/>
            </a:endParaRPr>
          </a:p>
          <a:p>
            <a:endParaRPr lang="en-IE" dirty="0"/>
          </a:p>
        </p:txBody>
      </p:sp>
      <p:sp>
        <p:nvSpPr>
          <p:cNvPr id="4" name="Content Placeholder 3">
            <a:extLst>
              <a:ext uri="{FF2B5EF4-FFF2-40B4-BE49-F238E27FC236}">
                <a16:creationId xmlns:a16="http://schemas.microsoft.com/office/drawing/2014/main" id="{88663226-402D-6A44-0786-ACD1549C5982}"/>
              </a:ext>
            </a:extLst>
          </p:cNvPr>
          <p:cNvSpPr>
            <a:spLocks noGrp="1"/>
          </p:cNvSpPr>
          <p:nvPr>
            <p:ph idx="10"/>
          </p:nvPr>
        </p:nvSpPr>
        <p:spPr>
          <a:xfrm>
            <a:off x="6481138" y="1589103"/>
            <a:ext cx="5301934" cy="4587860"/>
          </a:xfrm>
        </p:spPr>
        <p:txBody>
          <a:bodyPr/>
          <a:lstStyle/>
          <a:p>
            <a:pPr marL="342900" indent="-342900">
              <a:buFont typeface="Arial" panose="020B0604020202020204" pitchFamily="34" charset="0"/>
              <a:buChar char="•"/>
            </a:pPr>
            <a:r>
              <a:rPr lang="en-GB" dirty="0"/>
              <a:t>Fighting spirit and activism</a:t>
            </a:r>
          </a:p>
        </p:txBody>
      </p:sp>
      <p:sp>
        <p:nvSpPr>
          <p:cNvPr id="5" name="Speech Bubble: Rectangle with Corners Rounded 4">
            <a:extLst>
              <a:ext uri="{FF2B5EF4-FFF2-40B4-BE49-F238E27FC236}">
                <a16:creationId xmlns:a16="http://schemas.microsoft.com/office/drawing/2014/main" id="{015B5508-4305-29E5-949C-DE617E99A43E}"/>
              </a:ext>
            </a:extLst>
          </p:cNvPr>
          <p:cNvSpPr/>
          <p:nvPr/>
        </p:nvSpPr>
        <p:spPr>
          <a:xfrm>
            <a:off x="538947" y="2971386"/>
            <a:ext cx="5397068" cy="1265156"/>
          </a:xfrm>
          <a:prstGeom prst="wedgeRoundRectCallout">
            <a:avLst>
              <a:gd name="adj1" fmla="val -1049"/>
              <a:gd name="adj2" fmla="val 69745"/>
              <a:gd name="adj3" fmla="val 16667"/>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dirty="0">
                <a:effectLst/>
                <a:latin typeface="Calibri" panose="020F0502020204030204" pitchFamily="34" charset="0"/>
                <a:ea typeface="Calibri" panose="020F0502020204030204" pitchFamily="34" charset="0"/>
                <a:cs typeface="Times New Roman" panose="02020603050405020304" pitchFamily="18" charset="0"/>
              </a:rPr>
              <a:t>“</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LGBTQI+ events where I get to interact with other LGBTQI+ people, </a:t>
            </a:r>
            <a:r>
              <a:rPr lang="en-IE" sz="1800" b="0" dirty="0">
                <a:effectLst/>
                <a:latin typeface="Calibri" panose="020F0502020204030204" pitchFamily="34" charset="0"/>
                <a:ea typeface="Calibri" panose="020F0502020204030204" pitchFamily="34" charset="0"/>
                <a:cs typeface="Times New Roman" panose="02020603050405020304" pitchFamily="18" charset="0"/>
              </a:rPr>
              <a:t>and witness LGBTQI+ joy!” </a:t>
            </a:r>
          </a:p>
          <a:p>
            <a:r>
              <a:rPr lang="en-IE" sz="1800" b="0" dirty="0">
                <a:effectLst/>
                <a:latin typeface="Calibri" panose="020F0502020204030204" pitchFamily="34" charset="0"/>
                <a:ea typeface="Calibri" panose="020F0502020204030204" pitchFamily="34" charset="0"/>
                <a:cs typeface="Times New Roman" panose="02020603050405020304" pitchFamily="18" charset="0"/>
              </a:rPr>
              <a:t>(22, Non-binary, Prefer not to label SO)</a:t>
            </a:r>
          </a:p>
        </p:txBody>
      </p:sp>
      <p:sp>
        <p:nvSpPr>
          <p:cNvPr id="6" name="Speech Bubble: Rectangle 5">
            <a:extLst>
              <a:ext uri="{FF2B5EF4-FFF2-40B4-BE49-F238E27FC236}">
                <a16:creationId xmlns:a16="http://schemas.microsoft.com/office/drawing/2014/main" id="{9923DE21-6EE0-50A6-164A-A1F70107DA4E}"/>
              </a:ext>
            </a:extLst>
          </p:cNvPr>
          <p:cNvSpPr/>
          <p:nvPr/>
        </p:nvSpPr>
        <p:spPr>
          <a:xfrm>
            <a:off x="1095374" y="4887525"/>
            <a:ext cx="4284215" cy="532921"/>
          </a:xfrm>
          <a:prstGeom prst="wedgeRectCallout">
            <a:avLst>
              <a:gd name="adj1" fmla="val 38130"/>
              <a:gd name="adj2" fmla="val -65912"/>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r>
              <a:rPr lang="en-IE" sz="1800" b="0" dirty="0">
                <a:effectLst/>
                <a:latin typeface="Calibri" panose="020F0502020204030204" pitchFamily="34" charset="0"/>
                <a:ea typeface="Calibri" panose="020F0502020204030204" pitchFamily="34" charset="0"/>
                <a:cs typeface="Times New Roman" panose="02020603050405020304" pitchFamily="18" charset="0"/>
              </a:rPr>
              <a:t>“</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And the </a:t>
            </a:r>
            <a:r>
              <a:rPr lang="en-IE" sz="1800" b="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fun</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 of it all!” </a:t>
            </a:r>
            <a:r>
              <a:rPr lang="en-IE" sz="1800" b="0" dirty="0">
                <a:effectLst/>
                <a:latin typeface="Calibri" panose="020F0502020204030204" pitchFamily="34" charset="0"/>
                <a:ea typeface="Calibri" panose="020F0502020204030204" pitchFamily="34" charset="0"/>
                <a:cs typeface="Times New Roman" panose="02020603050405020304" pitchFamily="18" charset="0"/>
              </a:rPr>
              <a:t>(25, Cis Male, Gay)  </a:t>
            </a:r>
          </a:p>
        </p:txBody>
      </p:sp>
      <p:sp>
        <p:nvSpPr>
          <p:cNvPr id="8" name="Speech Bubble: Rectangle with Corners Rounded 7">
            <a:extLst>
              <a:ext uri="{FF2B5EF4-FFF2-40B4-BE49-F238E27FC236}">
                <a16:creationId xmlns:a16="http://schemas.microsoft.com/office/drawing/2014/main" id="{94C07D06-7C31-A2A7-D830-B251E6C696E3}"/>
              </a:ext>
            </a:extLst>
          </p:cNvPr>
          <p:cNvSpPr/>
          <p:nvPr/>
        </p:nvSpPr>
        <p:spPr>
          <a:xfrm>
            <a:off x="6672354" y="2137517"/>
            <a:ext cx="5217250" cy="934157"/>
          </a:xfrm>
          <a:prstGeom prst="wedgeRoundRectCallout">
            <a:avLst>
              <a:gd name="adj1" fmla="val -47161"/>
              <a:gd name="adj2" fmla="val 78303"/>
              <a:gd name="adj3" fmla="val 16667"/>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i="1" dirty="0">
                <a:effectLst/>
                <a:latin typeface="Calibri" panose="020F0502020204030204" pitchFamily="34" charset="0"/>
                <a:ea typeface="Calibri" panose="020F0502020204030204" pitchFamily="34" charset="0"/>
                <a:cs typeface="Times New Roman" panose="02020603050405020304" pitchFamily="18" charset="0"/>
              </a:rPr>
              <a:t>“I would also say I like the courage we have to live as ourselves.” </a:t>
            </a:r>
            <a:r>
              <a:rPr lang="en-IE" sz="1800" b="0" dirty="0">
                <a:effectLst/>
                <a:latin typeface="Calibri" panose="020F0502020204030204" pitchFamily="34" charset="0"/>
                <a:ea typeface="Calibri" panose="020F0502020204030204" pitchFamily="34" charset="0"/>
                <a:cs typeface="Times New Roman" panose="02020603050405020304" pitchFamily="18" charset="0"/>
              </a:rPr>
              <a:t>(27, Questioning, Gay) </a:t>
            </a:r>
          </a:p>
        </p:txBody>
      </p:sp>
      <p:sp>
        <p:nvSpPr>
          <p:cNvPr id="9" name="Speech Bubble: Rectangle with Corners Rounded 8">
            <a:extLst>
              <a:ext uri="{FF2B5EF4-FFF2-40B4-BE49-F238E27FC236}">
                <a16:creationId xmlns:a16="http://schemas.microsoft.com/office/drawing/2014/main" id="{6126A8C3-0104-ABC4-8323-A5F0DCAEBF4B}"/>
              </a:ext>
            </a:extLst>
          </p:cNvPr>
          <p:cNvSpPr/>
          <p:nvPr/>
        </p:nvSpPr>
        <p:spPr>
          <a:xfrm>
            <a:off x="7193778" y="3760323"/>
            <a:ext cx="4554246" cy="1127202"/>
          </a:xfrm>
          <a:prstGeom prst="wedgeRoundRectCallout">
            <a:avLst>
              <a:gd name="adj1" fmla="val -37792"/>
              <a:gd name="adj2" fmla="val 62500"/>
              <a:gd name="adj3" fmla="val 16667"/>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IE" sz="1800" b="0" i="1" dirty="0">
                <a:effectLst/>
                <a:latin typeface="Calibri" panose="020F0502020204030204" pitchFamily="34" charset="0"/>
                <a:ea typeface="Calibri" panose="020F0502020204030204" pitchFamily="34" charset="0"/>
                <a:cs typeface="Times New Roman" panose="02020603050405020304" pitchFamily="18" charset="0"/>
              </a:rPr>
              <a:t>“Being part of a minority with a shared history of struggle but who have come a long way.”</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(30, Cis Female, Queer)</a:t>
            </a:r>
          </a:p>
        </p:txBody>
      </p:sp>
      <p:sp>
        <p:nvSpPr>
          <p:cNvPr id="10" name="TextBox 9">
            <a:extLst>
              <a:ext uri="{FF2B5EF4-FFF2-40B4-BE49-F238E27FC236}">
                <a16:creationId xmlns:a16="http://schemas.microsoft.com/office/drawing/2014/main" id="{FA9D2AA1-54FA-00E8-1964-7234C272410D}"/>
              </a:ext>
            </a:extLst>
          </p:cNvPr>
          <p:cNvSpPr txBox="1"/>
          <p:nvPr/>
        </p:nvSpPr>
        <p:spPr>
          <a:xfrm>
            <a:off x="255081" y="559184"/>
            <a:ext cx="6417273" cy="523220"/>
          </a:xfrm>
          <a:prstGeom prst="rect">
            <a:avLst/>
          </a:prstGeom>
          <a:noFill/>
        </p:spPr>
        <p:txBody>
          <a:bodyPr wrap="square">
            <a:spAutoFit/>
          </a:bodyPr>
          <a:lstStyle/>
          <a:p>
            <a:r>
              <a:rPr lang="en-GB" sz="2800" b="1" dirty="0">
                <a:solidFill>
                  <a:srgbClr val="0070C0"/>
                </a:solidFill>
              </a:rPr>
              <a:t>LGBTQI+ History, Culture, Politics (n=260) </a:t>
            </a:r>
            <a:endParaRPr lang="en-IE" sz="2800" b="1" dirty="0"/>
          </a:p>
        </p:txBody>
      </p:sp>
      <p:sp>
        <p:nvSpPr>
          <p:cNvPr id="11" name="Speech Bubble: Rectangle 10">
            <a:extLst>
              <a:ext uri="{FF2B5EF4-FFF2-40B4-BE49-F238E27FC236}">
                <a16:creationId xmlns:a16="http://schemas.microsoft.com/office/drawing/2014/main" id="{C58F0924-A0D6-44B2-425E-312A7F474D45}"/>
              </a:ext>
            </a:extLst>
          </p:cNvPr>
          <p:cNvSpPr/>
          <p:nvPr/>
        </p:nvSpPr>
        <p:spPr>
          <a:xfrm>
            <a:off x="6481138" y="5420446"/>
            <a:ext cx="4554246" cy="934157"/>
          </a:xfrm>
          <a:prstGeom prst="wedgeRectCallout">
            <a:avLst>
              <a:gd name="adj1" fmla="val -51875"/>
              <a:gd name="adj2" fmla="val -93531"/>
            </a:avLst>
          </a:prstGeom>
          <a:ln/>
        </p:spPr>
        <p:style>
          <a:lnRef idx="2">
            <a:schemeClr val="accent2"/>
          </a:lnRef>
          <a:fillRef idx="1">
            <a:schemeClr val="lt1"/>
          </a:fillRef>
          <a:effectRef idx="0">
            <a:schemeClr val="accent2"/>
          </a:effectRef>
          <a:fontRef idx="minor">
            <a:schemeClr val="dk1"/>
          </a:fontRef>
        </p:style>
        <p:txBody>
          <a:bodyPr rtlCol="0" anchor="ctr"/>
          <a:lstStyle/>
          <a:p>
            <a:r>
              <a:rPr lang="en-IE" sz="1800" b="0" i="1" dirty="0">
                <a:effectLst/>
                <a:latin typeface="Calibri" panose="020F0502020204030204" pitchFamily="34" charset="0"/>
                <a:ea typeface="Calibri" panose="020F0502020204030204" pitchFamily="34" charset="0"/>
                <a:cs typeface="Times New Roman" panose="02020603050405020304" pitchFamily="18" charset="0"/>
              </a:rPr>
              <a:t>“Looking gorgeous</a:t>
            </a:r>
            <a:r>
              <a:rPr lang="en-IE" sz="1800" i="1" dirty="0">
                <a:effectLst/>
                <a:latin typeface="Calibri" panose="020F0502020204030204" pitchFamily="34" charset="0"/>
                <a:ea typeface="Calibri" panose="020F0502020204030204" pitchFamily="34" charset="0"/>
                <a:cs typeface="Times New Roman" panose="02020603050405020304" pitchFamily="18" charset="0"/>
              </a:rPr>
              <a:t> </a:t>
            </a:r>
            <a:r>
              <a:rPr lang="en-IE" sz="1800" b="0" i="1" dirty="0">
                <a:effectLst/>
                <a:latin typeface="Calibri" panose="020F0502020204030204" pitchFamily="34" charset="0"/>
                <a:ea typeface="Calibri" panose="020F0502020204030204" pitchFamily="34" charset="0"/>
                <a:cs typeface="Times New Roman" panose="02020603050405020304" pitchFamily="18" charset="0"/>
              </a:rPr>
              <a:t>and having fun as resistance to marginalisation and oppression.”</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(41, Cis Female, Lesbian)</a:t>
            </a:r>
          </a:p>
        </p:txBody>
      </p:sp>
      <p:pic>
        <p:nvPicPr>
          <p:cNvPr id="14" name="Picture 13" descr="Rainbow painted crosswalk">
            <a:extLst>
              <a:ext uri="{FF2B5EF4-FFF2-40B4-BE49-F238E27FC236}">
                <a16:creationId xmlns:a16="http://schemas.microsoft.com/office/drawing/2014/main" id="{1F7E390C-1362-EBF2-C038-D437526340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1815" y="0"/>
            <a:ext cx="5570185" cy="1448867"/>
          </a:xfrm>
          <a:prstGeom prst="rect">
            <a:avLst/>
          </a:prstGeom>
        </p:spPr>
      </p:pic>
    </p:spTree>
    <p:extLst>
      <p:ext uri="{BB962C8B-B14F-4D97-AF65-F5344CB8AC3E}">
        <p14:creationId xmlns:p14="http://schemas.microsoft.com/office/powerpoint/2010/main" val="3825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BA568-CFB6-C31C-82DD-FEF88EB2F24B}"/>
              </a:ext>
            </a:extLst>
          </p:cNvPr>
          <p:cNvSpPr>
            <a:spLocks noGrp="1"/>
          </p:cNvSpPr>
          <p:nvPr>
            <p:ph type="title"/>
          </p:nvPr>
        </p:nvSpPr>
        <p:spPr/>
        <p:txBody>
          <a:bodyPr/>
          <a:lstStyle/>
          <a:p>
            <a:r>
              <a:rPr lang="en-GB" dirty="0">
                <a:solidFill>
                  <a:schemeClr val="accent2"/>
                </a:solidFill>
              </a:rPr>
              <a:t>Concluding comments</a:t>
            </a:r>
            <a:endParaRPr lang="en-IE" dirty="0">
              <a:solidFill>
                <a:schemeClr val="accent2"/>
              </a:solidFill>
            </a:endParaRPr>
          </a:p>
        </p:txBody>
      </p:sp>
      <p:sp>
        <p:nvSpPr>
          <p:cNvPr id="3" name="Content Placeholder 2">
            <a:extLst>
              <a:ext uri="{FF2B5EF4-FFF2-40B4-BE49-F238E27FC236}">
                <a16:creationId xmlns:a16="http://schemas.microsoft.com/office/drawing/2014/main" id="{FF7D9905-6893-00F0-44E8-0E669B9BD552}"/>
              </a:ext>
            </a:extLst>
          </p:cNvPr>
          <p:cNvSpPr>
            <a:spLocks noGrp="1"/>
          </p:cNvSpPr>
          <p:nvPr>
            <p:ph idx="1"/>
          </p:nvPr>
        </p:nvSpPr>
        <p:spPr>
          <a:xfrm>
            <a:off x="393895" y="1420837"/>
            <a:ext cx="4979963" cy="5077163"/>
          </a:xfrm>
        </p:spPr>
        <p:txBody>
          <a:bodyPr/>
          <a:lstStyle/>
          <a:p>
            <a:r>
              <a:rPr lang="en-GB" b="0" dirty="0"/>
              <a:t>Majority of studies on strengths have been conducted in North America.</a:t>
            </a:r>
          </a:p>
          <a:p>
            <a:r>
              <a:rPr lang="en-GB" b="0" dirty="0"/>
              <a:t>Focus mostly on smaller identity groups within the LGBTQI+ communities /smaller sample sizes.</a:t>
            </a:r>
          </a:p>
          <a:p>
            <a:endParaRPr lang="en-GB" b="0" dirty="0"/>
          </a:p>
          <a:p>
            <a:r>
              <a:rPr lang="en-GB" dirty="0"/>
              <a:t>Current study:</a:t>
            </a:r>
          </a:p>
          <a:p>
            <a:pPr marL="342900" indent="-342900">
              <a:buFont typeface="Arial" panose="020B0604020202020204" pitchFamily="34" charset="0"/>
              <a:buChar char="•"/>
            </a:pPr>
            <a:r>
              <a:rPr lang="en-GB" b="0" dirty="0"/>
              <a:t>Irish ROI context</a:t>
            </a:r>
          </a:p>
          <a:p>
            <a:pPr marL="342900" indent="-342900">
              <a:buFont typeface="Arial" panose="020B0604020202020204" pitchFamily="34" charset="0"/>
              <a:buChar char="•"/>
            </a:pPr>
            <a:r>
              <a:rPr lang="en-GB" b="0" dirty="0"/>
              <a:t>Large sample</a:t>
            </a:r>
          </a:p>
          <a:p>
            <a:pPr marL="342900" indent="-342900">
              <a:buFont typeface="Arial" panose="020B0604020202020204" pitchFamily="34" charset="0"/>
              <a:buChar char="•"/>
            </a:pPr>
            <a:r>
              <a:rPr lang="en-GB" b="0" dirty="0"/>
              <a:t>Proportionality related insights</a:t>
            </a:r>
          </a:p>
          <a:p>
            <a:endParaRPr lang="en-GB" b="0" dirty="0"/>
          </a:p>
          <a:p>
            <a:endParaRPr lang="en-GB" b="0" dirty="0"/>
          </a:p>
        </p:txBody>
      </p:sp>
      <p:graphicFrame>
        <p:nvGraphicFramePr>
          <p:cNvPr id="7" name="Content Placeholder 6">
            <a:extLst>
              <a:ext uri="{FF2B5EF4-FFF2-40B4-BE49-F238E27FC236}">
                <a16:creationId xmlns:a16="http://schemas.microsoft.com/office/drawing/2014/main" id="{74F7B9DF-84F5-86DA-8301-D2B492D459B3}"/>
              </a:ext>
            </a:extLst>
          </p:cNvPr>
          <p:cNvGraphicFramePr>
            <a:graphicFrameLocks noGrp="1"/>
          </p:cNvGraphicFramePr>
          <p:nvPr>
            <p:ph idx="10"/>
            <p:extLst>
              <p:ext uri="{D42A27DB-BD31-4B8C-83A1-F6EECF244321}">
                <p14:modId xmlns:p14="http://schemas.microsoft.com/office/powerpoint/2010/main" val="3278663221"/>
              </p:ext>
            </p:extLst>
          </p:nvPr>
        </p:nvGraphicFramePr>
        <p:xfrm>
          <a:off x="5373857" y="1420838"/>
          <a:ext cx="6127213" cy="5077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911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EDCAD-0E7C-04A8-DD18-E1A40CBB47AC}"/>
              </a:ext>
            </a:extLst>
          </p:cNvPr>
          <p:cNvSpPr>
            <a:spLocks noGrp="1"/>
          </p:cNvSpPr>
          <p:nvPr>
            <p:ph type="title"/>
          </p:nvPr>
        </p:nvSpPr>
        <p:spPr/>
        <p:txBody>
          <a:bodyPr/>
          <a:lstStyle/>
          <a:p>
            <a:r>
              <a:rPr lang="en-GB" dirty="0">
                <a:solidFill>
                  <a:srgbClr val="0070C0"/>
                </a:solidFill>
              </a:rPr>
              <a:t>Team members</a:t>
            </a:r>
            <a:endParaRPr lang="en-IE" dirty="0">
              <a:solidFill>
                <a:srgbClr val="0070C0"/>
              </a:solidFill>
            </a:endParaRPr>
          </a:p>
        </p:txBody>
      </p:sp>
      <p:sp>
        <p:nvSpPr>
          <p:cNvPr id="3" name="Content Placeholder 2">
            <a:extLst>
              <a:ext uri="{FF2B5EF4-FFF2-40B4-BE49-F238E27FC236}">
                <a16:creationId xmlns:a16="http://schemas.microsoft.com/office/drawing/2014/main" id="{05F3C1A1-DD39-59DE-3B5B-D4F3FD1527DC}"/>
              </a:ext>
            </a:extLst>
          </p:cNvPr>
          <p:cNvSpPr>
            <a:spLocks noGrp="1"/>
          </p:cNvSpPr>
          <p:nvPr>
            <p:ph idx="1"/>
          </p:nvPr>
        </p:nvSpPr>
        <p:spPr/>
        <p:txBody>
          <a:bodyPr/>
          <a:lstStyle/>
          <a:p>
            <a:r>
              <a:rPr lang="en-IE" altLang="en-US" b="0" dirty="0"/>
              <a:t>Professor Agnes Higgins, P.I.</a:t>
            </a:r>
          </a:p>
          <a:p>
            <a:r>
              <a:rPr lang="en-GB" b="0" dirty="0" err="1">
                <a:effectLst/>
                <a:latin typeface="Calibri" panose="020F0502020204030204" pitchFamily="34" charset="0"/>
                <a:ea typeface="Calibri" panose="020F0502020204030204" pitchFamily="34" charset="0"/>
                <a:cs typeface="Times New Roman" panose="02020603050405020304" pitchFamily="18" charset="0"/>
              </a:rPr>
              <a:t>Dr.</a:t>
            </a:r>
            <a:r>
              <a:rPr lang="en-GB" b="0" dirty="0">
                <a:effectLst/>
                <a:latin typeface="Calibri" panose="020F0502020204030204" pitchFamily="34" charset="0"/>
                <a:ea typeface="Calibri" panose="020F0502020204030204" pitchFamily="34" charset="0"/>
                <a:cs typeface="Times New Roman" panose="02020603050405020304" pitchFamily="18" charset="0"/>
              </a:rPr>
              <a:t> Jan DeVries, P.I.</a:t>
            </a:r>
            <a:endParaRPr lang="en-IE" altLang="en-US" b="0" dirty="0"/>
          </a:p>
          <a:p>
            <a:r>
              <a:rPr lang="en-IE" altLang="en-US" b="0" dirty="0"/>
              <a:t>Ms. Carmel Downes</a:t>
            </a:r>
          </a:p>
          <a:p>
            <a:r>
              <a:rPr lang="en-IE" altLang="en-US" b="0" dirty="0" err="1"/>
              <a:t>Dr.</a:t>
            </a:r>
            <a:r>
              <a:rPr lang="en-IE" altLang="en-US" b="0" dirty="0"/>
              <a:t> Mark Monahan</a:t>
            </a:r>
          </a:p>
          <a:p>
            <a:pPr>
              <a:lnSpc>
                <a:spcPct val="107000"/>
              </a:lnSpc>
              <a:spcAft>
                <a:spcPts val="800"/>
              </a:spcAft>
            </a:pPr>
            <a:r>
              <a:rPr lang="en-GB" b="0" dirty="0">
                <a:effectLst/>
                <a:latin typeface="Calibri" panose="020F0502020204030204" pitchFamily="34" charset="0"/>
                <a:ea typeface="Calibri" panose="020F0502020204030204" pitchFamily="34" charset="0"/>
                <a:cs typeface="Times New Roman" panose="02020603050405020304" pitchFamily="18" charset="0"/>
              </a:rPr>
              <a:t>Ms. Renee Molloy</a:t>
            </a:r>
          </a:p>
        </p:txBody>
      </p:sp>
      <p:sp>
        <p:nvSpPr>
          <p:cNvPr id="4" name="Content Placeholder 3">
            <a:extLst>
              <a:ext uri="{FF2B5EF4-FFF2-40B4-BE49-F238E27FC236}">
                <a16:creationId xmlns:a16="http://schemas.microsoft.com/office/drawing/2014/main" id="{F801D266-5470-821D-FF92-B51D105F48E9}"/>
              </a:ext>
            </a:extLst>
          </p:cNvPr>
          <p:cNvSpPr>
            <a:spLocks noGrp="1"/>
          </p:cNvSpPr>
          <p:nvPr>
            <p:ph idx="10"/>
          </p:nvPr>
        </p:nvSpPr>
        <p:spPr/>
        <p:txBody>
          <a:bodyPr/>
          <a:lstStyle/>
          <a:p>
            <a:pPr>
              <a:lnSpc>
                <a:spcPct val="107000"/>
              </a:lnSpc>
              <a:spcAft>
                <a:spcPts val="800"/>
              </a:spcAft>
            </a:pPr>
            <a:r>
              <a:rPr lang="en-GB" sz="2000" b="0" dirty="0" err="1">
                <a:effectLst/>
                <a:latin typeface="Calibri" panose="020F0502020204030204" pitchFamily="34" charset="0"/>
                <a:ea typeface="Calibri" panose="020F0502020204030204" pitchFamily="34" charset="0"/>
                <a:cs typeface="Times New Roman" panose="02020603050405020304" pitchFamily="18" charset="0"/>
              </a:rPr>
              <a:t>Dr.</a:t>
            </a:r>
            <a:r>
              <a:rPr lang="en-GB" sz="2000" b="0" dirty="0">
                <a:effectLst/>
                <a:latin typeface="Calibri" panose="020F0502020204030204" pitchFamily="34" charset="0"/>
                <a:ea typeface="Calibri" panose="020F0502020204030204" pitchFamily="34" charset="0"/>
                <a:cs typeface="Times New Roman" panose="02020603050405020304" pitchFamily="18" charset="0"/>
              </a:rPr>
              <a:t> Thelma Begley </a:t>
            </a:r>
            <a:endParaRPr lang="en-IE" sz="20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b="0" dirty="0" err="1">
                <a:effectLst/>
                <a:latin typeface="Calibri" panose="020F0502020204030204" pitchFamily="34" charset="0"/>
                <a:ea typeface="Calibri" panose="020F0502020204030204" pitchFamily="34" charset="0"/>
                <a:cs typeface="Times New Roman" panose="02020603050405020304" pitchFamily="18" charset="0"/>
              </a:rPr>
              <a:t>Dr.</a:t>
            </a:r>
            <a:r>
              <a:rPr lang="en-GB" sz="2000" b="0" dirty="0">
                <a:effectLst/>
                <a:latin typeface="Calibri" panose="020F0502020204030204" pitchFamily="34" charset="0"/>
                <a:ea typeface="Calibri" panose="020F0502020204030204" pitchFamily="34" charset="0"/>
                <a:cs typeface="Times New Roman" panose="02020603050405020304" pitchFamily="18" charset="0"/>
              </a:rPr>
              <a:t> Louise Doyle </a:t>
            </a:r>
          </a:p>
          <a:p>
            <a:pPr>
              <a:lnSpc>
                <a:spcPct val="107000"/>
              </a:lnSpc>
              <a:spcAft>
                <a:spcPts val="800"/>
              </a:spcAft>
            </a:pPr>
            <a:r>
              <a:rPr lang="en-GB" b="0" dirty="0" err="1">
                <a:latin typeface="Calibri" panose="020F0502020204030204" pitchFamily="34" charset="0"/>
                <a:ea typeface="Calibri" panose="020F0502020204030204" pitchFamily="34" charset="0"/>
                <a:cs typeface="Times New Roman" panose="02020603050405020304" pitchFamily="18" charset="0"/>
              </a:rPr>
              <a:t>Dr.</a:t>
            </a:r>
            <a:r>
              <a:rPr lang="en-GB" b="0" dirty="0">
                <a:latin typeface="Calibri" panose="020F0502020204030204" pitchFamily="34" charset="0"/>
                <a:ea typeface="Calibri" panose="020F0502020204030204" pitchFamily="34" charset="0"/>
                <a:cs typeface="Times New Roman" panose="02020603050405020304" pitchFamily="18" charset="0"/>
              </a:rPr>
              <a:t> B</a:t>
            </a:r>
            <a:r>
              <a:rPr lang="en-GB" sz="2000" b="0" dirty="0">
                <a:effectLst/>
                <a:latin typeface="Calibri" panose="020F0502020204030204" pitchFamily="34" charset="0"/>
                <a:ea typeface="Calibri" panose="020F0502020204030204" pitchFamily="34" charset="0"/>
                <a:cs typeface="Times New Roman" panose="02020603050405020304" pitchFamily="18" charset="0"/>
              </a:rPr>
              <a:t>rian Keogh</a:t>
            </a:r>
          </a:p>
          <a:p>
            <a:pPr>
              <a:lnSpc>
                <a:spcPct val="107000"/>
              </a:lnSpc>
              <a:spcAft>
                <a:spcPts val="800"/>
              </a:spcAft>
            </a:pPr>
            <a:r>
              <a:rPr lang="en-GB" b="0" dirty="0">
                <a:latin typeface="Calibri" panose="020F0502020204030204" pitchFamily="34" charset="0"/>
                <a:ea typeface="Calibri" panose="020F0502020204030204" pitchFamily="34" charset="0"/>
                <a:cs typeface="Times New Roman" panose="02020603050405020304" pitchFamily="18" charset="0"/>
              </a:rPr>
              <a:t>Mr. Gerard Farrell</a:t>
            </a:r>
            <a:endParaRPr lang="en-IE" sz="2000" b="0" dirty="0">
              <a:effectLst/>
              <a:latin typeface="Calibri" panose="020F0502020204030204" pitchFamily="34" charset="0"/>
              <a:ea typeface="Calibri" panose="020F0502020204030204" pitchFamily="34" charset="0"/>
              <a:cs typeface="Times New Roman" panose="02020603050405020304" pitchFamily="18" charset="0"/>
            </a:endParaRPr>
          </a:p>
          <a:p>
            <a:endParaRPr lang="en-IE" dirty="0"/>
          </a:p>
        </p:txBody>
      </p:sp>
    </p:spTree>
    <p:extLst>
      <p:ext uri="{BB962C8B-B14F-4D97-AF65-F5344CB8AC3E}">
        <p14:creationId xmlns:p14="http://schemas.microsoft.com/office/powerpoint/2010/main" val="5103118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B75AF-3266-6171-A6CD-FFD4207D4C6D}"/>
              </a:ext>
            </a:extLst>
          </p:cNvPr>
          <p:cNvSpPr>
            <a:spLocks noGrp="1"/>
          </p:cNvSpPr>
          <p:nvPr>
            <p:ph type="title"/>
          </p:nvPr>
        </p:nvSpPr>
        <p:spPr/>
        <p:txBody>
          <a:bodyPr/>
          <a:lstStyle/>
          <a:p>
            <a:r>
              <a:rPr lang="en-GB" dirty="0">
                <a:solidFill>
                  <a:srgbClr val="0070C0"/>
                </a:solidFill>
              </a:rPr>
              <a:t>Concluding comments - 2</a:t>
            </a:r>
            <a:endParaRPr lang="en-IE" dirty="0">
              <a:solidFill>
                <a:srgbClr val="0070C0"/>
              </a:solidFill>
            </a:endParaRPr>
          </a:p>
        </p:txBody>
      </p:sp>
      <p:sp>
        <p:nvSpPr>
          <p:cNvPr id="3" name="Content Placeholder 2">
            <a:extLst>
              <a:ext uri="{FF2B5EF4-FFF2-40B4-BE49-F238E27FC236}">
                <a16:creationId xmlns:a16="http://schemas.microsoft.com/office/drawing/2014/main" id="{9BDE36D8-6189-D426-9029-FD76E3B4E068}"/>
              </a:ext>
            </a:extLst>
          </p:cNvPr>
          <p:cNvSpPr>
            <a:spLocks noGrp="1"/>
          </p:cNvSpPr>
          <p:nvPr>
            <p:ph idx="1"/>
          </p:nvPr>
        </p:nvSpPr>
        <p:spPr>
          <a:xfrm>
            <a:off x="408928" y="1560745"/>
            <a:ext cx="11182850" cy="4566297"/>
          </a:xfrm>
        </p:spPr>
        <p:txBody>
          <a:bodyPr/>
          <a:lstStyle/>
          <a:p>
            <a:r>
              <a:rPr lang="en-IE" sz="2400" b="0" dirty="0"/>
              <a:t>Strengths: </a:t>
            </a:r>
          </a:p>
          <a:p>
            <a:pPr marL="342900" indent="-342900">
              <a:buFont typeface="Arial" panose="020B0604020202020204" pitchFamily="34" charset="0"/>
              <a:buChar char="•"/>
            </a:pPr>
            <a:r>
              <a:rPr lang="en-GB" sz="2400" b="0" dirty="0"/>
              <a:t>Can inform practitioner education (and societal education) and reflective practice about the lived experiences of, and positive factors in, LGBTQI+ people’s lives.</a:t>
            </a:r>
          </a:p>
          <a:p>
            <a:pPr marL="342900" indent="-342900">
              <a:buFont typeface="Arial" panose="020B0604020202020204" pitchFamily="34" charset="0"/>
              <a:buChar char="•"/>
            </a:pPr>
            <a:endParaRPr lang="en-GB" sz="2400" b="0" dirty="0"/>
          </a:p>
          <a:p>
            <a:pPr marL="342900" indent="-342900">
              <a:buFont typeface="Arial" panose="020B0604020202020204" pitchFamily="34" charset="0"/>
              <a:buChar char="•"/>
            </a:pPr>
            <a:r>
              <a:rPr lang="en-GB" sz="2400" b="0" dirty="0"/>
              <a:t>Knowledge base for exploration and development of strengths-based mental health and well-being interventions for LGBTQI+ populations:</a:t>
            </a:r>
          </a:p>
          <a:p>
            <a:endParaRPr lang="en-GB" sz="2400" b="0" dirty="0"/>
          </a:p>
          <a:p>
            <a:pPr marL="660400" lvl="1" indent="-342900">
              <a:buFont typeface="Arial" panose="020B0604020202020204" pitchFamily="34" charset="0"/>
              <a:buChar char="•"/>
            </a:pPr>
            <a:r>
              <a:rPr lang="en-IE" sz="2400" b="0" dirty="0"/>
              <a:t>supporting the development of resilient LGBTQI+ people, resilient communities, and in working together with other marginalised groups, resilient systems based on fair and healthy societies</a:t>
            </a:r>
          </a:p>
          <a:p>
            <a:pPr marL="342900" indent="-342900">
              <a:buFont typeface="Arial" panose="020B0604020202020204" pitchFamily="34" charset="0"/>
              <a:buChar char="•"/>
            </a:pPr>
            <a:endParaRPr lang="en-IE" b="0" dirty="0"/>
          </a:p>
          <a:p>
            <a:endParaRPr lang="en-IE" b="0" dirty="0"/>
          </a:p>
        </p:txBody>
      </p:sp>
    </p:spTree>
    <p:extLst>
      <p:ext uri="{BB962C8B-B14F-4D97-AF65-F5344CB8AC3E}">
        <p14:creationId xmlns:p14="http://schemas.microsoft.com/office/powerpoint/2010/main" val="27657329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57D5A-AB49-62B8-649A-56A3F9146A8A}"/>
              </a:ext>
            </a:extLst>
          </p:cNvPr>
          <p:cNvSpPr>
            <a:spLocks noGrp="1"/>
          </p:cNvSpPr>
          <p:nvPr>
            <p:ph type="title"/>
          </p:nvPr>
        </p:nvSpPr>
        <p:spPr/>
        <p:txBody>
          <a:bodyPr/>
          <a:lstStyle/>
          <a:p>
            <a:r>
              <a:rPr lang="en-GB" dirty="0"/>
              <a:t>Concluding comments - 3</a:t>
            </a:r>
            <a:endParaRPr lang="en-IE" dirty="0"/>
          </a:p>
        </p:txBody>
      </p:sp>
      <p:sp>
        <p:nvSpPr>
          <p:cNvPr id="3" name="Content Placeholder 2">
            <a:extLst>
              <a:ext uri="{FF2B5EF4-FFF2-40B4-BE49-F238E27FC236}">
                <a16:creationId xmlns:a16="http://schemas.microsoft.com/office/drawing/2014/main" id="{85EF383A-072A-9917-2062-A09FFB29316A}"/>
              </a:ext>
            </a:extLst>
          </p:cNvPr>
          <p:cNvSpPr>
            <a:spLocks noGrp="1"/>
          </p:cNvSpPr>
          <p:nvPr>
            <p:ph idx="1"/>
          </p:nvPr>
        </p:nvSpPr>
        <p:spPr>
          <a:xfrm>
            <a:off x="838199" y="1825625"/>
            <a:ext cx="10655106" cy="4125009"/>
          </a:xfrm>
        </p:spPr>
        <p:txBody>
          <a:bodyPr/>
          <a:lstStyle/>
          <a:p>
            <a:r>
              <a:rPr lang="en-GB" sz="2400" b="0" dirty="0"/>
              <a:t>LGBTQI+ strengths based literature offers a more balanced and representative understanding of LGBTQI+ lives – by moving beyond a deficit approach.</a:t>
            </a:r>
          </a:p>
          <a:p>
            <a:endParaRPr lang="en-GB" sz="2400" b="0" dirty="0"/>
          </a:p>
          <a:p>
            <a:pPr marL="342900" indent="-342900">
              <a:buFont typeface="Arial" panose="020B0604020202020204" pitchFamily="34" charset="0"/>
              <a:buChar char="•"/>
            </a:pPr>
            <a:r>
              <a:rPr lang="en-GB" sz="2400" b="0" dirty="0"/>
              <a:t>Offering a positive context for the younger generation coming up</a:t>
            </a:r>
          </a:p>
          <a:p>
            <a:r>
              <a:rPr lang="en-GB" sz="2400" b="0" dirty="0"/>
              <a:t> </a:t>
            </a:r>
          </a:p>
          <a:p>
            <a:pPr marL="342900" indent="-342900">
              <a:buFont typeface="Arial" panose="020B0604020202020204" pitchFamily="34" charset="0"/>
              <a:buChar char="•"/>
            </a:pPr>
            <a:r>
              <a:rPr lang="en-GB" sz="2400" b="0" dirty="0"/>
              <a:t>Making visible that being LGBTQI+ can be a life of joy, community, solidarity, friendship, family and growth.</a:t>
            </a:r>
          </a:p>
          <a:p>
            <a:pPr marL="342900" indent="-342900">
              <a:buFont typeface="Arial" panose="020B0604020202020204" pitchFamily="34" charset="0"/>
              <a:buChar char="•"/>
            </a:pPr>
            <a:endParaRPr lang="en-GB" sz="2400" b="0" dirty="0"/>
          </a:p>
          <a:p>
            <a:pPr marL="342900" indent="-342900">
              <a:buFont typeface="Arial" panose="020B0604020202020204" pitchFamily="34" charset="0"/>
              <a:buChar char="•"/>
            </a:pPr>
            <a:endParaRPr lang="en-GB" b="0" dirty="0"/>
          </a:p>
          <a:p>
            <a:endParaRPr lang="en-IE" dirty="0"/>
          </a:p>
        </p:txBody>
      </p:sp>
    </p:spTree>
    <p:extLst>
      <p:ext uri="{BB962C8B-B14F-4D97-AF65-F5344CB8AC3E}">
        <p14:creationId xmlns:p14="http://schemas.microsoft.com/office/powerpoint/2010/main" val="1323623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C7273-B872-3E32-234B-6C1F474A056A}"/>
              </a:ext>
            </a:extLst>
          </p:cNvPr>
          <p:cNvSpPr>
            <a:spLocks noGrp="1"/>
          </p:cNvSpPr>
          <p:nvPr>
            <p:ph type="title"/>
          </p:nvPr>
        </p:nvSpPr>
        <p:spPr/>
        <p:txBody>
          <a:bodyPr/>
          <a:lstStyle/>
          <a:p>
            <a:r>
              <a:rPr lang="en-GB" dirty="0">
                <a:solidFill>
                  <a:srgbClr val="0070C0"/>
                </a:solidFill>
              </a:rPr>
              <a:t>References</a:t>
            </a:r>
            <a:endParaRPr lang="en-IE" dirty="0">
              <a:solidFill>
                <a:srgbClr val="0070C0"/>
              </a:solidFill>
            </a:endParaRPr>
          </a:p>
        </p:txBody>
      </p:sp>
      <p:sp>
        <p:nvSpPr>
          <p:cNvPr id="3" name="Content Placeholder 2">
            <a:extLst>
              <a:ext uri="{FF2B5EF4-FFF2-40B4-BE49-F238E27FC236}">
                <a16:creationId xmlns:a16="http://schemas.microsoft.com/office/drawing/2014/main" id="{16DE344A-7AB8-CB08-80D1-377412A7CB8A}"/>
              </a:ext>
            </a:extLst>
          </p:cNvPr>
          <p:cNvSpPr>
            <a:spLocks noGrp="1"/>
          </p:cNvSpPr>
          <p:nvPr>
            <p:ph idx="1"/>
          </p:nvPr>
        </p:nvSpPr>
        <p:spPr>
          <a:xfrm>
            <a:off x="513980" y="921600"/>
            <a:ext cx="11164040" cy="5425934"/>
          </a:xfrm>
        </p:spPr>
        <p:txBody>
          <a:bodyPr/>
          <a:lstStyle/>
          <a:p>
            <a:r>
              <a:rPr lang="en-GB" sz="1400" b="0" dirty="0"/>
              <a:t>Aspinwall, L. G., &amp; Staudinger, U. M. (Eds.) (2003). A psychology of human strengths: Fundamental questions and future directions for a positive psychology. Washington, DC: APA Books.</a:t>
            </a:r>
            <a:endParaRPr lang="en-IE" sz="1400" b="0" dirty="0"/>
          </a:p>
          <a:p>
            <a:r>
              <a:rPr lang="en-IE" sz="1400" b="0" dirty="0" err="1"/>
              <a:t>Galupo</a:t>
            </a:r>
            <a:r>
              <a:rPr lang="en-IE" sz="1400" b="0" dirty="0"/>
              <a:t>, M.P, Taylor, S.M., (2019) Cole Jnr, D., “I am double the Bi”: Positive Aspects of Being Both Bisexual and Biracial. </a:t>
            </a:r>
            <a:r>
              <a:rPr lang="en-IE" sz="1400" b="0" i="1" dirty="0"/>
              <a:t>Journal of Bisexuality</a:t>
            </a:r>
            <a:r>
              <a:rPr lang="en-IE" sz="1400" b="0" dirty="0"/>
              <a:t>, 19(2) 152-168. </a:t>
            </a:r>
            <a:endParaRPr lang="en-GB" sz="1400" b="0" dirty="0"/>
          </a:p>
          <a:p>
            <a:r>
              <a:rPr lang="en-GB" sz="1400" b="0" dirty="0"/>
              <a:t>Harper, G.W., Brodsky, A., &amp; Bruce, D. (2012) What’s Good about Being Gay? Perspectives from Youth. </a:t>
            </a:r>
            <a:r>
              <a:rPr lang="en-GB" sz="1400" b="0" i="1" dirty="0"/>
              <a:t>Journal of LGBT Youth</a:t>
            </a:r>
            <a:r>
              <a:rPr lang="en-GB" sz="1400" b="0" dirty="0"/>
              <a:t>, 9(1), 22-41. </a:t>
            </a:r>
          </a:p>
          <a:p>
            <a:r>
              <a:rPr lang="en-GB" sz="1400" b="0" dirty="0"/>
              <a:t>Higgins, A., Doyle, L., Downes, C., Murphy, R., </a:t>
            </a:r>
            <a:r>
              <a:rPr lang="en-GB" sz="1400" b="0" dirty="0" err="1"/>
              <a:t>Sharek</a:t>
            </a:r>
            <a:r>
              <a:rPr lang="en-GB" sz="1400" b="0" dirty="0"/>
              <a:t>, D., DeVries, J., Begley, T., McCann, E., Sheering, F., Smyth, S. (2016) </a:t>
            </a:r>
            <a:r>
              <a:rPr lang="en-GB" sz="1400" b="0" i="1" dirty="0" err="1"/>
              <a:t>LGBTIreland</a:t>
            </a:r>
            <a:r>
              <a:rPr lang="en-GB" sz="1400" b="0" i="1" dirty="0"/>
              <a:t>. The </a:t>
            </a:r>
            <a:r>
              <a:rPr lang="en-GB" sz="1400" b="0" i="1" dirty="0" err="1"/>
              <a:t>LGBTIreland</a:t>
            </a:r>
            <a:r>
              <a:rPr lang="en-GB" sz="1400" b="0" i="1" dirty="0"/>
              <a:t> Report: national study of the mental health and well-being of lesbian, gay, bisexual, transgender and intersex people in Ireland.</a:t>
            </a:r>
            <a:r>
              <a:rPr lang="en-GB" sz="1400" b="0" dirty="0"/>
              <a:t>  GLEN and </a:t>
            </a:r>
            <a:r>
              <a:rPr lang="en-GB" sz="1400" b="0" dirty="0" err="1"/>
              <a:t>BelonG</a:t>
            </a:r>
            <a:r>
              <a:rPr lang="en-GB" sz="1400" b="0" dirty="0"/>
              <a:t> To, Dublin. </a:t>
            </a:r>
          </a:p>
          <a:p>
            <a:r>
              <a:rPr lang="en-GB" sz="1400" b="0" dirty="0" err="1"/>
              <a:t>Poteat</a:t>
            </a:r>
            <a:r>
              <a:rPr lang="en-GB" sz="1400" b="0" dirty="0"/>
              <a:t>, T.C., </a:t>
            </a:r>
            <a:r>
              <a:rPr lang="en-GB" sz="1400" b="0" dirty="0" err="1"/>
              <a:t>Logie</a:t>
            </a:r>
            <a:r>
              <a:rPr lang="en-GB" sz="1400" b="0" dirty="0"/>
              <a:t>, C.H., &amp; van der Merwe, L.A. (2021) Advancing LGBTQI+ Health Research </a:t>
            </a:r>
            <a:r>
              <a:rPr lang="en-GB" sz="1400" b="0" i="1" dirty="0"/>
              <a:t>The Lancet</a:t>
            </a:r>
            <a:r>
              <a:rPr lang="en-GB" sz="1400" b="0" dirty="0"/>
              <a:t>, </a:t>
            </a:r>
            <a:r>
              <a:rPr lang="en-IE" sz="1400" b="0" dirty="0"/>
              <a:t>Vol 397.</a:t>
            </a:r>
            <a:r>
              <a:rPr lang="pt-BR" sz="1400" dirty="0"/>
              <a:t> </a:t>
            </a:r>
          </a:p>
          <a:p>
            <a:r>
              <a:rPr lang="pt-BR" sz="1400" b="0" dirty="0"/>
              <a:t>Riggle, E.D.B., Whitman, J.S., Olson, A, &amp; Scales Rostosky, S.S. (2008) The Positive Aspects of Being a Lesbian or Gay Man. </a:t>
            </a:r>
            <a:r>
              <a:rPr lang="pt-BR" sz="1400" b="0" i="1" dirty="0"/>
              <a:t>Professional Psychology: Research and Practice</a:t>
            </a:r>
            <a:r>
              <a:rPr lang="pt-BR" sz="1400" b="0" dirty="0"/>
              <a:t>, 39(2) 210-217.</a:t>
            </a:r>
            <a:endParaRPr lang="en-IE" sz="1400" b="0" dirty="0"/>
          </a:p>
          <a:p>
            <a:r>
              <a:rPr lang="en-IE" sz="1400" b="0" dirty="0" err="1"/>
              <a:t>Riggle</a:t>
            </a:r>
            <a:r>
              <a:rPr lang="en-IE" sz="1400" b="0" dirty="0"/>
              <a:t>, E.D.B., Mohr, J.J., </a:t>
            </a:r>
            <a:r>
              <a:rPr lang="en-IE" sz="1400" b="0" dirty="0" err="1"/>
              <a:t>Rostosky</a:t>
            </a:r>
            <a:r>
              <a:rPr lang="en-IE" sz="1400" b="0" dirty="0"/>
              <a:t>, S.S., Fingerhut, A W., Balsam, K.F., (2014) A Multifactor Lesbian, Gay, and Bisexual Positive Identity measure (LGB-PIM). </a:t>
            </a:r>
            <a:r>
              <a:rPr lang="en-IE" sz="1400" b="0" i="1" dirty="0"/>
              <a:t>Psychology of Sexual Orientation and Gender Diversity,</a:t>
            </a:r>
            <a:r>
              <a:rPr lang="en-IE" sz="1400" b="0" dirty="0"/>
              <a:t> 9(4) 398-411.  </a:t>
            </a:r>
          </a:p>
          <a:p>
            <a:r>
              <a:rPr lang="en-IE" sz="1400" b="0" dirty="0" err="1"/>
              <a:t>Rostosky</a:t>
            </a:r>
            <a:r>
              <a:rPr lang="en-IE" sz="1400" b="0" dirty="0"/>
              <a:t>, S. S, </a:t>
            </a:r>
            <a:r>
              <a:rPr lang="en-IE" sz="1400" b="0" dirty="0" err="1"/>
              <a:t>Cardom</a:t>
            </a:r>
            <a:r>
              <a:rPr lang="en-IE" sz="1400" b="0" dirty="0"/>
              <a:t>, R.D., Hammer, J.H., &amp; </a:t>
            </a:r>
            <a:r>
              <a:rPr lang="en-IE" sz="1400" b="0" dirty="0" err="1"/>
              <a:t>Riggle</a:t>
            </a:r>
            <a:r>
              <a:rPr lang="en-IE" sz="1400" b="0" dirty="0"/>
              <a:t>, E.D.B. (2018) LGB Positive Identity and Psychological Well-Being. </a:t>
            </a:r>
            <a:r>
              <a:rPr lang="en-IE" sz="1400" b="0" i="1" dirty="0"/>
              <a:t>American Psychological Association</a:t>
            </a:r>
            <a:r>
              <a:rPr lang="en-IE" sz="1400" b="0" dirty="0"/>
              <a:t>, 5(4) 482-489.</a:t>
            </a:r>
          </a:p>
          <a:p>
            <a:r>
              <a:rPr lang="en-IE" sz="1400" b="0" dirty="0" err="1"/>
              <a:t>Rostosky</a:t>
            </a:r>
            <a:r>
              <a:rPr lang="en-IE" sz="1400" b="0" dirty="0"/>
              <a:t>, S.S., </a:t>
            </a:r>
            <a:r>
              <a:rPr lang="en-IE" sz="1400" b="0" dirty="0" err="1"/>
              <a:t>Riggle</a:t>
            </a:r>
            <a:r>
              <a:rPr lang="en-IE" sz="1400" b="0" dirty="0"/>
              <a:t>, E.D.B., Pascale-Hague, D., &amp; McCants, A.E. (2010), The positive aspects of a bisexual identification. </a:t>
            </a:r>
            <a:r>
              <a:rPr lang="en-IE" sz="1400" b="0" i="1" dirty="0"/>
              <a:t>Psychology &amp; Sexuality, </a:t>
            </a:r>
            <a:r>
              <a:rPr lang="en-IE" sz="1400" b="0" dirty="0"/>
              <a:t>1(2), 131-144. </a:t>
            </a:r>
          </a:p>
          <a:p>
            <a:r>
              <a:rPr lang="en-IE" sz="1400" b="0" dirty="0"/>
              <a:t>Vaughan, M.D, Rodriguez, E.M. (2014) LGBT Strengths: Incorporating Positive Psychology Into Theory, Research, Training, and Practice. </a:t>
            </a:r>
            <a:r>
              <a:rPr lang="en-IE" sz="1400" b="0" i="1" dirty="0"/>
              <a:t>Psychology of Sexual Orientation and Gender Diversity </a:t>
            </a:r>
            <a:r>
              <a:rPr lang="en-IE" sz="1400" b="0" dirty="0"/>
              <a:t>1(4), 325 – 334.</a:t>
            </a:r>
          </a:p>
        </p:txBody>
      </p:sp>
    </p:spTree>
    <p:extLst>
      <p:ext uri="{BB962C8B-B14F-4D97-AF65-F5344CB8AC3E}">
        <p14:creationId xmlns:p14="http://schemas.microsoft.com/office/powerpoint/2010/main" val="3097886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6A5D8-6BF8-7D0D-47D9-664C74AFA9CE}"/>
              </a:ext>
            </a:extLst>
          </p:cNvPr>
          <p:cNvSpPr>
            <a:spLocks noGrp="1"/>
          </p:cNvSpPr>
          <p:nvPr>
            <p:ph type="title"/>
          </p:nvPr>
        </p:nvSpPr>
        <p:spPr/>
        <p:txBody>
          <a:bodyPr/>
          <a:lstStyle/>
          <a:p>
            <a:endParaRPr lang="en-IE"/>
          </a:p>
        </p:txBody>
      </p:sp>
      <p:sp>
        <p:nvSpPr>
          <p:cNvPr id="3" name="Content Placeholder 2">
            <a:extLst>
              <a:ext uri="{FF2B5EF4-FFF2-40B4-BE49-F238E27FC236}">
                <a16:creationId xmlns:a16="http://schemas.microsoft.com/office/drawing/2014/main" id="{139FEF4B-9985-5059-945F-989B44755774}"/>
              </a:ext>
            </a:extLst>
          </p:cNvPr>
          <p:cNvSpPr>
            <a:spLocks noGrp="1"/>
          </p:cNvSpPr>
          <p:nvPr>
            <p:ph idx="1"/>
          </p:nvPr>
        </p:nvSpPr>
        <p:spPr/>
        <p:txBody>
          <a:bodyPr/>
          <a:lstStyle/>
          <a:p>
            <a:endParaRPr lang="en-GB" dirty="0"/>
          </a:p>
          <a:p>
            <a:endParaRPr lang="en-GB" dirty="0"/>
          </a:p>
          <a:p>
            <a:endParaRPr lang="en-GB" dirty="0"/>
          </a:p>
          <a:p>
            <a:pPr algn="ctr"/>
            <a:r>
              <a:rPr lang="en-GB" sz="2800" dirty="0"/>
              <a:t>Thank You!</a:t>
            </a:r>
          </a:p>
          <a:p>
            <a:pPr algn="ctr"/>
            <a:r>
              <a:rPr lang="en-GB" sz="2800" dirty="0"/>
              <a:t>Any Questions?</a:t>
            </a:r>
          </a:p>
          <a:p>
            <a:endParaRPr lang="en-GB" dirty="0"/>
          </a:p>
          <a:p>
            <a:pPr algn="r"/>
            <a:r>
              <a:rPr lang="en-GB" dirty="0"/>
              <a:t>Contact details: </a:t>
            </a:r>
            <a:r>
              <a:rPr lang="en-GB" dirty="0">
                <a:hlinkClick r:id="rId2"/>
              </a:rPr>
              <a:t>kosulli7@tcd.ie</a:t>
            </a:r>
            <a:endParaRPr lang="en-GB" dirty="0"/>
          </a:p>
          <a:p>
            <a:pPr algn="r"/>
            <a:r>
              <a:rPr lang="en-GB" dirty="0">
                <a:hlinkClick r:id="rId3"/>
              </a:rPr>
              <a:t>ahiggins@tcd.ie</a:t>
            </a:r>
            <a:endParaRPr lang="en-GB" dirty="0"/>
          </a:p>
          <a:p>
            <a:pPr algn="r"/>
            <a:r>
              <a:rPr lang="en-GB" dirty="0"/>
              <a:t> </a:t>
            </a:r>
          </a:p>
          <a:p>
            <a:endParaRPr lang="en-GB" dirty="0"/>
          </a:p>
          <a:p>
            <a:endParaRPr lang="en-IE" dirty="0"/>
          </a:p>
        </p:txBody>
      </p:sp>
    </p:spTree>
    <p:extLst>
      <p:ext uri="{BB962C8B-B14F-4D97-AF65-F5344CB8AC3E}">
        <p14:creationId xmlns:p14="http://schemas.microsoft.com/office/powerpoint/2010/main" val="1478212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8E42B-C33F-90F0-F388-4B185FC39C62}"/>
              </a:ext>
            </a:extLst>
          </p:cNvPr>
          <p:cNvSpPr>
            <a:spLocks noGrp="1"/>
          </p:cNvSpPr>
          <p:nvPr>
            <p:ph type="title"/>
          </p:nvPr>
        </p:nvSpPr>
        <p:spPr/>
        <p:txBody>
          <a:bodyPr/>
          <a:lstStyle/>
          <a:p>
            <a:r>
              <a:rPr lang="en-GB" dirty="0">
                <a:solidFill>
                  <a:srgbClr val="0070C0"/>
                </a:solidFill>
              </a:rPr>
              <a:t>Outline of Presentation</a:t>
            </a:r>
            <a:endParaRPr lang="en-IE" dirty="0">
              <a:solidFill>
                <a:srgbClr val="0070C0"/>
              </a:solidFill>
            </a:endParaRPr>
          </a:p>
        </p:txBody>
      </p:sp>
      <p:sp>
        <p:nvSpPr>
          <p:cNvPr id="3" name="Content Placeholder 2">
            <a:extLst>
              <a:ext uri="{FF2B5EF4-FFF2-40B4-BE49-F238E27FC236}">
                <a16:creationId xmlns:a16="http://schemas.microsoft.com/office/drawing/2014/main" id="{43BA8A38-57DE-B65F-16EB-3E687187058A}"/>
              </a:ext>
            </a:extLst>
          </p:cNvPr>
          <p:cNvSpPr>
            <a:spLocks noGrp="1"/>
          </p:cNvSpPr>
          <p:nvPr>
            <p:ph idx="1"/>
          </p:nvPr>
        </p:nvSpPr>
        <p:spPr/>
        <p:txBody>
          <a:bodyPr/>
          <a:lstStyle/>
          <a:p>
            <a:endParaRPr lang="en-IE" dirty="0"/>
          </a:p>
        </p:txBody>
      </p:sp>
      <p:graphicFrame>
        <p:nvGraphicFramePr>
          <p:cNvPr id="4" name="Content Placeholder 3">
            <a:extLst>
              <a:ext uri="{FF2B5EF4-FFF2-40B4-BE49-F238E27FC236}">
                <a16:creationId xmlns:a16="http://schemas.microsoft.com/office/drawing/2014/main" id="{39B611DA-B78F-011A-5E58-A4EC2359224C}"/>
              </a:ext>
            </a:extLst>
          </p:cNvPr>
          <p:cNvGraphicFramePr>
            <a:graphicFrameLocks/>
          </p:cNvGraphicFramePr>
          <p:nvPr>
            <p:extLst>
              <p:ext uri="{D42A27DB-BD31-4B8C-83A1-F6EECF244321}">
                <p14:modId xmlns:p14="http://schemas.microsoft.com/office/powerpoint/2010/main" val="2292813970"/>
              </p:ext>
            </p:extLst>
          </p:nvPr>
        </p:nvGraphicFramePr>
        <p:xfrm>
          <a:off x="1104900" y="1871663"/>
          <a:ext cx="10001250" cy="4097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5854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169C3-5E8B-FDE6-A06B-F7E274BAB69B}"/>
              </a:ext>
            </a:extLst>
          </p:cNvPr>
          <p:cNvSpPr>
            <a:spLocks noGrp="1"/>
          </p:cNvSpPr>
          <p:nvPr>
            <p:ph type="title"/>
          </p:nvPr>
        </p:nvSpPr>
        <p:spPr/>
        <p:txBody>
          <a:bodyPr/>
          <a:lstStyle/>
          <a:p>
            <a:endParaRPr lang="en-IE"/>
          </a:p>
        </p:txBody>
      </p:sp>
      <p:sp>
        <p:nvSpPr>
          <p:cNvPr id="3" name="Content Placeholder 2">
            <a:extLst>
              <a:ext uri="{FF2B5EF4-FFF2-40B4-BE49-F238E27FC236}">
                <a16:creationId xmlns:a16="http://schemas.microsoft.com/office/drawing/2014/main" id="{CCDB5F2E-E65B-16D1-B3A3-28518DB34357}"/>
              </a:ext>
            </a:extLst>
          </p:cNvPr>
          <p:cNvSpPr>
            <a:spLocks noGrp="1"/>
          </p:cNvSpPr>
          <p:nvPr>
            <p:ph idx="1"/>
          </p:nvPr>
        </p:nvSpPr>
        <p:spPr>
          <a:xfrm>
            <a:off x="257532" y="3094818"/>
            <a:ext cx="16500023" cy="5660627"/>
          </a:xfrm>
        </p:spPr>
        <p:txBody>
          <a:bodyPr/>
          <a:lstStyle/>
          <a:p>
            <a:endParaRPr lang="en-IE" dirty="0"/>
          </a:p>
        </p:txBody>
      </p:sp>
      <p:pic>
        <p:nvPicPr>
          <p:cNvPr id="2050" name="Graphic 3">
            <a:extLst>
              <a:ext uri="{FF2B5EF4-FFF2-40B4-BE49-F238E27FC236}">
                <a16:creationId xmlns:a16="http://schemas.microsoft.com/office/drawing/2014/main" id="{208A2D6B-E8B7-F7AD-B56D-4D5939D683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9532"/>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5471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CE529-1150-0CAF-F66B-9F4431F58C7D}"/>
              </a:ext>
            </a:extLst>
          </p:cNvPr>
          <p:cNvSpPr>
            <a:spLocks noGrp="1"/>
          </p:cNvSpPr>
          <p:nvPr>
            <p:ph type="title"/>
          </p:nvPr>
        </p:nvSpPr>
        <p:spPr/>
        <p:txBody>
          <a:bodyPr/>
          <a:lstStyle/>
          <a:p>
            <a:r>
              <a:rPr lang="en-GB" dirty="0">
                <a:solidFill>
                  <a:schemeClr val="accent2"/>
                </a:solidFill>
              </a:rPr>
              <a:t>Strengths Literature: Positive Psychology and LGBTQI+ lives</a:t>
            </a:r>
            <a:endParaRPr lang="en-IE" dirty="0">
              <a:solidFill>
                <a:schemeClr val="accent2"/>
              </a:solidFill>
            </a:endParaRPr>
          </a:p>
        </p:txBody>
      </p:sp>
      <p:sp>
        <p:nvSpPr>
          <p:cNvPr id="3" name="Content Placeholder 2">
            <a:extLst>
              <a:ext uri="{FF2B5EF4-FFF2-40B4-BE49-F238E27FC236}">
                <a16:creationId xmlns:a16="http://schemas.microsoft.com/office/drawing/2014/main" id="{8BCF8B7E-41E7-A1DF-5722-AE62BCE285C3}"/>
              </a:ext>
            </a:extLst>
          </p:cNvPr>
          <p:cNvSpPr>
            <a:spLocks noGrp="1"/>
          </p:cNvSpPr>
          <p:nvPr>
            <p:ph idx="1"/>
          </p:nvPr>
        </p:nvSpPr>
        <p:spPr>
          <a:xfrm>
            <a:off x="390872" y="1606858"/>
            <a:ext cx="5705128" cy="4474346"/>
          </a:xfrm>
        </p:spPr>
        <p:txBody>
          <a:bodyPr/>
          <a:lstStyle/>
          <a:p>
            <a:r>
              <a:rPr lang="en-IE" b="0" dirty="0"/>
              <a:t>Strengths: “..qualities or conditions (internal or external, often culturally bound, and developmental in nature) that helps individuals adaptively cope with life or that which makes life more fulfilling for oneself and others.” (Aspinwall &amp; Staudinger, 2003) </a:t>
            </a:r>
          </a:p>
          <a:p>
            <a:endParaRPr lang="en-IE" b="0" dirty="0"/>
          </a:p>
          <a:p>
            <a:r>
              <a:rPr lang="en-IE" b="0" dirty="0"/>
              <a:t>Move away from a deficit model /positioning sexual minority identities as purely risk laden </a:t>
            </a:r>
          </a:p>
          <a:p>
            <a:r>
              <a:rPr lang="en-IE" b="0" dirty="0"/>
              <a:t>Strengths focus - </a:t>
            </a:r>
            <a:r>
              <a:rPr lang="en-IE" b="0" u="sng" dirty="0"/>
              <a:t>not</a:t>
            </a:r>
            <a:r>
              <a:rPr lang="en-IE" b="0" dirty="0"/>
              <a:t> discounting reality of stigma, discrimination, violence experience by [GSM] (</a:t>
            </a:r>
            <a:r>
              <a:rPr lang="en-IE" b="0" dirty="0" err="1"/>
              <a:t>Rostosky</a:t>
            </a:r>
            <a:r>
              <a:rPr lang="en-IE" b="0" dirty="0"/>
              <a:t>, 2018).</a:t>
            </a:r>
          </a:p>
        </p:txBody>
      </p:sp>
      <p:sp>
        <p:nvSpPr>
          <p:cNvPr id="4" name="Content Placeholder 3">
            <a:extLst>
              <a:ext uri="{FF2B5EF4-FFF2-40B4-BE49-F238E27FC236}">
                <a16:creationId xmlns:a16="http://schemas.microsoft.com/office/drawing/2014/main" id="{D670CAF7-5AD0-6EE0-3FF3-DCDBDF217096}"/>
              </a:ext>
            </a:extLst>
          </p:cNvPr>
          <p:cNvSpPr>
            <a:spLocks noGrp="1"/>
          </p:cNvSpPr>
          <p:nvPr>
            <p:ph idx="10"/>
          </p:nvPr>
        </p:nvSpPr>
        <p:spPr>
          <a:xfrm>
            <a:off x="6299886" y="1606858"/>
            <a:ext cx="5483186" cy="4820575"/>
          </a:xfrm>
        </p:spPr>
        <p:txBody>
          <a:bodyPr/>
          <a:lstStyle/>
          <a:p>
            <a:endParaRPr lang="en-IE" b="0" dirty="0"/>
          </a:p>
          <a:p>
            <a:r>
              <a:rPr lang="en-IE" b="0" dirty="0"/>
              <a:t>Instead, strengths focus, recognises the development of positive identity occurring within context of oppression/marginalisation, so learning about these strengths/resources, can be used to inform the development of [GSM] resilience (</a:t>
            </a:r>
            <a:r>
              <a:rPr lang="en-IE" b="0" dirty="0" err="1"/>
              <a:t>Rostosky</a:t>
            </a:r>
            <a:r>
              <a:rPr lang="en-IE" b="0" dirty="0"/>
              <a:t> et al., 2018).</a:t>
            </a:r>
          </a:p>
          <a:p>
            <a:endParaRPr lang="en-IE" b="0" dirty="0"/>
          </a:p>
          <a:p>
            <a:r>
              <a:rPr lang="en-IE" b="0" dirty="0"/>
              <a:t>Developing a positive LGB identity or holding affirming thoughts about oneself as an LGB-identified person have been found to be associated with psychological well-being (</a:t>
            </a:r>
            <a:r>
              <a:rPr lang="en-IE" b="0" dirty="0" err="1"/>
              <a:t>Riggle</a:t>
            </a:r>
            <a:r>
              <a:rPr lang="en-IE" b="0" dirty="0"/>
              <a:t> et al., 2014; </a:t>
            </a:r>
            <a:r>
              <a:rPr lang="en-IE" b="0" dirty="0" err="1"/>
              <a:t>Riggle</a:t>
            </a:r>
            <a:r>
              <a:rPr lang="en-IE" b="0" dirty="0"/>
              <a:t> &amp; </a:t>
            </a:r>
            <a:r>
              <a:rPr lang="en-IE" b="0" dirty="0" err="1"/>
              <a:t>Rostosky</a:t>
            </a:r>
            <a:r>
              <a:rPr lang="en-IE" b="0" dirty="0"/>
              <a:t>, 2012).</a:t>
            </a:r>
          </a:p>
          <a:p>
            <a:endParaRPr lang="en-IE" b="0" dirty="0"/>
          </a:p>
          <a:p>
            <a:endParaRPr lang="en-IE" dirty="0"/>
          </a:p>
        </p:txBody>
      </p:sp>
    </p:spTree>
    <p:extLst>
      <p:ext uri="{BB962C8B-B14F-4D97-AF65-F5344CB8AC3E}">
        <p14:creationId xmlns:p14="http://schemas.microsoft.com/office/powerpoint/2010/main" val="3733193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4E68C-46ED-1DAD-17E8-FEE4A72DB3EB}"/>
              </a:ext>
            </a:extLst>
          </p:cNvPr>
          <p:cNvSpPr>
            <a:spLocks noGrp="1"/>
          </p:cNvSpPr>
          <p:nvPr>
            <p:ph type="title"/>
          </p:nvPr>
        </p:nvSpPr>
        <p:spPr/>
        <p:txBody>
          <a:bodyPr/>
          <a:lstStyle/>
          <a:p>
            <a:r>
              <a:rPr lang="en-GB" dirty="0">
                <a:solidFill>
                  <a:srgbClr val="0070C0"/>
                </a:solidFill>
              </a:rPr>
              <a:t>Being LGBTQI+ in Ireland</a:t>
            </a:r>
            <a:endParaRPr lang="en-IE" dirty="0">
              <a:solidFill>
                <a:srgbClr val="0070C0"/>
              </a:solidFill>
            </a:endParaRPr>
          </a:p>
        </p:txBody>
      </p:sp>
      <p:sp>
        <p:nvSpPr>
          <p:cNvPr id="3" name="Content Placeholder 2">
            <a:extLst>
              <a:ext uri="{FF2B5EF4-FFF2-40B4-BE49-F238E27FC236}">
                <a16:creationId xmlns:a16="http://schemas.microsoft.com/office/drawing/2014/main" id="{1BDE8929-0AD2-2EB8-D015-D99BFDE1434B}"/>
              </a:ext>
            </a:extLst>
          </p:cNvPr>
          <p:cNvSpPr>
            <a:spLocks noGrp="1"/>
          </p:cNvSpPr>
          <p:nvPr>
            <p:ph idx="1"/>
          </p:nvPr>
        </p:nvSpPr>
        <p:spPr>
          <a:xfrm>
            <a:off x="794066" y="1878443"/>
            <a:ext cx="5301934" cy="2215256"/>
          </a:xfrm>
        </p:spPr>
        <p:txBody>
          <a:bodyPr/>
          <a:lstStyle/>
          <a:p>
            <a:r>
              <a:rPr lang="en-GB" sz="2400" dirty="0">
                <a:solidFill>
                  <a:srgbClr val="0070C0"/>
                </a:solidFill>
              </a:rPr>
              <a:t>Module 1</a:t>
            </a:r>
          </a:p>
          <a:p>
            <a:endParaRPr lang="en-GB" dirty="0">
              <a:solidFill>
                <a:srgbClr val="0070C0"/>
              </a:solidFill>
            </a:endParaRPr>
          </a:p>
          <a:p>
            <a:pPr marL="342900" indent="-342900">
              <a:buFont typeface="Arial" panose="020B0604020202020204" pitchFamily="34" charset="0"/>
              <a:buChar char="•"/>
            </a:pPr>
            <a:r>
              <a:rPr lang="en-GB" b="0" dirty="0"/>
              <a:t>Lived experiences of LGBTQI+ people in Ireland</a:t>
            </a:r>
            <a:endParaRPr lang="en-IE" b="0" dirty="0"/>
          </a:p>
        </p:txBody>
      </p:sp>
      <p:sp>
        <p:nvSpPr>
          <p:cNvPr id="4" name="Content Placeholder 3">
            <a:extLst>
              <a:ext uri="{FF2B5EF4-FFF2-40B4-BE49-F238E27FC236}">
                <a16:creationId xmlns:a16="http://schemas.microsoft.com/office/drawing/2014/main" id="{EB190003-D92C-1B36-5879-00AFAED2D9DB}"/>
              </a:ext>
            </a:extLst>
          </p:cNvPr>
          <p:cNvSpPr>
            <a:spLocks noGrp="1"/>
          </p:cNvSpPr>
          <p:nvPr>
            <p:ph idx="10"/>
          </p:nvPr>
        </p:nvSpPr>
        <p:spPr>
          <a:xfrm>
            <a:off x="6368596" y="1749747"/>
            <a:ext cx="5301934" cy="2472647"/>
          </a:xfrm>
        </p:spPr>
        <p:txBody>
          <a:bodyPr/>
          <a:lstStyle/>
          <a:p>
            <a:r>
              <a:rPr lang="en-GB" sz="2400" dirty="0">
                <a:solidFill>
                  <a:srgbClr val="0070C0"/>
                </a:solidFill>
              </a:rPr>
              <a:t>Module 2</a:t>
            </a:r>
          </a:p>
          <a:p>
            <a:endParaRPr lang="en-GB" dirty="0">
              <a:solidFill>
                <a:srgbClr val="0070C0"/>
              </a:solidFill>
            </a:endParaRPr>
          </a:p>
          <a:p>
            <a:pPr marL="342900" indent="-342900">
              <a:buFont typeface="Arial" panose="020B0604020202020204" pitchFamily="34" charset="0"/>
              <a:buChar char="•"/>
            </a:pPr>
            <a:r>
              <a:rPr lang="en-GB" b="0" dirty="0"/>
              <a:t>Public Attitudes and perceptions of LGBTQI+ people and issues affecting the LGBTQI+ community in Ireland</a:t>
            </a:r>
            <a:r>
              <a:rPr lang="en-GB" dirty="0">
                <a:solidFill>
                  <a:srgbClr val="0070C0"/>
                </a:solidFill>
              </a:rPr>
              <a:t>.</a:t>
            </a:r>
            <a:endParaRPr lang="en-IE" dirty="0">
              <a:solidFill>
                <a:srgbClr val="0070C0"/>
              </a:solidFill>
            </a:endParaRPr>
          </a:p>
        </p:txBody>
      </p:sp>
      <p:sp>
        <p:nvSpPr>
          <p:cNvPr id="6" name="TextBox 5">
            <a:extLst>
              <a:ext uri="{FF2B5EF4-FFF2-40B4-BE49-F238E27FC236}">
                <a16:creationId xmlns:a16="http://schemas.microsoft.com/office/drawing/2014/main" id="{E7370845-E50D-45D5-F9E2-11DF05F6F82D}"/>
              </a:ext>
            </a:extLst>
          </p:cNvPr>
          <p:cNvSpPr txBox="1"/>
          <p:nvPr/>
        </p:nvSpPr>
        <p:spPr>
          <a:xfrm>
            <a:off x="337625" y="5148775"/>
            <a:ext cx="10972800" cy="830997"/>
          </a:xfrm>
          <a:prstGeom prst="rect">
            <a:avLst/>
          </a:prstGeom>
          <a:noFill/>
        </p:spPr>
        <p:txBody>
          <a:bodyPr wrap="square" rtlCol="0">
            <a:spAutoFit/>
          </a:bodyPr>
          <a:lstStyle/>
          <a:p>
            <a:r>
              <a:rPr lang="en-GB" sz="2400" dirty="0"/>
              <a:t>Follow up study to the first national study of the mental health and well-being of LGBTQI+ people in Ireland (Higgins et al., 2016).</a:t>
            </a:r>
            <a:endParaRPr lang="en-IE" sz="2400" dirty="0"/>
          </a:p>
        </p:txBody>
      </p:sp>
    </p:spTree>
    <p:extLst>
      <p:ext uri="{BB962C8B-B14F-4D97-AF65-F5344CB8AC3E}">
        <p14:creationId xmlns:p14="http://schemas.microsoft.com/office/powerpoint/2010/main" val="3553999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FCA61-154A-EE0C-615E-CB9B2E865487}"/>
              </a:ext>
            </a:extLst>
          </p:cNvPr>
          <p:cNvSpPr>
            <a:spLocks noGrp="1"/>
          </p:cNvSpPr>
          <p:nvPr>
            <p:ph type="title"/>
          </p:nvPr>
        </p:nvSpPr>
        <p:spPr>
          <a:xfrm>
            <a:off x="1104899" y="359999"/>
            <a:ext cx="10001252" cy="815059"/>
          </a:xfrm>
        </p:spPr>
        <p:txBody>
          <a:bodyPr anchor="b">
            <a:normAutofit/>
          </a:bodyPr>
          <a:lstStyle/>
          <a:p>
            <a:r>
              <a:rPr lang="en-GB" dirty="0">
                <a:solidFill>
                  <a:schemeClr val="accent2"/>
                </a:solidFill>
              </a:rPr>
              <a:t>Methodology: Being LGBTQI+ in Ireland study. Module 1</a:t>
            </a:r>
            <a:endParaRPr lang="en-IE" dirty="0">
              <a:solidFill>
                <a:schemeClr val="accent2"/>
              </a:solidFill>
            </a:endParaRPr>
          </a:p>
        </p:txBody>
      </p:sp>
      <p:sp>
        <p:nvSpPr>
          <p:cNvPr id="4" name="Content Placeholder 3">
            <a:extLst>
              <a:ext uri="{FF2B5EF4-FFF2-40B4-BE49-F238E27FC236}">
                <a16:creationId xmlns:a16="http://schemas.microsoft.com/office/drawing/2014/main" id="{394BD97C-0171-53DA-760C-DC52BF8F0A64}"/>
              </a:ext>
            </a:extLst>
          </p:cNvPr>
          <p:cNvSpPr>
            <a:spLocks noGrp="1"/>
          </p:cNvSpPr>
          <p:nvPr>
            <p:ph idx="10"/>
          </p:nvPr>
        </p:nvSpPr>
        <p:spPr>
          <a:xfrm>
            <a:off x="6481138" y="1825625"/>
            <a:ext cx="5301934" cy="4351338"/>
          </a:xfrm>
        </p:spPr>
        <p:txBody>
          <a:bodyPr>
            <a:normAutofit/>
          </a:bodyPr>
          <a:lstStyle/>
          <a:p>
            <a:pPr>
              <a:lnSpc>
                <a:spcPct val="90000"/>
              </a:lnSpc>
            </a:pPr>
            <a:endParaRPr lang="en-GB" b="0" dirty="0"/>
          </a:p>
          <a:p>
            <a:pPr>
              <a:lnSpc>
                <a:spcPct val="90000"/>
              </a:lnSpc>
            </a:pPr>
            <a:endParaRPr lang="en-GB" dirty="0"/>
          </a:p>
          <a:p>
            <a:pPr>
              <a:lnSpc>
                <a:spcPct val="90000"/>
              </a:lnSpc>
            </a:pPr>
            <a:r>
              <a:rPr lang="en-GB" b="0" dirty="0"/>
              <a:t>                   </a:t>
            </a:r>
            <a:r>
              <a:rPr lang="en-GB" sz="2400" b="0" dirty="0"/>
              <a:t>Survey: 170 Questions in total</a:t>
            </a:r>
          </a:p>
          <a:p>
            <a:pPr>
              <a:lnSpc>
                <a:spcPct val="90000"/>
              </a:lnSpc>
            </a:pPr>
            <a:r>
              <a:rPr lang="en-GB" sz="2400" b="0" dirty="0"/>
              <a:t>                        Qualitative Questions: 29</a:t>
            </a:r>
          </a:p>
          <a:p>
            <a:pPr>
              <a:lnSpc>
                <a:spcPct val="90000"/>
              </a:lnSpc>
            </a:pPr>
            <a:endParaRPr lang="en-GB" dirty="0"/>
          </a:p>
          <a:p>
            <a:pPr>
              <a:lnSpc>
                <a:spcPct val="90000"/>
              </a:lnSpc>
            </a:pPr>
            <a:endParaRPr lang="en-GB" dirty="0"/>
          </a:p>
          <a:p>
            <a:pPr>
              <a:lnSpc>
                <a:spcPct val="90000"/>
              </a:lnSpc>
            </a:pPr>
            <a:r>
              <a:rPr lang="en-GB" dirty="0"/>
              <a:t>Data analysis</a:t>
            </a:r>
          </a:p>
          <a:p>
            <a:pPr>
              <a:lnSpc>
                <a:spcPct val="90000"/>
              </a:lnSpc>
            </a:pPr>
            <a:r>
              <a:rPr lang="en-GB" b="0" dirty="0"/>
              <a:t>Quantitative: Descriptive and inferential statistics</a:t>
            </a:r>
          </a:p>
          <a:p>
            <a:pPr>
              <a:lnSpc>
                <a:spcPct val="90000"/>
              </a:lnSpc>
            </a:pPr>
            <a:r>
              <a:rPr lang="en-GB" b="0" dirty="0"/>
              <a:t>Qualitative: Thematic content analysis</a:t>
            </a:r>
          </a:p>
          <a:p>
            <a:pPr>
              <a:lnSpc>
                <a:spcPct val="90000"/>
              </a:lnSpc>
            </a:pPr>
            <a:endParaRPr lang="en-GB" b="0" dirty="0"/>
          </a:p>
        </p:txBody>
      </p:sp>
      <p:graphicFrame>
        <p:nvGraphicFramePr>
          <p:cNvPr id="6" name="Content Placeholder 2">
            <a:extLst>
              <a:ext uri="{FF2B5EF4-FFF2-40B4-BE49-F238E27FC236}">
                <a16:creationId xmlns:a16="http://schemas.microsoft.com/office/drawing/2014/main" id="{2D4CE79E-C4B8-BD4C-8C5C-7B977D068ABB}"/>
              </a:ext>
            </a:extLst>
          </p:cNvPr>
          <p:cNvGraphicFramePr>
            <a:graphicFrameLocks noGrp="1"/>
          </p:cNvGraphicFramePr>
          <p:nvPr>
            <p:ph idx="1"/>
            <p:extLst>
              <p:ext uri="{D42A27DB-BD31-4B8C-83A1-F6EECF244321}">
                <p14:modId xmlns:p14="http://schemas.microsoft.com/office/powerpoint/2010/main" val="3901888100"/>
              </p:ext>
            </p:extLst>
          </p:nvPr>
        </p:nvGraphicFramePr>
        <p:xfrm>
          <a:off x="838200" y="1825625"/>
          <a:ext cx="5301934"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Oval 2">
            <a:extLst>
              <a:ext uri="{FF2B5EF4-FFF2-40B4-BE49-F238E27FC236}">
                <a16:creationId xmlns:a16="http://schemas.microsoft.com/office/drawing/2014/main" id="{CEA49306-39F9-C064-7B1D-4A67C1912E76}"/>
              </a:ext>
            </a:extLst>
          </p:cNvPr>
          <p:cNvSpPr/>
          <p:nvPr/>
        </p:nvSpPr>
        <p:spPr>
          <a:xfrm>
            <a:off x="7104185" y="1941341"/>
            <a:ext cx="4678887" cy="2293034"/>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rgbClr val="00B050"/>
              </a:solidFill>
            </a:endParaRPr>
          </a:p>
        </p:txBody>
      </p:sp>
    </p:spTree>
    <p:extLst>
      <p:ext uri="{BB962C8B-B14F-4D97-AF65-F5344CB8AC3E}">
        <p14:creationId xmlns:p14="http://schemas.microsoft.com/office/powerpoint/2010/main" val="714338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D06C4-C20B-BB66-9EDD-4DBE950BBB8A}"/>
              </a:ext>
            </a:extLst>
          </p:cNvPr>
          <p:cNvSpPr>
            <a:spLocks noGrp="1"/>
          </p:cNvSpPr>
          <p:nvPr>
            <p:ph type="title"/>
          </p:nvPr>
        </p:nvSpPr>
        <p:spPr/>
        <p:txBody>
          <a:bodyPr/>
          <a:lstStyle/>
          <a:p>
            <a:r>
              <a:rPr lang="en-GB" dirty="0">
                <a:solidFill>
                  <a:schemeClr val="accent2"/>
                </a:solidFill>
              </a:rPr>
              <a:t>Aim of Current Presentation</a:t>
            </a:r>
            <a:endParaRPr lang="en-IE" dirty="0">
              <a:solidFill>
                <a:schemeClr val="accent2"/>
              </a:solidFill>
            </a:endParaRPr>
          </a:p>
        </p:txBody>
      </p:sp>
      <p:sp>
        <p:nvSpPr>
          <p:cNvPr id="3" name="Content Placeholder 2">
            <a:extLst>
              <a:ext uri="{FF2B5EF4-FFF2-40B4-BE49-F238E27FC236}">
                <a16:creationId xmlns:a16="http://schemas.microsoft.com/office/drawing/2014/main" id="{0FF42985-DAE9-F828-85CC-0677DBA0F731}"/>
              </a:ext>
            </a:extLst>
          </p:cNvPr>
          <p:cNvSpPr>
            <a:spLocks noGrp="1"/>
          </p:cNvSpPr>
          <p:nvPr>
            <p:ph idx="1"/>
          </p:nvPr>
        </p:nvSpPr>
        <p:spPr>
          <a:xfrm>
            <a:off x="838199" y="1825625"/>
            <a:ext cx="10205621" cy="4351338"/>
          </a:xfrm>
        </p:spPr>
        <p:txBody>
          <a:bodyPr/>
          <a:lstStyle/>
          <a:p>
            <a:pPr marL="342900" indent="-342900">
              <a:buFont typeface="Arial" panose="020B0604020202020204" pitchFamily="34" charset="0"/>
              <a:buChar char="•"/>
            </a:pPr>
            <a:endParaRPr lang="en-GB" b="0" dirty="0"/>
          </a:p>
          <a:p>
            <a:pPr marL="660400" lvl="1" indent="-342900">
              <a:buFont typeface="Arial" panose="020B0604020202020204" pitchFamily="34" charset="0"/>
              <a:buChar char="•"/>
            </a:pPr>
            <a:r>
              <a:rPr lang="en-GB" sz="2400" b="0" dirty="0"/>
              <a:t>Present preliminary findings from one open/qualitative question:</a:t>
            </a:r>
          </a:p>
          <a:p>
            <a:pPr lvl="2" indent="0">
              <a:buNone/>
            </a:pPr>
            <a:r>
              <a:rPr lang="en-GB" sz="2400" b="0" dirty="0"/>
              <a:t>	</a:t>
            </a:r>
            <a:r>
              <a:rPr lang="en-GB" sz="2400" b="0" i="1" dirty="0">
                <a:solidFill>
                  <a:srgbClr val="0070C0"/>
                </a:solidFill>
              </a:rPr>
              <a:t>What do you like most about Being LGBTQI+? </a:t>
            </a:r>
          </a:p>
          <a:p>
            <a:pPr marL="660400" lvl="1" indent="-342900">
              <a:buFont typeface="Arial" panose="020B0604020202020204" pitchFamily="34" charset="0"/>
              <a:buChar char="•"/>
            </a:pPr>
            <a:r>
              <a:rPr lang="en-GB" sz="2400" b="0" dirty="0"/>
              <a:t>To identify key themes emerging</a:t>
            </a:r>
          </a:p>
          <a:p>
            <a:pPr marL="660400" lvl="1" indent="-342900">
              <a:buFont typeface="Arial" panose="020B0604020202020204" pitchFamily="34" charset="0"/>
              <a:buChar char="•"/>
            </a:pPr>
            <a:r>
              <a:rPr lang="en-GB" sz="2400" b="0" dirty="0"/>
              <a:t>To consider the potential implications for LGBTQI+ people and services.</a:t>
            </a:r>
          </a:p>
          <a:p>
            <a:pPr marL="660400" lvl="1" indent="-342900">
              <a:buFont typeface="Arial" panose="020B0604020202020204" pitchFamily="34" charset="0"/>
              <a:buChar char="•"/>
            </a:pPr>
            <a:endParaRPr lang="en-GB" b="0" dirty="0"/>
          </a:p>
          <a:p>
            <a:endParaRPr lang="en-GB" b="0" dirty="0"/>
          </a:p>
          <a:p>
            <a:r>
              <a:rPr lang="en-GB" b="0" dirty="0"/>
              <a:t>** Participants age and self-identified gender and sexual orientation are used to code quotes. </a:t>
            </a:r>
          </a:p>
          <a:p>
            <a:endParaRPr lang="en-IE" b="0" dirty="0"/>
          </a:p>
        </p:txBody>
      </p:sp>
    </p:spTree>
    <p:extLst>
      <p:ext uri="{BB962C8B-B14F-4D97-AF65-F5344CB8AC3E}">
        <p14:creationId xmlns:p14="http://schemas.microsoft.com/office/powerpoint/2010/main" val="2445772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3D566-4B2B-BF21-92FD-719F62C39FE1}"/>
              </a:ext>
            </a:extLst>
          </p:cNvPr>
          <p:cNvSpPr>
            <a:spLocks noGrp="1"/>
          </p:cNvSpPr>
          <p:nvPr>
            <p:ph type="title"/>
          </p:nvPr>
        </p:nvSpPr>
        <p:spPr>
          <a:xfrm>
            <a:off x="630936" y="801511"/>
            <a:ext cx="6300442" cy="632178"/>
          </a:xfrm>
        </p:spPr>
        <p:txBody>
          <a:bodyPr vert="horz" lIns="91440" tIns="45720" rIns="91440" bIns="45720" rtlCol="0" anchor="ctr">
            <a:normAutofit/>
          </a:bodyPr>
          <a:lstStyle/>
          <a:p>
            <a:r>
              <a:rPr lang="en-US" sz="2400" kern="1200" dirty="0">
                <a:solidFill>
                  <a:schemeClr val="accent2"/>
                </a:solidFill>
                <a:latin typeface="+mj-lt"/>
                <a:ea typeface="+mj-ea"/>
                <a:cs typeface="+mj-cs"/>
              </a:rPr>
              <a:t> Demographics: Sexual Orientation</a:t>
            </a:r>
          </a:p>
        </p:txBody>
      </p:sp>
      <p:graphicFrame>
        <p:nvGraphicFramePr>
          <p:cNvPr id="4" name="Chart 3">
            <a:extLst>
              <a:ext uri="{FF2B5EF4-FFF2-40B4-BE49-F238E27FC236}">
                <a16:creationId xmlns:a16="http://schemas.microsoft.com/office/drawing/2014/main" id="{21265B51-59CF-5FF9-5F38-23C197793A05}"/>
              </a:ext>
            </a:extLst>
          </p:cNvPr>
          <p:cNvGraphicFramePr>
            <a:graphicFrameLocks/>
          </p:cNvGraphicFramePr>
          <p:nvPr>
            <p:extLst>
              <p:ext uri="{D42A27DB-BD31-4B8C-83A1-F6EECF244321}">
                <p14:modId xmlns:p14="http://schemas.microsoft.com/office/powerpoint/2010/main" val="744378127"/>
              </p:ext>
            </p:extLst>
          </p:nvPr>
        </p:nvGraphicFramePr>
        <p:xfrm>
          <a:off x="969602" y="1807915"/>
          <a:ext cx="10734718" cy="45506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148576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59c5fd3a-6c7c-4d14-8a87-1592681a6228"/>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rinity College Dublin">
  <a:themeElements>
    <a:clrScheme name="Trinity College">
      <a:dk1>
        <a:sysClr val="windowText" lastClr="000000"/>
      </a:dk1>
      <a:lt1>
        <a:sysClr val="window" lastClr="FFFFFF"/>
      </a:lt1>
      <a:dk2>
        <a:srgbClr val="3E6DB2"/>
      </a:dk2>
      <a:lt2>
        <a:srgbClr val="FFFFFF"/>
      </a:lt2>
      <a:accent1>
        <a:srgbClr val="4F81BD"/>
      </a:accent1>
      <a:accent2>
        <a:srgbClr val="0E73B9"/>
      </a:accent2>
      <a:accent3>
        <a:srgbClr val="7C7C7C"/>
      </a:accent3>
      <a:accent4>
        <a:srgbClr val="A6A6A6"/>
      </a:accent4>
      <a:accent5>
        <a:srgbClr val="4F81BD"/>
      </a:accent5>
      <a:accent6>
        <a:srgbClr val="3E6DB2"/>
      </a:accent6>
      <a:hlink>
        <a:srgbClr val="000000"/>
      </a:hlink>
      <a:folHlink>
        <a:srgbClr val="000000"/>
      </a:folHlink>
    </a:clrScheme>
    <a:fontScheme name="Trinity 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17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rinity Calibri 16-9.pptx" id="{806CB01C-4982-4474-B7EB-6E7D329ACAC7}" vid="{FEE06D08-8D2A-4644-8C56-79152C2399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Trinity Calibri 16-9</Template>
  <TotalTime>14016</TotalTime>
  <Words>2776</Words>
  <Application>Microsoft Office PowerPoint</Application>
  <PresentationFormat>Widescreen</PresentationFormat>
  <Paragraphs>252</Paragraphs>
  <Slides>23</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Minion Pro</vt:lpstr>
      <vt:lpstr>Trinity College Dublin</vt:lpstr>
      <vt:lpstr>          LGBTQI+ Strengths: What I like about Being LGBTQI+ </vt:lpstr>
      <vt:lpstr>Team members</vt:lpstr>
      <vt:lpstr>Outline of Presentation</vt:lpstr>
      <vt:lpstr>PowerPoint Presentation</vt:lpstr>
      <vt:lpstr>Strengths Literature: Positive Psychology and LGBTQI+ lives</vt:lpstr>
      <vt:lpstr>Being LGBTQI+ in Ireland</vt:lpstr>
      <vt:lpstr>Methodology: Being LGBTQI+ in Ireland study. Module 1</vt:lpstr>
      <vt:lpstr>Aim of Current Presentation</vt:lpstr>
      <vt:lpstr> Demographics: Sexual Orientation</vt:lpstr>
      <vt:lpstr>Findings: Q. What do you like most about Being LGBTQI+?</vt:lpstr>
      <vt:lpstr>Findings: What do you like most about Being LGBTQI+?</vt:lpstr>
      <vt:lpstr>Personal Aspects: Personal Growth (n=410) </vt:lpstr>
      <vt:lpstr>Personal Aspects: Freedom (n=377)</vt:lpstr>
      <vt:lpstr>Personal Aspects: Being True to Myself /Being Myself (n=216) </vt:lpstr>
      <vt:lpstr>Social Aspects: Community (n=851)</vt:lpstr>
      <vt:lpstr>Social Aspects</vt:lpstr>
      <vt:lpstr>Social Aspects: Friendships (n=160) </vt:lpstr>
      <vt:lpstr> </vt:lpstr>
      <vt:lpstr>Concluding comments</vt:lpstr>
      <vt:lpstr>Concluding comments - 2</vt:lpstr>
      <vt:lpstr>Concluding comments - 3</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BeingLGBTQI+ in Ireland 2023</dc:title>
  <dc:creator>Mark Monahan</dc:creator>
  <cp:lastModifiedBy>Jan De Vries</cp:lastModifiedBy>
  <cp:revision>146</cp:revision>
  <dcterms:created xsi:type="dcterms:W3CDTF">2023-05-09T10:37:29Z</dcterms:created>
  <dcterms:modified xsi:type="dcterms:W3CDTF">2024-08-16T11:50:33Z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37286E71-82DB-4BA0-9542-28073F67B447</vt:lpwstr>
  </property>
  <property fmtid="{D5CDD505-2E9C-101B-9397-08002B2CF9AE}" pid="3" name="ArticulatePath">
    <vt:lpwstr>Presentation1</vt:lpwstr>
  </property>
</Properties>
</file>