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tiff" ContentType="image/tiff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embeddings/oleObject1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66" r:id="rId2"/>
    <p:sldId id="280" r:id="rId3"/>
    <p:sldId id="269" r:id="rId4"/>
    <p:sldId id="287" r:id="rId5"/>
    <p:sldId id="282" r:id="rId6"/>
    <p:sldId id="284" r:id="rId7"/>
    <p:sldId id="270" r:id="rId8"/>
    <p:sldId id="272" r:id="rId9"/>
    <p:sldId id="273" r:id="rId10"/>
    <p:sldId id="278" r:id="rId11"/>
    <p:sldId id="289" r:id="rId12"/>
    <p:sldId id="274" r:id="rId13"/>
    <p:sldId id="275" r:id="rId14"/>
    <p:sldId id="267" r:id="rId15"/>
    <p:sldId id="268" r:id="rId16"/>
    <p:sldId id="285" r:id="rId17"/>
    <p:sldId id="279" r:id="rId18"/>
    <p:sldId id="276" r:id="rId19"/>
    <p:sldId id="281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/>
        <a:cs typeface="ＭＳ Ｐゴシック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/>
        <a:cs typeface="ＭＳ Ｐゴシック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/>
        <a:cs typeface="ＭＳ Ｐゴシック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/>
        <a:cs typeface="ＭＳ Ｐゴシック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/>
        <a:cs typeface="ＭＳ Ｐゴシック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/>
        <a:cs typeface="ＭＳ Ｐゴシック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/>
        <a:cs typeface="ＭＳ Ｐゴシック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/>
        <a:cs typeface="ＭＳ Ｐゴシック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/>
        <a:cs typeface="ＭＳ Ｐゴシック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BA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936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o\Desktop\nasdaq\internet%20traffic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o\Desktop\nasdaq\internet%20traffic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o\Desktop\nasdaq\internet%20traffic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917747251483333"/>
          <c:y val="0.0514005540974045"/>
          <c:w val="0.863305344575292"/>
          <c:h val="0.847287069885495"/>
        </c:manualLayout>
      </c:layout>
      <c:lineChart>
        <c:grouping val="standard"/>
        <c:varyColors val="0"/>
        <c:ser>
          <c:idx val="1"/>
          <c:order val="0"/>
          <c:tx>
            <c:v>traffic</c:v>
          </c:tx>
          <c:marker>
            <c:symbol val="none"/>
          </c:marker>
          <c:cat>
            <c:numRef>
              <c:f>Sheet1!$A$2:$A$52</c:f>
              <c:numCache>
                <c:formatCode>General</c:formatCode>
                <c:ptCount val="51"/>
                <c:pt idx="0">
                  <c:v>1960.0</c:v>
                </c:pt>
                <c:pt idx="1">
                  <c:v>1961.0</c:v>
                </c:pt>
                <c:pt idx="2">
                  <c:v>1962.0</c:v>
                </c:pt>
                <c:pt idx="3">
                  <c:v>1963.0</c:v>
                </c:pt>
                <c:pt idx="4">
                  <c:v>1964.0</c:v>
                </c:pt>
                <c:pt idx="5">
                  <c:v>1965.0</c:v>
                </c:pt>
                <c:pt idx="6">
                  <c:v>1966.0</c:v>
                </c:pt>
                <c:pt idx="7">
                  <c:v>1967.0</c:v>
                </c:pt>
                <c:pt idx="8">
                  <c:v>1968.0</c:v>
                </c:pt>
                <c:pt idx="9">
                  <c:v>1969.0</c:v>
                </c:pt>
                <c:pt idx="10">
                  <c:v>1970.0</c:v>
                </c:pt>
                <c:pt idx="11">
                  <c:v>1971.0</c:v>
                </c:pt>
                <c:pt idx="12">
                  <c:v>1972.0</c:v>
                </c:pt>
                <c:pt idx="13">
                  <c:v>1973.0</c:v>
                </c:pt>
                <c:pt idx="14">
                  <c:v>1974.0</c:v>
                </c:pt>
                <c:pt idx="15">
                  <c:v>1975.0</c:v>
                </c:pt>
                <c:pt idx="16">
                  <c:v>1976.0</c:v>
                </c:pt>
                <c:pt idx="17">
                  <c:v>1977.0</c:v>
                </c:pt>
                <c:pt idx="18">
                  <c:v>1978.0</c:v>
                </c:pt>
                <c:pt idx="19">
                  <c:v>1979.0</c:v>
                </c:pt>
                <c:pt idx="20">
                  <c:v>1980.0</c:v>
                </c:pt>
                <c:pt idx="21">
                  <c:v>1981.0</c:v>
                </c:pt>
                <c:pt idx="22">
                  <c:v>1982.0</c:v>
                </c:pt>
                <c:pt idx="23">
                  <c:v>1983.0</c:v>
                </c:pt>
                <c:pt idx="24">
                  <c:v>1984.0</c:v>
                </c:pt>
                <c:pt idx="25">
                  <c:v>1985.0</c:v>
                </c:pt>
                <c:pt idx="26">
                  <c:v>1986.0</c:v>
                </c:pt>
                <c:pt idx="27">
                  <c:v>1987.0</c:v>
                </c:pt>
                <c:pt idx="28">
                  <c:v>1988.0</c:v>
                </c:pt>
                <c:pt idx="29">
                  <c:v>1989.0</c:v>
                </c:pt>
                <c:pt idx="30">
                  <c:v>1990.0</c:v>
                </c:pt>
                <c:pt idx="31">
                  <c:v>1991.0</c:v>
                </c:pt>
                <c:pt idx="32">
                  <c:v>1992.0</c:v>
                </c:pt>
                <c:pt idx="33">
                  <c:v>1993.0</c:v>
                </c:pt>
                <c:pt idx="34">
                  <c:v>1994.0</c:v>
                </c:pt>
                <c:pt idx="35">
                  <c:v>1995.0</c:v>
                </c:pt>
                <c:pt idx="36">
                  <c:v>1996.0</c:v>
                </c:pt>
                <c:pt idx="37">
                  <c:v>1997.0</c:v>
                </c:pt>
                <c:pt idx="38">
                  <c:v>1998.0</c:v>
                </c:pt>
                <c:pt idx="39">
                  <c:v>1999.0</c:v>
                </c:pt>
                <c:pt idx="40">
                  <c:v>2000.0</c:v>
                </c:pt>
                <c:pt idx="41">
                  <c:v>2001.0</c:v>
                </c:pt>
                <c:pt idx="42">
                  <c:v>2002.0</c:v>
                </c:pt>
                <c:pt idx="43">
                  <c:v>2003.0</c:v>
                </c:pt>
                <c:pt idx="44">
                  <c:v>2004.0</c:v>
                </c:pt>
                <c:pt idx="45">
                  <c:v>2005.0</c:v>
                </c:pt>
                <c:pt idx="46">
                  <c:v>2006.0</c:v>
                </c:pt>
                <c:pt idx="47">
                  <c:v>2007.0</c:v>
                </c:pt>
                <c:pt idx="48">
                  <c:v>2008.0</c:v>
                </c:pt>
                <c:pt idx="49">
                  <c:v>2009.0</c:v>
                </c:pt>
                <c:pt idx="50">
                  <c:v>2010.0</c:v>
                </c:pt>
              </c:numCache>
            </c:numRef>
          </c:cat>
          <c:val>
            <c:numRef>
              <c:f>Sheet1!$B$2:$B$52</c:f>
              <c:numCache>
                <c:formatCode>General</c:formatCode>
                <c:ptCount val="51"/>
                <c:pt idx="10" formatCode="0.00E+00">
                  <c:v>2.56900000000004E-9</c:v>
                </c:pt>
                <c:pt idx="11" formatCode="0.00E+00">
                  <c:v>4.95200000000008E-9</c:v>
                </c:pt>
                <c:pt idx="12" formatCode="0.00E+00">
                  <c:v>9.17600000000015E-9</c:v>
                </c:pt>
                <c:pt idx="13" formatCode="0.00E+00">
                  <c:v>1.45700000000002E-8</c:v>
                </c:pt>
                <c:pt idx="14" formatCode="0.00E+00">
                  <c:v>2.11100000000003E-8</c:v>
                </c:pt>
                <c:pt idx="15" formatCode="0.00E+00">
                  <c:v>2.91100000000003E-8</c:v>
                </c:pt>
                <c:pt idx="16" formatCode="0.00E+00">
                  <c:v>3.88600000000004E-8</c:v>
                </c:pt>
                <c:pt idx="17" formatCode="0.00E+00">
                  <c:v>5.06600000000007E-8</c:v>
                </c:pt>
                <c:pt idx="18" formatCode="0.00E+00">
                  <c:v>7.04900000000011E-8</c:v>
                </c:pt>
                <c:pt idx="19" formatCode="0.00E+00">
                  <c:v>9.46600000000015E-8</c:v>
                </c:pt>
                <c:pt idx="20" formatCode="0.00E+00">
                  <c:v>1.24000000000002E-7</c:v>
                </c:pt>
                <c:pt idx="21" formatCode="0.00E+00">
                  <c:v>1.65700000000002E-7</c:v>
                </c:pt>
                <c:pt idx="22" formatCode="0.00E+00">
                  <c:v>2.23300000000003E-7</c:v>
                </c:pt>
                <c:pt idx="23" formatCode="0.00E+00">
                  <c:v>6.52700000000005E-7</c:v>
                </c:pt>
                <c:pt idx="24" formatCode="0.00E+00">
                  <c:v>1.45300000000001E-6</c:v>
                </c:pt>
                <c:pt idx="25" formatCode="0.00E+00">
                  <c:v>3.40100000000003E-6</c:v>
                </c:pt>
                <c:pt idx="26" formatCode="0.00E+00">
                  <c:v>1.07900000000001E-5</c:v>
                </c:pt>
                <c:pt idx="27" formatCode="0.00E+00">
                  <c:v>4.91600000000005E-5</c:v>
                </c:pt>
                <c:pt idx="28" formatCode="0.00E+00">
                  <c:v>0.000177200000000001</c:v>
                </c:pt>
                <c:pt idx="29" formatCode="0.00E+00">
                  <c:v>0.000615</c:v>
                </c:pt>
                <c:pt idx="30">
                  <c:v>0.001479</c:v>
                </c:pt>
                <c:pt idx="31">
                  <c:v>0.00356400000000002</c:v>
                </c:pt>
                <c:pt idx="32">
                  <c:v>0.00816200000000005</c:v>
                </c:pt>
                <c:pt idx="33">
                  <c:v>0.01825</c:v>
                </c:pt>
                <c:pt idx="34">
                  <c:v>0.04201</c:v>
                </c:pt>
                <c:pt idx="35">
                  <c:v>0.1192</c:v>
                </c:pt>
                <c:pt idx="36">
                  <c:v>0.363800000000002</c:v>
                </c:pt>
                <c:pt idx="37">
                  <c:v>1.177</c:v>
                </c:pt>
                <c:pt idx="38">
                  <c:v>3.962</c:v>
                </c:pt>
                <c:pt idx="39">
                  <c:v>13.86000000000002</c:v>
                </c:pt>
                <c:pt idx="40">
                  <c:v>44.95</c:v>
                </c:pt>
                <c:pt idx="41">
                  <c:v>139.4</c:v>
                </c:pt>
                <c:pt idx="42">
                  <c:v>278.2</c:v>
                </c:pt>
                <c:pt idx="43">
                  <c:v>536.0</c:v>
                </c:pt>
                <c:pt idx="44" formatCode="#,##0">
                  <c:v>1052.0</c:v>
                </c:pt>
                <c:pt idx="45" formatCode="#,##0">
                  <c:v>2023.0</c:v>
                </c:pt>
                <c:pt idx="46" formatCode="#,##0">
                  <c:v>3342.0</c:v>
                </c:pt>
                <c:pt idx="47" formatCode="#,##0">
                  <c:v>4957.0</c:v>
                </c:pt>
                <c:pt idx="48" formatCode="#,##0">
                  <c:v>7468.0</c:v>
                </c:pt>
                <c:pt idx="49" formatCode="#,##0">
                  <c:v>10598.0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57462840"/>
        <c:axId val="457459496"/>
      </c:lineChart>
      <c:dateAx>
        <c:axId val="45746284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457459496"/>
        <c:crossesAt val="1.00000000000002E-11"/>
        <c:auto val="0"/>
        <c:lblOffset val="100"/>
        <c:baseTimeUnit val="days"/>
      </c:dateAx>
      <c:valAx>
        <c:axId val="457459496"/>
        <c:scaling>
          <c:logBase val="10.0"/>
          <c:orientation val="minMax"/>
        </c:scaling>
        <c:delete val="0"/>
        <c:axPos val="l"/>
        <c:majorGridlines>
          <c:spPr>
            <a:ln>
              <a:solidFill>
                <a:srgbClr val="4F81BD">
                  <a:alpha val="20000"/>
                </a:srgbClr>
              </a:solidFill>
            </a:ln>
          </c:spPr>
        </c:majorGridlines>
        <c:numFmt formatCode="0.E+00" sourceLinked="0"/>
        <c:majorTickMark val="out"/>
        <c:minorTickMark val="none"/>
        <c:tickLblPos val="nextTo"/>
        <c:crossAx val="457462840"/>
        <c:crossesAt val="1.0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26006317794347"/>
          <c:y val="0.0769125339046228"/>
          <c:w val="0.865162590295682"/>
          <c:h val="0.821775130137376"/>
        </c:manualLayout>
      </c:layout>
      <c:lineChart>
        <c:grouping val="standard"/>
        <c:varyColors val="0"/>
        <c:ser>
          <c:idx val="1"/>
          <c:order val="0"/>
          <c:tx>
            <c:v>traffic</c:v>
          </c:tx>
          <c:spPr>
            <a:ln>
              <a:noFill/>
            </a:ln>
          </c:spPr>
          <c:marker>
            <c:symbol val="none"/>
          </c:marker>
          <c:cat>
            <c:numRef>
              <c:f>Sheet1!$A$2:$A$52</c:f>
              <c:numCache>
                <c:formatCode>General</c:formatCode>
                <c:ptCount val="51"/>
                <c:pt idx="0">
                  <c:v>1960.0</c:v>
                </c:pt>
                <c:pt idx="1">
                  <c:v>1961.0</c:v>
                </c:pt>
                <c:pt idx="2">
                  <c:v>1962.0</c:v>
                </c:pt>
                <c:pt idx="3">
                  <c:v>1963.0</c:v>
                </c:pt>
                <c:pt idx="4">
                  <c:v>1964.0</c:v>
                </c:pt>
                <c:pt idx="5">
                  <c:v>1965.0</c:v>
                </c:pt>
                <c:pt idx="6">
                  <c:v>1966.0</c:v>
                </c:pt>
                <c:pt idx="7">
                  <c:v>1967.0</c:v>
                </c:pt>
                <c:pt idx="8">
                  <c:v>1968.0</c:v>
                </c:pt>
                <c:pt idx="9">
                  <c:v>1969.0</c:v>
                </c:pt>
                <c:pt idx="10">
                  <c:v>1970.0</c:v>
                </c:pt>
                <c:pt idx="11">
                  <c:v>1971.0</c:v>
                </c:pt>
                <c:pt idx="12">
                  <c:v>1972.0</c:v>
                </c:pt>
                <c:pt idx="13">
                  <c:v>1973.0</c:v>
                </c:pt>
                <c:pt idx="14">
                  <c:v>1974.0</c:v>
                </c:pt>
                <c:pt idx="15">
                  <c:v>1975.0</c:v>
                </c:pt>
                <c:pt idx="16">
                  <c:v>1976.0</c:v>
                </c:pt>
                <c:pt idx="17">
                  <c:v>1977.0</c:v>
                </c:pt>
                <c:pt idx="18">
                  <c:v>1978.0</c:v>
                </c:pt>
                <c:pt idx="19">
                  <c:v>1979.0</c:v>
                </c:pt>
                <c:pt idx="20">
                  <c:v>1980.0</c:v>
                </c:pt>
                <c:pt idx="21">
                  <c:v>1981.0</c:v>
                </c:pt>
                <c:pt idx="22">
                  <c:v>1982.0</c:v>
                </c:pt>
                <c:pt idx="23">
                  <c:v>1983.0</c:v>
                </c:pt>
                <c:pt idx="24">
                  <c:v>1984.0</c:v>
                </c:pt>
                <c:pt idx="25">
                  <c:v>1985.0</c:v>
                </c:pt>
                <c:pt idx="26">
                  <c:v>1986.0</c:v>
                </c:pt>
                <c:pt idx="27">
                  <c:v>1987.0</c:v>
                </c:pt>
                <c:pt idx="28">
                  <c:v>1988.0</c:v>
                </c:pt>
                <c:pt idx="29">
                  <c:v>1989.0</c:v>
                </c:pt>
                <c:pt idx="30">
                  <c:v>1990.0</c:v>
                </c:pt>
                <c:pt idx="31">
                  <c:v>1991.0</c:v>
                </c:pt>
                <c:pt idx="32">
                  <c:v>1992.0</c:v>
                </c:pt>
                <c:pt idx="33">
                  <c:v>1993.0</c:v>
                </c:pt>
                <c:pt idx="34">
                  <c:v>1994.0</c:v>
                </c:pt>
                <c:pt idx="35">
                  <c:v>1995.0</c:v>
                </c:pt>
                <c:pt idx="36">
                  <c:v>1996.0</c:v>
                </c:pt>
                <c:pt idx="37">
                  <c:v>1997.0</c:v>
                </c:pt>
                <c:pt idx="38">
                  <c:v>1998.0</c:v>
                </c:pt>
                <c:pt idx="39">
                  <c:v>1999.0</c:v>
                </c:pt>
                <c:pt idx="40">
                  <c:v>2000.0</c:v>
                </c:pt>
                <c:pt idx="41">
                  <c:v>2001.0</c:v>
                </c:pt>
                <c:pt idx="42">
                  <c:v>2002.0</c:v>
                </c:pt>
                <c:pt idx="43">
                  <c:v>2003.0</c:v>
                </c:pt>
                <c:pt idx="44">
                  <c:v>2004.0</c:v>
                </c:pt>
                <c:pt idx="45">
                  <c:v>2005.0</c:v>
                </c:pt>
                <c:pt idx="46">
                  <c:v>2006.0</c:v>
                </c:pt>
                <c:pt idx="47">
                  <c:v>2007.0</c:v>
                </c:pt>
                <c:pt idx="48">
                  <c:v>2008.0</c:v>
                </c:pt>
                <c:pt idx="49">
                  <c:v>2009.0</c:v>
                </c:pt>
                <c:pt idx="50">
                  <c:v>2010.0</c:v>
                </c:pt>
              </c:numCache>
            </c:numRef>
          </c:cat>
          <c:val>
            <c:numRef>
              <c:f>Sheet1!$B$2:$B$52</c:f>
              <c:numCache>
                <c:formatCode>General</c:formatCode>
                <c:ptCount val="51"/>
                <c:pt idx="10" formatCode="0.00E+00">
                  <c:v>2.56900000000004E-9</c:v>
                </c:pt>
                <c:pt idx="11" formatCode="0.00E+00">
                  <c:v>4.95200000000008E-9</c:v>
                </c:pt>
                <c:pt idx="12" formatCode="0.00E+00">
                  <c:v>9.17600000000015E-9</c:v>
                </c:pt>
                <c:pt idx="13" formatCode="0.00E+00">
                  <c:v>1.45700000000002E-8</c:v>
                </c:pt>
                <c:pt idx="14" formatCode="0.00E+00">
                  <c:v>2.11100000000003E-8</c:v>
                </c:pt>
                <c:pt idx="15" formatCode="0.00E+00">
                  <c:v>2.91100000000003E-8</c:v>
                </c:pt>
                <c:pt idx="16" formatCode="0.00E+00">
                  <c:v>3.88600000000004E-8</c:v>
                </c:pt>
                <c:pt idx="17" formatCode="0.00E+00">
                  <c:v>5.06600000000007E-8</c:v>
                </c:pt>
                <c:pt idx="18" formatCode="0.00E+00">
                  <c:v>7.04900000000011E-8</c:v>
                </c:pt>
                <c:pt idx="19" formatCode="0.00E+00">
                  <c:v>9.46600000000015E-8</c:v>
                </c:pt>
                <c:pt idx="20" formatCode="0.00E+00">
                  <c:v>1.24000000000002E-7</c:v>
                </c:pt>
                <c:pt idx="21" formatCode="0.00E+00">
                  <c:v>1.65700000000002E-7</c:v>
                </c:pt>
                <c:pt idx="22" formatCode="0.00E+00">
                  <c:v>2.23300000000003E-7</c:v>
                </c:pt>
                <c:pt idx="23" formatCode="0.00E+00">
                  <c:v>6.52700000000005E-7</c:v>
                </c:pt>
                <c:pt idx="24" formatCode="0.00E+00">
                  <c:v>1.45300000000001E-6</c:v>
                </c:pt>
                <c:pt idx="25" formatCode="0.00E+00">
                  <c:v>3.40100000000003E-6</c:v>
                </c:pt>
                <c:pt idx="26" formatCode="0.00E+00">
                  <c:v>1.07900000000001E-5</c:v>
                </c:pt>
                <c:pt idx="27" formatCode="0.00E+00">
                  <c:v>4.91600000000005E-5</c:v>
                </c:pt>
                <c:pt idx="28" formatCode="0.00E+00">
                  <c:v>0.000177200000000001</c:v>
                </c:pt>
                <c:pt idx="29" formatCode="0.00E+00">
                  <c:v>0.000615</c:v>
                </c:pt>
                <c:pt idx="30">
                  <c:v>0.001479</c:v>
                </c:pt>
                <c:pt idx="31">
                  <c:v>0.00356400000000002</c:v>
                </c:pt>
                <c:pt idx="32">
                  <c:v>0.00816200000000005</c:v>
                </c:pt>
                <c:pt idx="33">
                  <c:v>0.01825</c:v>
                </c:pt>
                <c:pt idx="34">
                  <c:v>0.04201</c:v>
                </c:pt>
                <c:pt idx="35">
                  <c:v>0.1192</c:v>
                </c:pt>
                <c:pt idx="36">
                  <c:v>0.363800000000002</c:v>
                </c:pt>
                <c:pt idx="37">
                  <c:v>1.177</c:v>
                </c:pt>
                <c:pt idx="38">
                  <c:v>3.962</c:v>
                </c:pt>
                <c:pt idx="39">
                  <c:v>13.86000000000002</c:v>
                </c:pt>
                <c:pt idx="40">
                  <c:v>44.95</c:v>
                </c:pt>
                <c:pt idx="41">
                  <c:v>139.4</c:v>
                </c:pt>
                <c:pt idx="42">
                  <c:v>278.2</c:v>
                </c:pt>
                <c:pt idx="43">
                  <c:v>536.0</c:v>
                </c:pt>
                <c:pt idx="44" formatCode="#,##0">
                  <c:v>1052.0</c:v>
                </c:pt>
                <c:pt idx="45" formatCode="#,##0">
                  <c:v>2023.0</c:v>
                </c:pt>
                <c:pt idx="46" formatCode="#,##0">
                  <c:v>3342.0</c:v>
                </c:pt>
                <c:pt idx="47" formatCode="#,##0">
                  <c:v>4957.0</c:v>
                </c:pt>
                <c:pt idx="48" formatCode="#,##0">
                  <c:v>7468.0</c:v>
                </c:pt>
                <c:pt idx="49" formatCode="#,##0">
                  <c:v>10598.0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0140264"/>
        <c:axId val="400143256"/>
      </c:lineChart>
      <c:lineChart>
        <c:grouping val="standard"/>
        <c:varyColors val="0"/>
        <c:ser>
          <c:idx val="0"/>
          <c:order val="1"/>
          <c:tx>
            <c:v>nasdaq</c:v>
          </c:tx>
          <c:marker>
            <c:symbol val="none"/>
          </c:marker>
          <c:val>
            <c:numRef>
              <c:f>Sheet1!$F$2:$F$52</c:f>
              <c:numCache>
                <c:formatCode>General</c:formatCode>
                <c:ptCount val="51"/>
                <c:pt idx="10">
                  <c:v>89.61</c:v>
                </c:pt>
                <c:pt idx="11">
                  <c:v>114.12</c:v>
                </c:pt>
                <c:pt idx="12">
                  <c:v>133.73</c:v>
                </c:pt>
                <c:pt idx="13">
                  <c:v>92.19</c:v>
                </c:pt>
                <c:pt idx="14">
                  <c:v>59.82</c:v>
                </c:pt>
                <c:pt idx="15">
                  <c:v>77.62</c:v>
                </c:pt>
                <c:pt idx="16">
                  <c:v>97.88</c:v>
                </c:pt>
                <c:pt idx="17">
                  <c:v>105.05</c:v>
                </c:pt>
                <c:pt idx="18">
                  <c:v>117.98</c:v>
                </c:pt>
                <c:pt idx="19">
                  <c:v>151.14</c:v>
                </c:pt>
                <c:pt idx="20">
                  <c:v>202.34</c:v>
                </c:pt>
                <c:pt idx="21">
                  <c:v>195.84</c:v>
                </c:pt>
                <c:pt idx="22">
                  <c:v>232.41</c:v>
                </c:pt>
                <c:pt idx="23">
                  <c:v>278.6</c:v>
                </c:pt>
                <c:pt idx="24">
                  <c:v>247.350000000001</c:v>
                </c:pt>
                <c:pt idx="25">
                  <c:v>324.39</c:v>
                </c:pt>
                <c:pt idx="26">
                  <c:v>348.81</c:v>
                </c:pt>
                <c:pt idx="27">
                  <c:v>330.4699999999995</c:v>
                </c:pt>
                <c:pt idx="28">
                  <c:v>381.38</c:v>
                </c:pt>
                <c:pt idx="29">
                  <c:v>454.82</c:v>
                </c:pt>
                <c:pt idx="30">
                  <c:v>373.8400000000003</c:v>
                </c:pt>
                <c:pt idx="31">
                  <c:v>586.3399999999979</c:v>
                </c:pt>
                <c:pt idx="32">
                  <c:v>676.9499999999994</c:v>
                </c:pt>
                <c:pt idx="33">
                  <c:v>776.8</c:v>
                </c:pt>
                <c:pt idx="34">
                  <c:v>751.9599999999982</c:v>
                </c:pt>
                <c:pt idx="35" formatCode="#,##0.00">
                  <c:v>1052.13</c:v>
                </c:pt>
                <c:pt idx="36" formatCode="#,##0.00">
                  <c:v>1291.03</c:v>
                </c:pt>
                <c:pt idx="37" formatCode="#,##0.00">
                  <c:v>1570.35</c:v>
                </c:pt>
                <c:pt idx="38" formatCode="#,##0.00">
                  <c:v>2192.68</c:v>
                </c:pt>
                <c:pt idx="39" formatCode="#,##0.00">
                  <c:v>5048.0</c:v>
                </c:pt>
                <c:pt idx="40" formatCode="#,##0.00">
                  <c:v>2470.52</c:v>
                </c:pt>
                <c:pt idx="41" formatCode="#,##0.00">
                  <c:v>1950.4</c:v>
                </c:pt>
                <c:pt idx="42" formatCode="#,##0.00">
                  <c:v>1335.51</c:v>
                </c:pt>
                <c:pt idx="43" formatCode="#,##0.00">
                  <c:v>2003.37</c:v>
                </c:pt>
                <c:pt idx="44" formatCode="#,##0.00">
                  <c:v>2178.34</c:v>
                </c:pt>
                <c:pt idx="45" formatCode="#,##0.00">
                  <c:v>2205.32</c:v>
                </c:pt>
                <c:pt idx="46" formatCode="#,##0.00">
                  <c:v>2413.21</c:v>
                </c:pt>
                <c:pt idx="47" formatCode="#,##0.00">
                  <c:v>2706.16</c:v>
                </c:pt>
                <c:pt idx="48" formatCode="#,##0.00">
                  <c:v>1509.31</c:v>
                </c:pt>
                <c:pt idx="49" formatCode="#,##0.00">
                  <c:v>2194.350000000002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0149784"/>
        <c:axId val="400146648"/>
      </c:lineChart>
      <c:dateAx>
        <c:axId val="40014026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400143256"/>
        <c:crossesAt val="1.00000000000002E-11"/>
        <c:auto val="0"/>
        <c:lblOffset val="100"/>
        <c:baseTimeUnit val="days"/>
      </c:dateAx>
      <c:valAx>
        <c:axId val="400143256"/>
        <c:scaling>
          <c:logBase val="10.0"/>
          <c:orientation val="minMax"/>
        </c:scaling>
        <c:delete val="1"/>
        <c:axPos val="l"/>
        <c:majorGridlines>
          <c:spPr>
            <a:ln>
              <a:solidFill>
                <a:schemeClr val="bg1">
                  <a:alpha val="20000"/>
                </a:schemeClr>
              </a:solidFill>
            </a:ln>
          </c:spPr>
        </c:majorGridlines>
        <c:numFmt formatCode="0.E+00" sourceLinked="0"/>
        <c:majorTickMark val="out"/>
        <c:minorTickMark val="none"/>
        <c:tickLblPos val="none"/>
        <c:crossAx val="400140264"/>
        <c:crossesAt val="1.0"/>
        <c:crossBetween val="between"/>
      </c:valAx>
      <c:valAx>
        <c:axId val="400146648"/>
        <c:scaling>
          <c:orientation val="minMax"/>
          <c:max val="6000.0"/>
        </c:scaling>
        <c:delete val="0"/>
        <c:axPos val="r"/>
        <c:numFmt formatCode="General" sourceLinked="1"/>
        <c:majorTickMark val="out"/>
        <c:minorTickMark val="none"/>
        <c:tickLblPos val="nextTo"/>
        <c:crossAx val="400149784"/>
        <c:crosses val="max"/>
        <c:crossBetween val="between"/>
      </c:valAx>
      <c:catAx>
        <c:axId val="40014978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400146648"/>
        <c:crosses val="autoZero"/>
        <c:auto val="0"/>
        <c:lblAlgn val="ctr"/>
        <c:lblOffset val="100"/>
        <c:noMultiLvlLbl val="0"/>
      </c:cat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885312943899837"/>
          <c:y val="0.046994792317627"/>
          <c:w val="0.663790744105705"/>
          <c:h val="0.815520059992501"/>
        </c:manualLayout>
      </c:layout>
      <c:lineChart>
        <c:grouping val="standard"/>
        <c:varyColors val="0"/>
        <c:ser>
          <c:idx val="0"/>
          <c:order val="0"/>
          <c:tx>
            <c:strRef>
              <c:f>Sheet2!$B$3</c:f>
              <c:strCache>
                <c:ptCount val="1"/>
                <c:pt idx="0">
                  <c:v>Total Consumer</c:v>
                </c:pt>
              </c:strCache>
            </c:strRef>
          </c:tx>
          <c:spPr>
            <a:ln w="50800"/>
          </c:spPr>
          <c:marker>
            <c:symbol val="none"/>
          </c:marker>
          <c:cat>
            <c:numRef>
              <c:f>Sheet2!$A$4:$A$9</c:f>
              <c:numCache>
                <c:formatCode>General</c:formatCode>
                <c:ptCount val="6"/>
                <c:pt idx="0">
                  <c:v>2009.0</c:v>
                </c:pt>
                <c:pt idx="1">
                  <c:v>2010.0</c:v>
                </c:pt>
                <c:pt idx="2">
                  <c:v>2011.0</c:v>
                </c:pt>
                <c:pt idx="3">
                  <c:v>2012.0</c:v>
                </c:pt>
                <c:pt idx="4">
                  <c:v>2013.0</c:v>
                </c:pt>
                <c:pt idx="5">
                  <c:v>2014.0</c:v>
                </c:pt>
              </c:numCache>
            </c:numRef>
          </c:cat>
          <c:val>
            <c:numRef>
              <c:f>Sheet2!$B$4:$B$9</c:f>
              <c:numCache>
                <c:formatCode>General</c:formatCode>
                <c:ptCount val="6"/>
                <c:pt idx="0">
                  <c:v>11602.0</c:v>
                </c:pt>
                <c:pt idx="1">
                  <c:v>16534.0</c:v>
                </c:pt>
                <c:pt idx="2">
                  <c:v>23750.0</c:v>
                </c:pt>
                <c:pt idx="3">
                  <c:v>32545.0</c:v>
                </c:pt>
                <c:pt idx="4">
                  <c:v>43117.0</c:v>
                </c:pt>
                <c:pt idx="5">
                  <c:v>55801.0</c:v>
                </c:pt>
              </c:numCache>
            </c:numRef>
          </c:val>
          <c:smooth val="0"/>
        </c:ser>
        <c:ser>
          <c:idx val="3"/>
          <c:order val="1"/>
          <c:tx>
            <c:strRef>
              <c:f>Sheet2!$E$3</c:f>
              <c:strCache>
                <c:ptCount val="1"/>
                <c:pt idx="0">
                  <c:v>Internet video</c:v>
                </c:pt>
              </c:strCache>
            </c:strRef>
          </c:tx>
          <c:spPr>
            <a:ln w="19050"/>
          </c:spPr>
          <c:marker>
            <c:symbol val="none"/>
          </c:marker>
          <c:cat>
            <c:numRef>
              <c:f>Sheet2!$A$4:$A$9</c:f>
              <c:numCache>
                <c:formatCode>General</c:formatCode>
                <c:ptCount val="6"/>
                <c:pt idx="0">
                  <c:v>2009.0</c:v>
                </c:pt>
                <c:pt idx="1">
                  <c:v>2010.0</c:v>
                </c:pt>
                <c:pt idx="2">
                  <c:v>2011.0</c:v>
                </c:pt>
                <c:pt idx="3">
                  <c:v>2012.0</c:v>
                </c:pt>
                <c:pt idx="4">
                  <c:v>2013.0</c:v>
                </c:pt>
                <c:pt idx="5">
                  <c:v>2014.0</c:v>
                </c:pt>
              </c:numCache>
            </c:numRef>
          </c:cat>
          <c:val>
            <c:numRef>
              <c:f>Sheet2!$E$4:$E$9</c:f>
              <c:numCache>
                <c:formatCode>General</c:formatCode>
                <c:ptCount val="6"/>
                <c:pt idx="0">
                  <c:v>2776.0</c:v>
                </c:pt>
                <c:pt idx="1">
                  <c:v>4725.0</c:v>
                </c:pt>
                <c:pt idx="2">
                  <c:v>7718.0</c:v>
                </c:pt>
                <c:pt idx="3">
                  <c:v>11026.0</c:v>
                </c:pt>
                <c:pt idx="4">
                  <c:v>14838.0</c:v>
                </c:pt>
                <c:pt idx="5">
                  <c:v>19468.0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Sheet2!$D$3</c:f>
              <c:strCache>
                <c:ptCount val="1"/>
                <c:pt idx="0">
                  <c:v>File sharing</c:v>
                </c:pt>
              </c:strCache>
            </c:strRef>
          </c:tx>
          <c:spPr>
            <a:ln w="19050"/>
          </c:spPr>
          <c:marker>
            <c:symbol val="none"/>
          </c:marker>
          <c:cat>
            <c:numRef>
              <c:f>Sheet2!$A$4:$A$9</c:f>
              <c:numCache>
                <c:formatCode>General</c:formatCode>
                <c:ptCount val="6"/>
                <c:pt idx="0">
                  <c:v>2009.0</c:v>
                </c:pt>
                <c:pt idx="1">
                  <c:v>2010.0</c:v>
                </c:pt>
                <c:pt idx="2">
                  <c:v>2011.0</c:v>
                </c:pt>
                <c:pt idx="3">
                  <c:v>2012.0</c:v>
                </c:pt>
                <c:pt idx="4">
                  <c:v>2013.0</c:v>
                </c:pt>
                <c:pt idx="5">
                  <c:v>2014.0</c:v>
                </c:pt>
              </c:numCache>
            </c:numRef>
          </c:cat>
          <c:val>
            <c:numRef>
              <c:f>Sheet2!$D$4:$D$9</c:f>
              <c:numCache>
                <c:formatCode>General</c:formatCode>
                <c:ptCount val="6"/>
                <c:pt idx="0">
                  <c:v>4091.0</c:v>
                </c:pt>
                <c:pt idx="1">
                  <c:v>5075.0</c:v>
                </c:pt>
                <c:pt idx="2">
                  <c:v>6197.0</c:v>
                </c:pt>
                <c:pt idx="3">
                  <c:v>7492.0</c:v>
                </c:pt>
                <c:pt idx="4">
                  <c:v>9125.0</c:v>
                </c:pt>
                <c:pt idx="5">
                  <c:v>11340.0</c:v>
                </c:pt>
              </c:numCache>
            </c:numRef>
          </c:val>
          <c:smooth val="0"/>
        </c:ser>
        <c:ser>
          <c:idx val="1"/>
          <c:order val="3"/>
          <c:tx>
            <c:strRef>
              <c:f>Sheet2!$C$3</c:f>
              <c:strCache>
                <c:ptCount val="1"/>
                <c:pt idx="0">
                  <c:v>Managed IP</c:v>
                </c:pt>
              </c:strCache>
            </c:strRef>
          </c:tx>
          <c:spPr>
            <a:ln w="19050"/>
          </c:spPr>
          <c:marker>
            <c:symbol val="none"/>
          </c:marker>
          <c:cat>
            <c:numRef>
              <c:f>Sheet2!$A$4:$A$9</c:f>
              <c:numCache>
                <c:formatCode>General</c:formatCode>
                <c:ptCount val="6"/>
                <c:pt idx="0">
                  <c:v>2009.0</c:v>
                </c:pt>
                <c:pt idx="1">
                  <c:v>2010.0</c:v>
                </c:pt>
                <c:pt idx="2">
                  <c:v>2011.0</c:v>
                </c:pt>
                <c:pt idx="3">
                  <c:v>2012.0</c:v>
                </c:pt>
                <c:pt idx="4">
                  <c:v>2013.0</c:v>
                </c:pt>
                <c:pt idx="5">
                  <c:v>2014.0</c:v>
                </c:pt>
              </c:numCache>
            </c:numRef>
          </c:cat>
          <c:val>
            <c:numRef>
              <c:f>Sheet2!$C$4:$C$9</c:f>
              <c:numCache>
                <c:formatCode>General</c:formatCode>
                <c:ptCount val="6"/>
                <c:pt idx="0">
                  <c:v>2606.0</c:v>
                </c:pt>
                <c:pt idx="1">
                  <c:v>3680.0</c:v>
                </c:pt>
                <c:pt idx="2">
                  <c:v>5248.0</c:v>
                </c:pt>
                <c:pt idx="3">
                  <c:v>7095.0</c:v>
                </c:pt>
                <c:pt idx="4">
                  <c:v>9059.0</c:v>
                </c:pt>
                <c:pt idx="5">
                  <c:v>10875.0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Sheet2!$F$3</c:f>
              <c:strCache>
                <c:ptCount val="1"/>
                <c:pt idx="0">
                  <c:v>Web</c:v>
                </c:pt>
              </c:strCache>
            </c:strRef>
          </c:tx>
          <c:spPr>
            <a:ln w="19050"/>
          </c:spPr>
          <c:marker>
            <c:symbol val="none"/>
          </c:marker>
          <c:cat>
            <c:numRef>
              <c:f>Sheet2!$A$4:$A$9</c:f>
              <c:numCache>
                <c:formatCode>General</c:formatCode>
                <c:ptCount val="6"/>
                <c:pt idx="0">
                  <c:v>2009.0</c:v>
                </c:pt>
                <c:pt idx="1">
                  <c:v>2010.0</c:v>
                </c:pt>
                <c:pt idx="2">
                  <c:v>2011.0</c:v>
                </c:pt>
                <c:pt idx="3">
                  <c:v>2012.0</c:v>
                </c:pt>
                <c:pt idx="4">
                  <c:v>2013.0</c:v>
                </c:pt>
                <c:pt idx="5">
                  <c:v>2014.0</c:v>
                </c:pt>
              </c:numCache>
            </c:numRef>
          </c:cat>
          <c:val>
            <c:numRef>
              <c:f>Sheet2!$F$4:$F$9</c:f>
              <c:numCache>
                <c:formatCode>General</c:formatCode>
                <c:ptCount val="6"/>
                <c:pt idx="0">
                  <c:v>1688.0</c:v>
                </c:pt>
                <c:pt idx="1">
                  <c:v>2273.0</c:v>
                </c:pt>
                <c:pt idx="2">
                  <c:v>3006.0</c:v>
                </c:pt>
                <c:pt idx="3">
                  <c:v>3930.0</c:v>
                </c:pt>
                <c:pt idx="4">
                  <c:v>4933.0</c:v>
                </c:pt>
                <c:pt idx="5">
                  <c:v>6134.0</c:v>
                </c:pt>
              </c:numCache>
            </c:numRef>
          </c:val>
          <c:smooth val="0"/>
        </c:ser>
        <c:ser>
          <c:idx val="7"/>
          <c:order val="5"/>
          <c:tx>
            <c:v>Internet video to TV</c:v>
          </c:tx>
          <c:spPr>
            <a:ln w="19050"/>
          </c:spPr>
          <c:marker>
            <c:symbol val="none"/>
          </c:marker>
          <c:val>
            <c:numRef>
              <c:f>Sheet2!$H$4:$H$9</c:f>
              <c:numCache>
                <c:formatCode>General</c:formatCode>
                <c:ptCount val="6"/>
                <c:pt idx="0">
                  <c:v>107.0</c:v>
                </c:pt>
                <c:pt idx="1">
                  <c:v>263.0</c:v>
                </c:pt>
                <c:pt idx="2">
                  <c:v>711.0</c:v>
                </c:pt>
                <c:pt idx="3">
                  <c:v>1502.0</c:v>
                </c:pt>
                <c:pt idx="4">
                  <c:v>2686.0</c:v>
                </c:pt>
                <c:pt idx="5">
                  <c:v>4075.0</c:v>
                </c:pt>
              </c:numCache>
            </c:numRef>
          </c:val>
          <c:smooth val="0"/>
        </c:ser>
        <c:ser>
          <c:idx val="6"/>
          <c:order val="6"/>
          <c:tx>
            <c:v>Mobile</c:v>
          </c:tx>
          <c:spPr>
            <a:ln w="19050"/>
          </c:spPr>
          <c:marker>
            <c:symbol val="none"/>
          </c:marker>
          <c:val>
            <c:numRef>
              <c:f>Sheet2!$G$4:$G$9</c:f>
              <c:numCache>
                <c:formatCode>General</c:formatCode>
                <c:ptCount val="6"/>
                <c:pt idx="0">
                  <c:v>66.0</c:v>
                </c:pt>
                <c:pt idx="1">
                  <c:v>170.0</c:v>
                </c:pt>
                <c:pt idx="2">
                  <c:v>410.0</c:v>
                </c:pt>
                <c:pt idx="3">
                  <c:v>904.0</c:v>
                </c:pt>
                <c:pt idx="4">
                  <c:v>1697.0</c:v>
                </c:pt>
                <c:pt idx="5">
                  <c:v>2856.0</c:v>
                </c:pt>
              </c:numCache>
            </c:numRef>
          </c:val>
          <c:smooth val="0"/>
        </c:ser>
        <c:ser>
          <c:idx val="5"/>
          <c:order val="7"/>
          <c:tx>
            <c:v>Total Business</c:v>
          </c:tx>
          <c:spPr>
            <a:ln w="50800"/>
          </c:spPr>
          <c:marker>
            <c:symbol val="none"/>
          </c:marker>
          <c:val>
            <c:numRef>
              <c:f>Sheet2!$J$4:$J$9</c:f>
              <c:numCache>
                <c:formatCode>General</c:formatCode>
                <c:ptCount val="6"/>
                <c:pt idx="0">
                  <c:v>3083.0</c:v>
                </c:pt>
                <c:pt idx="1">
                  <c:v>3862.0</c:v>
                </c:pt>
                <c:pt idx="2">
                  <c:v>4740.0</c:v>
                </c:pt>
                <c:pt idx="3">
                  <c:v>5697.0</c:v>
                </c:pt>
                <c:pt idx="4">
                  <c:v>6801.0</c:v>
                </c:pt>
                <c:pt idx="5">
                  <c:v>8103.0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57582840"/>
        <c:axId val="457585816"/>
      </c:lineChart>
      <c:catAx>
        <c:axId val="4575828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457585816"/>
        <c:crosses val="autoZero"/>
        <c:auto val="1"/>
        <c:lblAlgn val="ctr"/>
        <c:lblOffset val="100"/>
        <c:noMultiLvlLbl val="0"/>
      </c:catAx>
      <c:valAx>
        <c:axId val="4575858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5758284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60274917558384"/>
          <c:y val="0.146931195534093"/>
          <c:w val="0.178328846714673"/>
          <c:h val="0.748056236172897"/>
        </c:manualLayout>
      </c:layout>
      <c:overlay val="0"/>
      <c:txPr>
        <a:bodyPr/>
        <a:lstStyle/>
        <a:p>
          <a:pPr>
            <a:defRPr sz="1200" baseline="0"/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94ED040-2AFB-4119-819E-5C0C3B4DF0EF}" type="datetimeFigureOut">
              <a:rPr lang="en-US"/>
              <a:pPr>
                <a:defRPr/>
              </a:pPr>
              <a:t>10/11/2011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705BAF1-5AFD-4B45-BDD1-19082D3018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8430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8B13D90-5993-473F-90FB-F00DC1733D7C}" type="slidenum">
              <a:rPr lang="en-US" smtClean="0">
                <a:ea typeface="ＭＳ Ｐゴシック"/>
                <a:cs typeface="ＭＳ Ｐゴシック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smtClean="0">
              <a:ea typeface="ＭＳ Ｐゴシック"/>
              <a:cs typeface="ＭＳ Ｐゴシック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6867" name="Rectangle 3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defTabSz="449263"/>
            <a:endParaRPr lang="en-US" smtClean="0"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extLst/>
        </p:spPr>
        <p:txBody>
          <a:bodyPr/>
          <a:lstStyle>
            <a:lvl1pPr algn="l"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l"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l"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l"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l"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>
              <a:defRPr/>
            </a:pPr>
            <a:fld id="{CA7D11E2-9200-441C-B8A9-E07DDCA69C67}" type="slidenum">
              <a:rPr lang="en-GB" sz="1200" b="0">
                <a:latin typeface="Times" charset="0"/>
              </a:rPr>
              <a:pPr algn="r">
                <a:defRPr/>
              </a:pPr>
              <a:t>9</a:t>
            </a:fld>
            <a:endParaRPr lang="en-GB" sz="1200" b="0">
              <a:latin typeface="Times" charset="0"/>
            </a:endParaRPr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5786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trinitylo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76200"/>
            <a:ext cx="180022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48200"/>
            <a:ext cx="6400800" cy="990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2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BF4EBF0F-9262-4155-994F-B9C4F0186E57}" type="datetimeFigureOut">
              <a:rPr lang="en-US"/>
              <a:pPr>
                <a:defRPr/>
              </a:pPr>
              <a:t>10/11/2011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E90AFFFB-A1CA-44A3-9EB9-893813A54D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2893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/>
            </a:lvl1pPr>
            <a:lvl2pPr marL="457200" indent="0">
              <a:buNone/>
              <a:defRPr baseline="0"/>
            </a:lvl2pPr>
            <a:lvl3pPr marL="914400" indent="0">
              <a:buNone/>
              <a:defRPr baseline="0"/>
            </a:lvl3pPr>
            <a:lvl4pPr marL="1371600" indent="0">
              <a:buNone/>
              <a:defRPr baseline="0"/>
            </a:lvl4pPr>
            <a:lvl5pPr marL="1828800" indent="0">
              <a:buNone/>
              <a:defRPr baseline="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2651AA1B-A057-48E6-98E5-AA2C982C46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idx="10"/>
          </p:nvPr>
        </p:nvSpPr>
        <p:spPr>
          <a:xfrm>
            <a:off x="6553200" y="6453188"/>
            <a:ext cx="2130425" cy="304800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5C4ED923-7F2A-4A7A-B108-6ACCD1A027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ＭＳ Ｐゴシック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ＭＳ Ｐゴシック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ＭＳ Ｐゴシック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4" Type="http://schemas.openxmlformats.org/officeDocument/2006/relationships/chart" Target="../charts/chart2.xml"/><Relationship Id="rId5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8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13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4" Type="http://schemas.openxmlformats.org/officeDocument/2006/relationships/image" Target="../media/image15.emf"/><Relationship Id="rId5" Type="http://schemas.openxmlformats.org/officeDocument/2006/relationships/image" Target="../media/image1.png"/><Relationship Id="rId6" Type="http://schemas.openxmlformats.org/officeDocument/2006/relationships/image" Target="../media/image11.png"/><Relationship Id="rId7" Type="http://schemas.openxmlformats.org/officeDocument/2006/relationships/oleObject" Target="../embeddings/oleObject1.bin"/><Relationship Id="rId8" Type="http://schemas.openxmlformats.org/officeDocument/2006/relationships/image" Target="../media/image14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tiff"/><Relationship Id="rId6" Type="http://schemas.openxmlformats.org/officeDocument/2006/relationships/image" Target="../media/image19.png"/><Relationship Id="rId7" Type="http://schemas.openxmlformats.org/officeDocument/2006/relationships/image" Target="../media/image20.png"/><Relationship Id="rId8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emf"/><Relationship Id="rId3" Type="http://schemas.openxmlformats.org/officeDocument/2006/relationships/image" Target="../media/image2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emf"/><Relationship Id="rId5" Type="http://schemas.openxmlformats.org/officeDocument/2006/relationships/image" Target="../media/image27.emf"/><Relationship Id="rId6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ie/imgres?q=no+internet&amp;hl=en&amp;client=firefox-a&amp;hs=L1u&amp;rls=org.mozilla:en-US:official&amp;biw=1367&amp;bih=703&amp;tbm=isch&amp;tbnid=TlY-eLkym2hTdM:&amp;imgrefurl=http://www.mylot.com/w/photokeywords/no+internet.aspx&amp;docid=5kXI4xynMpoBmM&amp;imgurl=http://images.mylot.com/userImages/images/postphotos/2105473.jpg&amp;w=406&amp;h=309&amp;ei=Zi6xTrShAca1hAeUl4TDAg&amp;zoom=1&amp;iact=hc&amp;vpx=428&amp;vpy=190&amp;dur=749&amp;hovh=196&amp;hovw=257&amp;tx=177&amp;ty=100&amp;sig=104430003075096061879&amp;page=1&amp;tbnh=146&amp;tbnw=192&amp;start=0&amp;ndsp=18&amp;ved=1t:429,r:1,s:0" TargetMode="External"/><Relationship Id="rId4" Type="http://schemas.openxmlformats.org/officeDocument/2006/relationships/hyperlink" Target="http://www.google.ie/imgres?q=no+internet&amp;hl=en&amp;client=firefox-a&amp;hs=L1u&amp;rls=org.mozilla:en-US:official&amp;biw=1367&amp;bih=703&amp;tbm=isch&amp;tbnid=TlY-eLkym2hTdM:&amp;imgrefurl=http://www.mylot.com/w/photokeywords/no+internet.aspx&amp;docid=5kXI4xynMpoBmM&amp;imgurl=http://images.mylot.com/userImages/images/postphotos/2105473.jpg&amp;w=406&amp;h=309&amp;ei=Zi6xTrShAca1hAeUl4TDAg&amp;zoom=1&amp;iact=hc&amp;vpx=428&amp;vpy=190&amp;dur=166&amp;hovh=196&amp;hovw=257&amp;tx=164&amp;ty=106&amp;sig=104430003075096061879&amp;page=1&amp;tbnh=146&amp;tbnw=192&amp;start=0&amp;ndsp=18&amp;ved=1t:429,r:1,s:0" TargetMode="External"/><Relationship Id="rId5" Type="http://schemas.openxmlformats.org/officeDocument/2006/relationships/image" Target="../media/image29.png"/><Relationship Id="rId6" Type="http://schemas.openxmlformats.org/officeDocument/2006/relationships/image" Target="../media/image30.png"/><Relationship Id="rId7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4" Type="http://schemas.openxmlformats.org/officeDocument/2006/relationships/image" Target="../media/image34.png"/><Relationship Id="rId5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ie/imgres?q=mac&amp;hl=en&amp;client=firefox-a&amp;rls=org.mozilla:en-US:official&amp;biw=1367&amp;bih=703&amp;tbm=isch&amp;tbnid=6Glg9NCdAi5bLM:&amp;imgrefurl=http://www.preemo.com/what-we-do/mac-repair/&amp;docid=toMfqQd13UdyGM&amp;imgurl=http://www.preemo.com/images/appleimac.jpg&amp;w=540&amp;h=324&amp;ei=fp25TrusNMiFhQeIh5ymBw&amp;zoom=1&amp;iact=hc&amp;vpx=486&amp;vpy=202&amp;dur=984&amp;hovh=174&amp;hovw=290&amp;tx=137&amp;ty=102&amp;sig=104430003075096061879&amp;page=1&amp;tbnh=147&amp;tbnw=214&amp;start=0&amp;ndsp=18&amp;ved=1t:429,r:2,s:0" TargetMode="External"/><Relationship Id="rId4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4" Type="http://schemas.openxmlformats.org/officeDocument/2006/relationships/image" Target="../media/image37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tiff"/><Relationship Id="rId4" Type="http://schemas.openxmlformats.org/officeDocument/2006/relationships/image" Target="../media/image39.tiff"/><Relationship Id="rId5" Type="http://schemas.openxmlformats.org/officeDocument/2006/relationships/image" Target="../media/image40.tiff"/><Relationship Id="rId6" Type="http://schemas.openxmlformats.org/officeDocument/2006/relationships/image" Target="../media/image41.tiff"/><Relationship Id="rId7" Type="http://schemas.openxmlformats.org/officeDocument/2006/relationships/image" Target="../media/image42.tiff"/><Relationship Id="rId8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itle 1"/>
          <p:cNvSpPr>
            <a:spLocks noGrp="1"/>
          </p:cNvSpPr>
          <p:nvPr>
            <p:ph type="ctrTitle"/>
          </p:nvPr>
        </p:nvSpPr>
        <p:spPr bwMode="auto">
          <a:xfrm>
            <a:off x="685800" y="2362200"/>
            <a:ext cx="7772400" cy="19812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z="4200" b="1" smtClean="0">
                <a:ea typeface="ＭＳ Ｐゴシック"/>
                <a:cs typeface="ＭＳ Ｐゴシック"/>
              </a:rPr>
              <a:t>Next-Generation Fibre to the Home Deployment </a:t>
            </a:r>
            <a:br>
              <a:rPr lang="en-GB" sz="4200" b="1" smtClean="0">
                <a:ea typeface="ＭＳ Ｐゴシック"/>
                <a:cs typeface="ＭＳ Ｐゴシック"/>
              </a:rPr>
            </a:br>
            <a:r>
              <a:rPr lang="en-GB" sz="4200" b="1" smtClean="0">
                <a:ea typeface="ＭＳ Ｐゴシック"/>
                <a:cs typeface="ＭＳ Ｐゴシック"/>
              </a:rPr>
              <a:t>A HEAnet Case Study</a:t>
            </a:r>
            <a:r>
              <a:rPr lang="en-US" sz="4200" b="1" smtClean="0">
                <a:ea typeface="ＭＳ Ｐゴシック"/>
                <a:cs typeface="ＭＳ Ｐゴシック"/>
              </a:rPr>
              <a:t/>
            </a:r>
            <a:br>
              <a:rPr lang="en-US" sz="4200" b="1" smtClean="0">
                <a:ea typeface="ＭＳ Ｐゴシック"/>
                <a:cs typeface="ＭＳ Ｐゴシック"/>
              </a:rPr>
            </a:br>
            <a:endParaRPr lang="en-US" sz="4200" smtClean="0">
              <a:ea typeface="ＭＳ Ｐゴシック"/>
              <a:cs typeface="ＭＳ Ｐゴシック"/>
            </a:endParaRPr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981200" y="4648200"/>
            <a:ext cx="5562600" cy="995363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1800" b="1" dirty="0" err="1" smtClean="0">
                <a:ea typeface="+mn-ea"/>
                <a:cs typeface="+mn-cs"/>
              </a:rPr>
              <a:t>Dr.</a:t>
            </a:r>
            <a:r>
              <a:rPr lang="en-GB" sz="1800" b="1" dirty="0" smtClean="0">
                <a:ea typeface="+mn-ea"/>
                <a:cs typeface="+mn-cs"/>
              </a:rPr>
              <a:t> Marco Ruffini, </a:t>
            </a:r>
            <a:r>
              <a:rPr lang="en-GB" sz="1800" b="1" dirty="0" err="1" smtClean="0">
                <a:ea typeface="+mn-ea"/>
                <a:cs typeface="+mn-cs"/>
              </a:rPr>
              <a:t>Prof.</a:t>
            </a:r>
            <a:r>
              <a:rPr lang="en-GB" sz="1800" b="1" dirty="0" smtClean="0">
                <a:ea typeface="+mn-ea"/>
                <a:cs typeface="+mn-cs"/>
              </a:rPr>
              <a:t> David Payne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sz="1800" b="1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1800" b="1" dirty="0" smtClean="0">
                <a:ea typeface="+mn-ea"/>
                <a:cs typeface="+mn-cs"/>
              </a:rPr>
              <a:t>CTVR, University of Dublin, Trinity College</a:t>
            </a:r>
            <a:endParaRPr lang="en-US" sz="1800" b="1" dirty="0" smtClean="0"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itle 1"/>
          <p:cNvSpPr>
            <a:spLocks noGrp="1"/>
          </p:cNvSpPr>
          <p:nvPr>
            <p:ph type="title"/>
          </p:nvPr>
        </p:nvSpPr>
        <p:spPr bwMode="auto">
          <a:xfrm>
            <a:off x="457200" y="38100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>
                <a:ea typeface="ＭＳ Ｐゴシック"/>
                <a:cs typeface="ＭＳ Ｐゴシック"/>
              </a:rPr>
              <a:t>Collaboration</a:t>
            </a:r>
          </a:p>
        </p:txBody>
      </p:sp>
      <p:sp>
        <p:nvSpPr>
          <p:cNvPr id="8194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1600200"/>
            <a:ext cx="8229600" cy="4724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>
              <a:buFont typeface="Arial" charset="0"/>
              <a:buBlip>
                <a:blip r:embed="rId2"/>
              </a:buBlip>
            </a:pPr>
            <a:r>
              <a:rPr lang="en-US" sz="2600" dirty="0" smtClean="0">
                <a:ea typeface="ＭＳ Ｐゴシック"/>
                <a:cs typeface="ＭＳ Ｐゴシック"/>
              </a:rPr>
              <a:t> CTVR academics:</a:t>
            </a:r>
          </a:p>
          <a:p>
            <a:pPr lvl="1">
              <a:buFont typeface="Arial" charset="0"/>
              <a:buBlip>
                <a:blip r:embed="rId2"/>
              </a:buBlip>
            </a:pPr>
            <a:r>
              <a:rPr lang="en-US" sz="2200" dirty="0" smtClean="0">
                <a:ea typeface="ＭＳ Ｐゴシック"/>
              </a:rPr>
              <a:t> </a:t>
            </a:r>
            <a:r>
              <a:rPr lang="en-US" sz="2200" i="1" dirty="0" smtClean="0">
                <a:ea typeface="ＭＳ Ｐゴシック"/>
              </a:rPr>
              <a:t>Optical Network and Internet Architecture group</a:t>
            </a:r>
            <a:r>
              <a:rPr lang="en-US" sz="2200" dirty="0" smtClean="0">
                <a:ea typeface="ＭＳ Ｐゴシック"/>
              </a:rPr>
              <a:t>: Dr. Marco Ruffini, Prof. David B. Payne, Prof. Linda Doyle, </a:t>
            </a:r>
            <a:r>
              <a:rPr lang="en-US" sz="2200" i="1" dirty="0" smtClean="0">
                <a:ea typeface="ＭＳ Ｐゴシック"/>
              </a:rPr>
              <a:t>Trinity College Dublin</a:t>
            </a:r>
          </a:p>
          <a:p>
            <a:pPr lvl="1">
              <a:buBlip>
                <a:blip r:embed="rId2"/>
              </a:buBlip>
            </a:pPr>
            <a:r>
              <a:rPr lang="en-US" sz="2200" dirty="0" smtClean="0">
                <a:ea typeface="ＭＳ Ｐゴシック"/>
              </a:rPr>
              <a:t> </a:t>
            </a:r>
            <a:r>
              <a:rPr lang="en-US" sz="2200" i="1" dirty="0">
                <a:ea typeface="ＭＳ Ｐゴシック"/>
              </a:rPr>
              <a:t>Cork Computation C</a:t>
            </a:r>
            <a:r>
              <a:rPr lang="en-US" sz="2200" i="1" dirty="0" smtClean="0">
                <a:ea typeface="ＭＳ Ｐゴシック"/>
              </a:rPr>
              <a:t>onstraints Centre (4C): </a:t>
            </a:r>
            <a:r>
              <a:rPr lang="en-US" sz="2200" dirty="0" smtClean="0">
                <a:ea typeface="ＭＳ Ｐゴシック"/>
              </a:rPr>
              <a:t>Prof. Barry </a:t>
            </a:r>
            <a:r>
              <a:rPr lang="en-US" sz="2200" dirty="0" err="1" smtClean="0">
                <a:ea typeface="ＭＳ Ｐゴシック"/>
              </a:rPr>
              <a:t>O’sullivan</a:t>
            </a:r>
            <a:r>
              <a:rPr lang="en-US" sz="2200" dirty="0" smtClean="0">
                <a:ea typeface="ＭＳ Ｐゴシック"/>
              </a:rPr>
              <a:t>, Dr. Deepak Mehta, Dr. Luis Quesada, </a:t>
            </a:r>
            <a:r>
              <a:rPr lang="en-US" sz="2200" i="1" dirty="0" smtClean="0">
                <a:ea typeface="ＭＳ Ｐゴシック"/>
              </a:rPr>
              <a:t>University College Cork</a:t>
            </a:r>
          </a:p>
          <a:p>
            <a:pPr lvl="1">
              <a:buBlip>
                <a:blip r:embed="rId2"/>
              </a:buBlip>
            </a:pPr>
            <a:endParaRPr lang="en-US" sz="2200" i="1" dirty="0" smtClean="0">
              <a:ea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r>
              <a:rPr lang="en-US" sz="2600" dirty="0" smtClean="0">
                <a:ea typeface="ＭＳ Ｐゴシック"/>
                <a:cs typeface="ＭＳ Ｐゴシック"/>
              </a:rPr>
              <a:t> University of Swansea academics:</a:t>
            </a:r>
          </a:p>
          <a:p>
            <a:pPr lvl="1">
              <a:buFont typeface="Arial" charset="0"/>
              <a:buBlip>
                <a:blip r:embed="rId2"/>
              </a:buBlip>
            </a:pPr>
            <a:r>
              <a:rPr lang="en-US" sz="2200" dirty="0" smtClean="0">
                <a:ea typeface="ＭＳ Ｐゴシック"/>
              </a:rPr>
              <a:t> Prof. Nick Doran, Dr. </a:t>
            </a:r>
            <a:r>
              <a:rPr lang="en-US" sz="2200" dirty="0" err="1" smtClean="0">
                <a:ea typeface="ＭＳ Ｐゴシック"/>
              </a:rPr>
              <a:t>Farsheed</a:t>
            </a:r>
            <a:r>
              <a:rPr lang="en-US" sz="2200" dirty="0" smtClean="0">
                <a:ea typeface="ＭＳ Ｐゴシック"/>
              </a:rPr>
              <a:t> </a:t>
            </a:r>
            <a:r>
              <a:rPr lang="en-US" sz="2200" dirty="0" err="1" smtClean="0">
                <a:ea typeface="ＭＳ Ｐゴシック"/>
              </a:rPr>
              <a:t>Farjady</a:t>
            </a:r>
            <a:endParaRPr lang="en-US" sz="2200" dirty="0" smtClean="0">
              <a:ea typeface="ＭＳ Ｐゴシック"/>
            </a:endParaRPr>
          </a:p>
          <a:p>
            <a:pPr lvl="1">
              <a:buFont typeface="Arial" charset="0"/>
              <a:buBlip>
                <a:blip r:embed="rId2"/>
              </a:buBlip>
            </a:pPr>
            <a:endParaRPr lang="en-US" sz="2200" dirty="0" smtClean="0">
              <a:ea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r>
              <a:rPr lang="en-US" sz="2600" dirty="0" smtClean="0">
                <a:ea typeface="ＭＳ Ｐゴシック"/>
              </a:rPr>
              <a:t>Industry collaboration:</a:t>
            </a:r>
          </a:p>
          <a:p>
            <a:pPr lvl="1">
              <a:buFont typeface="Arial" charset="0"/>
              <a:buBlip>
                <a:blip r:embed="rId2"/>
              </a:buBlip>
            </a:pPr>
            <a:r>
              <a:rPr lang="en-US" sz="2200" dirty="0" smtClean="0">
                <a:ea typeface="ＭＳ Ｐゴシック"/>
                <a:cs typeface="ＭＳ Ｐゴシック"/>
              </a:rPr>
              <a:t> </a:t>
            </a:r>
            <a:r>
              <a:rPr lang="en-US" sz="2200" dirty="0" err="1" smtClean="0">
                <a:ea typeface="ＭＳ Ｐゴシック"/>
                <a:cs typeface="ＭＳ Ｐゴシック"/>
              </a:rPr>
              <a:t>HEAnet</a:t>
            </a:r>
            <a:r>
              <a:rPr lang="en-US" sz="2200" dirty="0" smtClean="0">
                <a:ea typeface="ＭＳ Ｐゴシック"/>
                <a:cs typeface="ＭＳ Ｐゴシック"/>
              </a:rPr>
              <a:t> </a:t>
            </a:r>
          </a:p>
          <a:p>
            <a:pPr lvl="1">
              <a:buFont typeface="Arial" charset="0"/>
              <a:buBlip>
                <a:blip r:embed="rId2"/>
              </a:buBlip>
            </a:pPr>
            <a:r>
              <a:rPr lang="en-US" sz="2200" dirty="0" smtClean="0">
                <a:ea typeface="ＭＳ Ｐゴシック"/>
                <a:cs typeface="ＭＳ Ｐゴシック"/>
              </a:rPr>
              <a:t> </a:t>
            </a:r>
            <a:r>
              <a:rPr lang="en-US" sz="2200" dirty="0" err="1" smtClean="0">
                <a:ea typeface="ＭＳ Ｐゴシック"/>
                <a:cs typeface="ＭＳ Ｐゴシック"/>
              </a:rPr>
              <a:t>Eircom</a:t>
            </a:r>
            <a:endParaRPr lang="en-US" sz="2200" dirty="0" smtClean="0">
              <a:ea typeface="ＭＳ Ｐゴシック"/>
              <a:cs typeface="ＭＳ Ｐゴシック"/>
            </a:endParaRPr>
          </a:p>
          <a:p>
            <a:pPr lvl="1">
              <a:buFont typeface="Arial" charset="0"/>
              <a:buBlip>
                <a:blip r:embed="rId2"/>
              </a:buBlip>
            </a:pPr>
            <a:r>
              <a:rPr lang="en-US" sz="2200" dirty="0" smtClean="0">
                <a:ea typeface="ＭＳ Ｐゴシック"/>
                <a:cs typeface="ＭＳ Ｐゴシック"/>
              </a:rPr>
              <a:t> British Telecom</a:t>
            </a:r>
          </a:p>
          <a:p>
            <a:pPr>
              <a:buFont typeface="Arial" charset="0"/>
              <a:buBlip>
                <a:blip r:embed="rId2"/>
              </a:buBlip>
            </a:pPr>
            <a:endParaRPr lang="en-US" sz="2600" dirty="0" smtClean="0">
              <a:ea typeface="ＭＳ Ｐゴシック"/>
              <a:cs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endParaRPr lang="en-US" sz="2600" dirty="0" smtClean="0">
              <a:ea typeface="ＭＳ Ｐゴシック"/>
              <a:cs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endParaRPr lang="en-US" sz="2600" dirty="0" smtClean="0">
              <a:ea typeface="ＭＳ Ｐゴシック"/>
              <a:cs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endParaRPr lang="en-US" sz="2600" dirty="0" smtClean="0"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itle 1"/>
          <p:cNvSpPr>
            <a:spLocks noGrp="1"/>
          </p:cNvSpPr>
          <p:nvPr>
            <p:ph type="title"/>
          </p:nvPr>
        </p:nvSpPr>
        <p:spPr bwMode="auto">
          <a:xfrm>
            <a:off x="457200" y="53340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>
                <a:ea typeface="ＭＳ Ｐゴシック"/>
                <a:cs typeface="ＭＳ Ｐゴシック"/>
              </a:rPr>
              <a:t>The bandwidth increase problem</a:t>
            </a:r>
            <a:endParaRPr lang="en-US" dirty="0" smtClean="0">
              <a:ea typeface="ＭＳ Ｐゴシック"/>
              <a:cs typeface="ＭＳ Ｐゴシック"/>
            </a:endParaRPr>
          </a:p>
        </p:txBody>
      </p:sp>
      <p:sp>
        <p:nvSpPr>
          <p:cNvPr id="10242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1524000"/>
            <a:ext cx="8229600" cy="5334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buFont typeface="Arial" charset="0"/>
              <a:buBlip>
                <a:blip r:embed="rId2"/>
              </a:buBlip>
            </a:pPr>
            <a:r>
              <a:rPr lang="en-US" sz="2400" dirty="0">
                <a:ea typeface="ＭＳ Ｐゴシック"/>
              </a:rPr>
              <a:t> </a:t>
            </a:r>
            <a:r>
              <a:rPr lang="en-US" sz="2400" dirty="0" smtClean="0">
                <a:ea typeface="ＭＳ Ｐゴシック"/>
              </a:rPr>
              <a:t>Bandwidth forecast based on extrapolation of traffic trends are unreliable </a:t>
            </a:r>
            <a:r>
              <a:rPr lang="en-US" sz="2400" dirty="0">
                <a:ea typeface="ＭＳ Ｐゴシック"/>
              </a:rPr>
              <a:t> </a:t>
            </a:r>
            <a:r>
              <a:rPr lang="en-US" sz="2400" dirty="0" smtClean="0">
                <a:ea typeface="ＭＳ Ｐゴシック"/>
                <a:sym typeface="Wingdings"/>
              </a:rPr>
              <a:t> 2001 Telecom bubble</a:t>
            </a:r>
          </a:p>
          <a:p>
            <a:pPr>
              <a:buFont typeface="Arial" charset="0"/>
              <a:buBlip>
                <a:blip r:embed="rId2"/>
              </a:buBlip>
            </a:pPr>
            <a:endParaRPr lang="en-US" sz="2400" dirty="0" smtClean="0">
              <a:ea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endParaRPr lang="en-US" sz="2400" dirty="0" smtClean="0">
              <a:ea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endParaRPr lang="en-US" sz="2400" dirty="0" smtClean="0">
              <a:ea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endParaRPr lang="en-US" sz="2400" dirty="0" smtClean="0">
              <a:ea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endParaRPr lang="en-US" sz="2400" dirty="0" smtClean="0">
              <a:ea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r>
              <a:rPr lang="en-US" sz="2400" dirty="0" smtClean="0">
                <a:ea typeface="ＭＳ Ｐゴシック"/>
              </a:rPr>
              <a:t> Forecast based on prediction of usage and applications are more reliable</a:t>
            </a:r>
          </a:p>
          <a:p>
            <a:pPr lvl="1">
              <a:buFont typeface="Arial" charset="0"/>
              <a:buBlip>
                <a:blip r:embed="rId2"/>
              </a:buBlip>
            </a:pPr>
            <a:r>
              <a:rPr lang="en-US" sz="2200" dirty="0" smtClean="0">
                <a:ea typeface="ＭＳ Ｐゴシック"/>
              </a:rPr>
              <a:t> The 100%/year bandwidth increase was due to increase in Internet population and bandwidth of applications</a:t>
            </a:r>
          </a:p>
          <a:p>
            <a:pPr lvl="1">
              <a:buFont typeface="Arial" charset="0"/>
              <a:buBlip>
                <a:blip r:embed="rId2"/>
              </a:buBlip>
            </a:pPr>
            <a:r>
              <a:rPr lang="en-US" sz="2200" dirty="0">
                <a:ea typeface="ＭＳ Ｐゴシック"/>
              </a:rPr>
              <a:t> </a:t>
            </a:r>
            <a:r>
              <a:rPr lang="en-US" sz="2200" dirty="0" smtClean="0">
                <a:ea typeface="ＭＳ Ｐゴシック"/>
              </a:rPr>
              <a:t>As population increase saturates we see lower growth rate</a:t>
            </a:r>
            <a:endParaRPr lang="en-US" dirty="0">
              <a:ea typeface="ＭＳ Ｐゴシック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1236133" y="1981200"/>
            <a:ext cx="8060267" cy="2438400"/>
            <a:chOff x="990600" y="2362200"/>
            <a:chExt cx="8060267" cy="2438400"/>
          </a:xfrm>
        </p:grpSpPr>
        <p:grpSp>
          <p:nvGrpSpPr>
            <p:cNvPr id="153" name="Group 1"/>
            <p:cNvGrpSpPr>
              <a:grpSpLocks/>
            </p:cNvGrpSpPr>
            <p:nvPr/>
          </p:nvGrpSpPr>
          <p:grpSpPr bwMode="auto">
            <a:xfrm>
              <a:off x="990600" y="2362200"/>
              <a:ext cx="8060267" cy="2438400"/>
              <a:chOff x="76200" y="1377208"/>
              <a:chExt cx="10064435" cy="4886982"/>
            </a:xfrm>
          </p:grpSpPr>
          <p:grpSp>
            <p:nvGrpSpPr>
              <p:cNvPr id="155" name="Group 49"/>
              <p:cNvGrpSpPr>
                <a:grpSpLocks/>
              </p:cNvGrpSpPr>
              <p:nvPr/>
            </p:nvGrpSpPr>
            <p:grpSpPr bwMode="auto">
              <a:xfrm>
                <a:off x="76200" y="1377208"/>
                <a:ext cx="9786041" cy="4718792"/>
                <a:chOff x="76200" y="1377208"/>
                <a:chExt cx="9786041" cy="4718792"/>
              </a:xfrm>
            </p:grpSpPr>
            <p:grpSp>
              <p:nvGrpSpPr>
                <p:cNvPr id="164" name="Group 43"/>
                <p:cNvGrpSpPr>
                  <a:grpSpLocks/>
                </p:cNvGrpSpPr>
                <p:nvPr/>
              </p:nvGrpSpPr>
              <p:grpSpPr bwMode="auto">
                <a:xfrm>
                  <a:off x="152400" y="1377208"/>
                  <a:ext cx="9709841" cy="4490192"/>
                  <a:chOff x="152400" y="1377208"/>
                  <a:chExt cx="9709841" cy="4490192"/>
                </a:xfrm>
              </p:grpSpPr>
              <p:graphicFrame>
                <p:nvGraphicFramePr>
                  <p:cNvPr id="166" name="Chart 165"/>
                  <p:cNvGraphicFramePr/>
                  <p:nvPr/>
                </p:nvGraphicFramePr>
                <p:xfrm>
                  <a:off x="152400" y="2057400"/>
                  <a:ext cx="8610600" cy="3810000"/>
                </p:xfrm>
                <a:graphic>
                  <a:graphicData uri="http://schemas.openxmlformats.org/drawingml/2006/chart">
                    <c:chart xmlns:c="http://schemas.openxmlformats.org/drawingml/2006/chart" xmlns:r="http://schemas.openxmlformats.org/officeDocument/2006/relationships" r:id="rId3"/>
                  </a:graphicData>
                </a:graphic>
              </p:graphicFrame>
              <p:grpSp>
                <p:nvGrpSpPr>
                  <p:cNvPr id="167" name="Group 49"/>
                  <p:cNvGrpSpPr>
                    <a:grpSpLocks/>
                  </p:cNvGrpSpPr>
                  <p:nvPr/>
                </p:nvGrpSpPr>
                <p:grpSpPr bwMode="auto">
                  <a:xfrm>
                    <a:off x="5552791" y="1377208"/>
                    <a:ext cx="4309450" cy="425690"/>
                    <a:chOff x="5552791" y="1377208"/>
                    <a:chExt cx="4309450" cy="425690"/>
                  </a:xfrm>
                </p:grpSpPr>
                <p:cxnSp>
                  <p:nvCxnSpPr>
                    <p:cNvPr id="168" name="Straight Connector 167"/>
                    <p:cNvCxnSpPr/>
                    <p:nvPr/>
                  </p:nvCxnSpPr>
                  <p:spPr>
                    <a:xfrm>
                      <a:off x="5552630" y="1611432"/>
                      <a:ext cx="533054" cy="0"/>
                    </a:xfrm>
                    <a:prstGeom prst="line">
                      <a:avLst/>
                    </a:prstGeom>
                    <a:ln w="28575">
                      <a:solidFill>
                        <a:srgbClr val="C0000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169" name="TextBox 3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6172200" y="1377208"/>
                      <a:ext cx="3690041" cy="42569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>
                      <a:spAutoFit/>
                    </a:bodyPr>
                    <a:lstStyle/>
                    <a:p>
                      <a:r>
                        <a:rPr lang="en-IE" sz="1200"/>
                        <a:t>Internet overall traffic (data from L. Roberts)</a:t>
                      </a:r>
                      <a:endParaRPr lang="en-US" sz="1200"/>
                    </a:p>
                  </p:txBody>
                </p:sp>
              </p:grpSp>
            </p:grpSp>
            <p:sp>
              <p:nvSpPr>
                <p:cNvPr id="165" name="TextBox 164"/>
                <p:cNvSpPr txBox="1"/>
                <p:nvPr/>
              </p:nvSpPr>
              <p:spPr>
                <a:xfrm>
                  <a:off x="76200" y="2133600"/>
                  <a:ext cx="403828" cy="3962400"/>
                </a:xfrm>
                <a:prstGeom prst="rect">
                  <a:avLst/>
                </a:prstGeom>
                <a:noFill/>
              </p:spPr>
              <p:txBody>
                <a:bodyPr vert="wordArtVert">
                  <a:spAutoFit/>
                </a:bodyPr>
                <a:lstStyle/>
                <a:p>
                  <a:pPr>
                    <a:defRPr/>
                  </a:pPr>
                  <a:r>
                    <a:rPr lang="en-IE" sz="1200" dirty="0">
                      <a:latin typeface="Calibri" charset="0"/>
                      <a:ea typeface="ＭＳ Ｐゴシック" charset="0"/>
                      <a:cs typeface="ＭＳ Ｐゴシック" charset="0"/>
                    </a:rPr>
                    <a:t>Traffic PB/Month</a:t>
                  </a:r>
                  <a:endParaRPr lang="en-US" sz="1200" dirty="0">
                    <a:latin typeface="Calibri" charset="0"/>
                    <a:ea typeface="ＭＳ Ｐゴシック" charset="0"/>
                    <a:cs typeface="ＭＳ Ｐゴシック" charset="0"/>
                  </a:endParaRPr>
                </a:p>
              </p:txBody>
            </p:sp>
          </p:grpSp>
          <p:grpSp>
            <p:nvGrpSpPr>
              <p:cNvPr id="156" name="Group 45"/>
              <p:cNvGrpSpPr>
                <a:grpSpLocks/>
              </p:cNvGrpSpPr>
              <p:nvPr/>
            </p:nvGrpSpPr>
            <p:grpSpPr bwMode="auto">
              <a:xfrm>
                <a:off x="294094" y="1654140"/>
                <a:ext cx="9846541" cy="4260098"/>
                <a:chOff x="379819" y="1730340"/>
                <a:chExt cx="9846541" cy="4260098"/>
              </a:xfrm>
            </p:grpSpPr>
            <p:grpSp>
              <p:nvGrpSpPr>
                <p:cNvPr id="160" name="Group 50"/>
                <p:cNvGrpSpPr>
                  <a:grpSpLocks/>
                </p:cNvGrpSpPr>
                <p:nvPr/>
              </p:nvGrpSpPr>
              <p:grpSpPr bwMode="auto">
                <a:xfrm>
                  <a:off x="5638518" y="1730340"/>
                  <a:ext cx="4587842" cy="425691"/>
                  <a:chOff x="5638518" y="1730340"/>
                  <a:chExt cx="4587842" cy="425691"/>
                </a:xfrm>
              </p:grpSpPr>
              <p:cxnSp>
                <p:nvCxnSpPr>
                  <p:cNvPr id="162" name="Straight Connector 161"/>
                  <p:cNvCxnSpPr/>
                  <p:nvPr/>
                </p:nvCxnSpPr>
                <p:spPr>
                  <a:xfrm>
                    <a:off x="5638354" y="1921855"/>
                    <a:ext cx="533054" cy="0"/>
                  </a:xfrm>
                  <a:prstGeom prst="line">
                    <a:avLst/>
                  </a:prstGeom>
                  <a:ln w="28575">
                    <a:solidFill>
                      <a:schemeClr val="accent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63" name="TextBox 4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177198" y="1730340"/>
                    <a:ext cx="4049162" cy="42569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r>
                      <a:rPr lang="en-IE" sz="1200"/>
                      <a:t>NASDAQ composite index (NYSE data)</a:t>
                    </a:r>
                    <a:endParaRPr lang="en-US" sz="1200"/>
                  </a:p>
                </p:txBody>
              </p:sp>
            </p:grpSp>
            <p:graphicFrame>
              <p:nvGraphicFramePr>
                <p:cNvPr id="161" name="Chart 160"/>
                <p:cNvGraphicFramePr/>
                <p:nvPr/>
              </p:nvGraphicFramePr>
              <p:xfrm>
                <a:off x="379819" y="1999463"/>
                <a:ext cx="8610600" cy="3990975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4"/>
                </a:graphicData>
              </a:graphic>
            </p:graphicFrame>
          </p:grpSp>
          <p:cxnSp>
            <p:nvCxnSpPr>
              <p:cNvPr id="157" name="Straight Arrow Connector 156"/>
              <p:cNvCxnSpPr/>
              <p:nvPr/>
            </p:nvCxnSpPr>
            <p:spPr>
              <a:xfrm>
                <a:off x="304385" y="5790863"/>
                <a:ext cx="8611162" cy="2439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8" name="TextBox 56"/>
              <p:cNvSpPr txBox="1">
                <a:spLocks noChangeArrowheads="1"/>
              </p:cNvSpPr>
              <p:nvPr/>
            </p:nvSpPr>
            <p:spPr bwMode="auto">
              <a:xfrm>
                <a:off x="609600" y="5791200"/>
                <a:ext cx="8305801" cy="4729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IE" sz="1400"/>
                  <a:t>1960                      1970                      1980                     1990                  2000                     2010          </a:t>
                </a:r>
                <a:endParaRPr lang="en-US" sz="1400"/>
              </a:p>
            </p:txBody>
          </p:sp>
          <p:cxnSp>
            <p:nvCxnSpPr>
              <p:cNvPr id="159" name="Straight Connector 158"/>
              <p:cNvCxnSpPr/>
              <p:nvPr/>
            </p:nvCxnSpPr>
            <p:spPr>
              <a:xfrm rot="5400000" flipH="1" flipV="1">
                <a:off x="5101324" y="4251330"/>
                <a:ext cx="3049789" cy="0"/>
              </a:xfrm>
              <a:prstGeom prst="line">
                <a:avLst/>
              </a:prstGeom>
              <a:ln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0" name="Rectangle 7167"/>
            <p:cNvSpPr>
              <a:spLocks noChangeArrowheads="1"/>
            </p:cNvSpPr>
            <p:nvPr/>
          </p:nvSpPr>
          <p:spPr bwMode="auto">
            <a:xfrm>
              <a:off x="1725653" y="2819400"/>
              <a:ext cx="4026389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i="1" dirty="0"/>
                <a:t>“Internet traffic is doubling every three months.” Business Week, Oct. 9, 2000</a:t>
              </a:r>
            </a:p>
          </p:txBody>
        </p:sp>
        <p:cxnSp>
          <p:nvCxnSpPr>
            <p:cNvPr id="171" name="Straight Arrow Connector 170"/>
            <p:cNvCxnSpPr/>
            <p:nvPr/>
          </p:nvCxnSpPr>
          <p:spPr>
            <a:xfrm>
              <a:off x="4304242" y="3429000"/>
              <a:ext cx="182880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76200" y="3429000"/>
            <a:ext cx="9029700" cy="3152775"/>
            <a:chOff x="152400" y="1219200"/>
            <a:chExt cx="9028751" cy="3152775"/>
          </a:xfrm>
        </p:grpSpPr>
        <p:grpSp>
          <p:nvGrpSpPr>
            <p:cNvPr id="10244" name="Group 6"/>
            <p:cNvGrpSpPr>
              <a:grpSpLocks/>
            </p:cNvGrpSpPr>
            <p:nvPr/>
          </p:nvGrpSpPr>
          <p:grpSpPr bwMode="auto">
            <a:xfrm>
              <a:off x="152400" y="1219200"/>
              <a:ext cx="9028751" cy="3152775"/>
              <a:chOff x="152400" y="1219200"/>
              <a:chExt cx="9028751" cy="3152775"/>
            </a:xfrm>
          </p:grpSpPr>
          <p:grpSp>
            <p:nvGrpSpPr>
              <p:cNvPr id="10256" name="Group 18"/>
              <p:cNvGrpSpPr>
                <a:grpSpLocks/>
              </p:cNvGrpSpPr>
              <p:nvPr/>
            </p:nvGrpSpPr>
            <p:grpSpPr bwMode="auto">
              <a:xfrm>
                <a:off x="152400" y="1219200"/>
                <a:ext cx="9028751" cy="3152775"/>
                <a:chOff x="152400" y="1219200"/>
                <a:chExt cx="9028751" cy="3152775"/>
              </a:xfrm>
            </p:grpSpPr>
            <p:graphicFrame>
              <p:nvGraphicFramePr>
                <p:cNvPr id="21" name="Chart 20"/>
                <p:cNvGraphicFramePr/>
                <p:nvPr/>
              </p:nvGraphicFramePr>
              <p:xfrm>
                <a:off x="228600" y="1219200"/>
                <a:ext cx="8915400" cy="3152775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5"/>
                </a:graphicData>
              </a:graphic>
            </p:graphicFrame>
            <p:sp>
              <p:nvSpPr>
                <p:cNvPr id="22" name="TextBox 21"/>
                <p:cNvSpPr txBox="1"/>
                <p:nvPr/>
              </p:nvSpPr>
              <p:spPr>
                <a:xfrm>
                  <a:off x="152400" y="1447800"/>
                  <a:ext cx="440313" cy="2438400"/>
                </a:xfrm>
                <a:prstGeom prst="rect">
                  <a:avLst/>
                </a:prstGeom>
                <a:noFill/>
              </p:spPr>
              <p:txBody>
                <a:bodyPr vert="wordArtVert">
                  <a:spAutoFit/>
                </a:bodyPr>
                <a:lstStyle/>
                <a:p>
                  <a:pPr>
                    <a:defRPr/>
                  </a:pPr>
                  <a:r>
                    <a:rPr lang="en-IE" sz="1400" dirty="0">
                      <a:latin typeface="Calibri" charset="0"/>
                      <a:ea typeface="ＭＳ Ｐゴシック" charset="0"/>
                      <a:cs typeface="ＭＳ Ｐゴシック" charset="0"/>
                    </a:rPr>
                    <a:t>PB/Month</a:t>
                  </a:r>
                  <a:endParaRPr lang="en-US" sz="1400" dirty="0">
                    <a:latin typeface="Calibri" charset="0"/>
                    <a:ea typeface="ＭＳ Ｐゴシック" charset="0"/>
                    <a:cs typeface="ＭＳ Ｐゴシック" charset="0"/>
                  </a:endParaRPr>
                </a:p>
              </p:txBody>
            </p:sp>
            <p:grpSp>
              <p:nvGrpSpPr>
                <p:cNvPr id="10260" name="Group 22"/>
                <p:cNvGrpSpPr>
                  <a:grpSpLocks/>
                </p:cNvGrpSpPr>
                <p:nvPr/>
              </p:nvGrpSpPr>
              <p:grpSpPr bwMode="auto">
                <a:xfrm>
                  <a:off x="8442202" y="1345348"/>
                  <a:ext cx="738949" cy="2693252"/>
                  <a:chOff x="8306667" y="3757882"/>
                  <a:chExt cx="838200" cy="2433368"/>
                </a:xfrm>
              </p:grpSpPr>
              <p:sp>
                <p:nvSpPr>
                  <p:cNvPr id="10261" name="TextBox 2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428681" y="5658649"/>
                    <a:ext cx="691478" cy="25027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r>
                      <a:rPr lang="en-IE" sz="1200">
                        <a:solidFill>
                          <a:srgbClr val="FF0000"/>
                        </a:solidFill>
                      </a:rPr>
                      <a:t>112%</a:t>
                    </a:r>
                    <a:endParaRPr lang="en-US" sz="1200">
                      <a:solidFill>
                        <a:srgbClr val="FF0000"/>
                      </a:solidFill>
                    </a:endParaRPr>
                  </a:p>
                </p:txBody>
              </p:sp>
              <p:sp>
                <p:nvSpPr>
                  <p:cNvPr id="10262" name="TextBox 2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530247" y="4332377"/>
                    <a:ext cx="533400" cy="25027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r>
                      <a:rPr lang="en-IE" sz="1200">
                        <a:solidFill>
                          <a:srgbClr val="FF0000"/>
                        </a:solidFill>
                      </a:rPr>
                      <a:t>48%</a:t>
                    </a:r>
                    <a:endParaRPr lang="en-US" sz="1200">
                      <a:solidFill>
                        <a:srgbClr val="FF0000"/>
                      </a:solidFill>
                    </a:endParaRPr>
                  </a:p>
                </p:txBody>
              </p:sp>
              <p:sp>
                <p:nvSpPr>
                  <p:cNvPr id="10263" name="TextBox 2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438615" y="5397407"/>
                    <a:ext cx="690259" cy="25027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r>
                      <a:rPr lang="en-IE" sz="1200">
                        <a:solidFill>
                          <a:srgbClr val="FF0000"/>
                        </a:solidFill>
                      </a:rPr>
                      <a:t>107%</a:t>
                    </a:r>
                    <a:endParaRPr lang="en-US" sz="1200">
                      <a:solidFill>
                        <a:srgbClr val="FF0000"/>
                      </a:solidFill>
                    </a:endParaRPr>
                  </a:p>
                </p:txBody>
              </p:sp>
              <p:sp>
                <p:nvSpPr>
                  <p:cNvPr id="10264" name="TextBox 2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508326" y="5110523"/>
                    <a:ext cx="533400" cy="25027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r>
                      <a:rPr lang="en-IE" sz="1200">
                        <a:solidFill>
                          <a:srgbClr val="FF0000"/>
                        </a:solidFill>
                      </a:rPr>
                      <a:t>29%</a:t>
                    </a:r>
                    <a:endParaRPr lang="en-US" sz="1200">
                      <a:solidFill>
                        <a:srgbClr val="FF0000"/>
                      </a:solidFill>
                    </a:endParaRPr>
                  </a:p>
                </p:txBody>
              </p:sp>
              <p:sp>
                <p:nvSpPr>
                  <p:cNvPr id="10265" name="TextBox 2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531407" y="4607765"/>
                    <a:ext cx="533400" cy="25027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r>
                      <a:rPr lang="en-IE" sz="1200">
                        <a:solidFill>
                          <a:srgbClr val="FF0000"/>
                        </a:solidFill>
                      </a:rPr>
                      <a:t>23%</a:t>
                    </a:r>
                    <a:endParaRPr lang="en-US" sz="1200">
                      <a:solidFill>
                        <a:srgbClr val="FF0000"/>
                      </a:solidFill>
                    </a:endParaRPr>
                  </a:p>
                </p:txBody>
              </p:sp>
              <p:sp>
                <p:nvSpPr>
                  <p:cNvPr id="10266" name="TextBox 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534474" y="4091701"/>
                    <a:ext cx="533400" cy="25027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r>
                      <a:rPr lang="en-IE" sz="1200">
                        <a:solidFill>
                          <a:srgbClr val="FF0000"/>
                        </a:solidFill>
                      </a:rPr>
                      <a:t>37%</a:t>
                    </a:r>
                    <a:endParaRPr lang="en-US" sz="1200">
                      <a:solidFill>
                        <a:srgbClr val="FF0000"/>
                      </a:solidFill>
                    </a:endParaRPr>
                  </a:p>
                </p:txBody>
              </p:sp>
              <p:sp>
                <p:nvSpPr>
                  <p:cNvPr id="10267" name="TextBox 2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530247" y="4873428"/>
                    <a:ext cx="533400" cy="25027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r>
                      <a:rPr lang="en-IE" sz="1200">
                        <a:solidFill>
                          <a:srgbClr val="FF0000"/>
                        </a:solidFill>
                      </a:rPr>
                      <a:t>33%</a:t>
                    </a:r>
                    <a:endParaRPr lang="en-US" sz="1200">
                      <a:solidFill>
                        <a:srgbClr val="FF0000"/>
                      </a:solidFill>
                    </a:endParaRPr>
                  </a:p>
                </p:txBody>
              </p:sp>
              <p:sp>
                <p:nvSpPr>
                  <p:cNvPr id="10268" name="TextBox 3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506399" y="5940980"/>
                    <a:ext cx="533400" cy="25027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r>
                      <a:rPr lang="en-IE" sz="1200">
                        <a:solidFill>
                          <a:srgbClr val="FF0000"/>
                        </a:solidFill>
                      </a:rPr>
                      <a:t>21%</a:t>
                    </a:r>
                    <a:endParaRPr lang="en-US" sz="1200">
                      <a:solidFill>
                        <a:srgbClr val="FF0000"/>
                      </a:solidFill>
                    </a:endParaRPr>
                  </a:p>
                </p:txBody>
              </p:sp>
              <p:sp>
                <p:nvSpPr>
                  <p:cNvPr id="10269" name="TextBox 3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306667" y="3757882"/>
                    <a:ext cx="838200" cy="41711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pPr algn="ctr"/>
                    <a:r>
                      <a:rPr lang="en-IE" sz="1200">
                        <a:solidFill>
                          <a:srgbClr val="FF0000"/>
                        </a:solidFill>
                      </a:rPr>
                      <a:t>Growth rate</a:t>
                    </a:r>
                    <a:endParaRPr lang="en-US" sz="1200">
                      <a:solidFill>
                        <a:srgbClr val="FF0000"/>
                      </a:solidFill>
                    </a:endParaRPr>
                  </a:p>
                </p:txBody>
              </p:sp>
            </p:grpSp>
          </p:grpSp>
          <p:sp>
            <p:nvSpPr>
              <p:cNvPr id="10257" name="TextBox 19"/>
              <p:cNvSpPr txBox="1">
                <a:spLocks noChangeArrowheads="1"/>
              </p:cNvSpPr>
              <p:nvPr/>
            </p:nvSpPr>
            <p:spPr bwMode="auto">
              <a:xfrm>
                <a:off x="5257800" y="1371600"/>
                <a:ext cx="1066800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IE" sz="800" i="1"/>
                  <a:t>Data from Cisco Forecast 2010</a:t>
                </a:r>
                <a:endParaRPr lang="en-US" sz="800" i="1"/>
              </a:p>
            </p:txBody>
          </p:sp>
        </p:grpSp>
        <p:grpSp>
          <p:nvGrpSpPr>
            <p:cNvPr id="10245" name="Group 7"/>
            <p:cNvGrpSpPr>
              <a:grpSpLocks/>
            </p:cNvGrpSpPr>
            <p:nvPr/>
          </p:nvGrpSpPr>
          <p:grpSpPr bwMode="auto">
            <a:xfrm>
              <a:off x="7010400" y="1752600"/>
              <a:ext cx="2064444" cy="1981200"/>
              <a:chOff x="7010400" y="1752600"/>
              <a:chExt cx="2064444" cy="19812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7009679" y="3733800"/>
                <a:ext cx="1600032" cy="0"/>
              </a:xfrm>
              <a:prstGeom prst="line">
                <a:avLst/>
              </a:prstGeom>
              <a:ln w="12700">
                <a:solidFill>
                  <a:srgbClr val="FF0000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/>
              <p:cNvCxnSpPr/>
              <p:nvPr/>
            </p:nvCxnSpPr>
            <p:spPr>
              <a:xfrm>
                <a:off x="7009679" y="1752600"/>
                <a:ext cx="1600032" cy="0"/>
              </a:xfrm>
              <a:prstGeom prst="line">
                <a:avLst/>
              </a:prstGeom>
              <a:ln w="12700">
                <a:solidFill>
                  <a:srgbClr val="FF0000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 rot="5400000">
                <a:off x="6019079" y="2743200"/>
                <a:ext cx="1981200" cy="0"/>
              </a:xfrm>
              <a:prstGeom prst="line">
                <a:avLst/>
              </a:prstGeom>
              <a:ln w="12700">
                <a:solidFill>
                  <a:srgbClr val="FF0000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 rot="5400000">
                <a:off x="7619111" y="2743200"/>
                <a:ext cx="1981200" cy="0"/>
              </a:xfrm>
              <a:prstGeom prst="line">
                <a:avLst/>
              </a:prstGeom>
              <a:ln w="12700">
                <a:solidFill>
                  <a:srgbClr val="FF0000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7009679" y="1981200"/>
                <a:ext cx="2058772" cy="0"/>
              </a:xfrm>
              <a:prstGeom prst="line">
                <a:avLst/>
              </a:prstGeom>
              <a:ln w="12700"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7009679" y="2247900"/>
                <a:ext cx="2058772" cy="0"/>
              </a:xfrm>
              <a:prstGeom prst="line">
                <a:avLst/>
              </a:prstGeom>
              <a:ln w="9525"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7009679" y="2560638"/>
                <a:ext cx="2058772" cy="0"/>
              </a:xfrm>
              <a:prstGeom prst="line">
                <a:avLst/>
              </a:prstGeom>
              <a:ln w="9525"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>
                <a:off x="7009679" y="2849563"/>
                <a:ext cx="2058772" cy="0"/>
              </a:xfrm>
              <a:prstGeom prst="line">
                <a:avLst/>
              </a:prstGeom>
              <a:ln w="9525"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>
                <a:off x="7009679" y="3146425"/>
                <a:ext cx="2058772" cy="0"/>
              </a:xfrm>
              <a:prstGeom prst="line">
                <a:avLst/>
              </a:prstGeom>
              <a:ln w="9525"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7016028" y="3452813"/>
                <a:ext cx="2058772" cy="0"/>
              </a:xfrm>
              <a:prstGeom prst="line">
                <a:avLst/>
              </a:prstGeom>
              <a:ln w="9525"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dirty="0" smtClean="0">
                <a:ea typeface="ＭＳ Ｐゴシック"/>
                <a:cs typeface="ＭＳ Ｐゴシック"/>
              </a:rPr>
              <a:t>How much bandwidth can we use?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>
            <a:normAutofit fontScale="92500"/>
          </a:bodyPr>
          <a:lstStyle/>
          <a:p>
            <a:pPr marL="0" lvl="1">
              <a:buBlip>
                <a:blip r:embed="rId2"/>
              </a:buBlip>
            </a:pPr>
            <a:r>
              <a:rPr lang="en-US" dirty="0" smtClean="0">
                <a:ea typeface="ＭＳ Ｐゴシック"/>
                <a:sym typeface="Wingdings" pitchFamily="2" charset="2"/>
              </a:rPr>
              <a:t> The final amount of information we can process and thus exchange is not infinite, but limited by our perceptions…</a:t>
            </a:r>
          </a:p>
          <a:p>
            <a:pPr marL="0" lvl="1">
              <a:buBlip>
                <a:blip r:embed="rId2"/>
              </a:buBlip>
            </a:pPr>
            <a:r>
              <a:rPr lang="en-US" dirty="0">
                <a:ea typeface="ＭＳ Ｐゴシック"/>
                <a:sym typeface="Wingdings" pitchFamily="2" charset="2"/>
              </a:rPr>
              <a:t> </a:t>
            </a:r>
            <a:r>
              <a:rPr lang="en-US" dirty="0" smtClean="0">
                <a:ea typeface="ＭＳ Ｐゴシック"/>
                <a:sym typeface="Wingdings" pitchFamily="2" charset="2"/>
              </a:rPr>
              <a:t>… but we still have a potential growth of at least:</a:t>
            </a:r>
          </a:p>
          <a:p>
            <a:pPr marL="457200" lvl="2">
              <a:buBlip>
                <a:blip r:embed="rId2"/>
              </a:buBlip>
            </a:pPr>
            <a:r>
              <a:rPr lang="en-US" dirty="0" smtClean="0">
                <a:ea typeface="ＭＳ Ｐゴシック"/>
                <a:sym typeface="Wingdings" pitchFamily="2" charset="2"/>
              </a:rPr>
              <a:t> 2 orders of magnitude sustained rate -&gt; 10Mbps</a:t>
            </a:r>
          </a:p>
          <a:p>
            <a:pPr marL="457200" lvl="2">
              <a:buBlip>
                <a:blip r:embed="rId2"/>
              </a:buBlip>
            </a:pPr>
            <a:r>
              <a:rPr lang="en-US" dirty="0">
                <a:ea typeface="ＭＳ Ｐゴシック"/>
                <a:sym typeface="Wingdings" pitchFamily="2" charset="2"/>
              </a:rPr>
              <a:t> </a:t>
            </a:r>
            <a:r>
              <a:rPr lang="en-US" dirty="0" smtClean="0">
                <a:ea typeface="ＭＳ Ｐゴシック"/>
                <a:sym typeface="Wingdings" pitchFamily="2" charset="2"/>
              </a:rPr>
              <a:t>3 orders of magnitude peak rate -&gt; 10Gbps</a:t>
            </a:r>
          </a:p>
          <a:p>
            <a:pPr marL="0" lvl="1">
              <a:buBlip>
                <a:blip r:embed="rId2"/>
              </a:buBlip>
            </a:pPr>
            <a:r>
              <a:rPr lang="en-US" dirty="0">
                <a:ea typeface="ＭＳ Ｐゴシック"/>
                <a:sym typeface="Wingdings" pitchFamily="2" charset="2"/>
              </a:rPr>
              <a:t> </a:t>
            </a:r>
            <a:r>
              <a:rPr lang="en-US" dirty="0" smtClean="0">
                <a:ea typeface="ＭＳ Ｐゴシック"/>
                <a:sym typeface="Wingdings" pitchFamily="2" charset="2"/>
              </a:rPr>
              <a:t>In any case it’s way more than </a:t>
            </a:r>
            <a:r>
              <a:rPr lang="en-US" dirty="0" err="1" smtClean="0">
                <a:ea typeface="ＭＳ Ｐゴシック"/>
                <a:sym typeface="Wingdings" pitchFamily="2" charset="2"/>
              </a:rPr>
              <a:t>xDSL</a:t>
            </a:r>
            <a:r>
              <a:rPr lang="en-US" dirty="0" smtClean="0">
                <a:ea typeface="ＭＳ Ｐゴシック"/>
                <a:sym typeface="Wingdings" pitchFamily="2" charset="2"/>
              </a:rPr>
              <a:t> can deliver</a:t>
            </a:r>
          </a:p>
          <a:p>
            <a:pPr marL="0" lvl="1">
              <a:buBlip>
                <a:blip r:embed="rId2"/>
              </a:buBlip>
            </a:pPr>
            <a:endParaRPr lang="en-US" dirty="0" smtClean="0">
              <a:ea typeface="ＭＳ Ｐゴシック"/>
              <a:sym typeface="Wingdings" pitchFamily="2" charset="2"/>
            </a:endParaRPr>
          </a:p>
          <a:p>
            <a:pPr marL="0" lvl="1">
              <a:buBlip>
                <a:blip r:embed="rId2"/>
              </a:buBlip>
            </a:pPr>
            <a:r>
              <a:rPr lang="en-US" dirty="0">
                <a:ea typeface="ＭＳ Ｐゴシック"/>
                <a:sym typeface="Wingdings" pitchFamily="2" charset="2"/>
              </a:rPr>
              <a:t> </a:t>
            </a:r>
            <a:r>
              <a:rPr lang="en-US" dirty="0" smtClean="0">
                <a:ea typeface="ＭＳ Ｐゴシック"/>
                <a:sym typeface="Wingdings" pitchFamily="2" charset="2"/>
              </a:rPr>
              <a:t>Action points:</a:t>
            </a:r>
            <a:endParaRPr lang="en-US" dirty="0">
              <a:ea typeface="ＭＳ Ｐゴシック"/>
              <a:sym typeface="Wingdings" pitchFamily="2" charset="2"/>
            </a:endParaRPr>
          </a:p>
          <a:p>
            <a:pPr marL="457200" lvl="2">
              <a:buBlip>
                <a:blip r:embed="rId2"/>
              </a:buBlip>
            </a:pPr>
            <a:r>
              <a:rPr lang="en-US" dirty="0" smtClean="0">
                <a:ea typeface="ＭＳ Ｐゴシック"/>
                <a:sym typeface="Wingdings" pitchFamily="2" charset="2"/>
              </a:rPr>
              <a:t> Replace </a:t>
            </a:r>
            <a:r>
              <a:rPr lang="en-US" dirty="0" err="1" smtClean="0">
                <a:ea typeface="ＭＳ Ｐゴシック"/>
                <a:sym typeface="Wingdings" pitchFamily="2" charset="2"/>
              </a:rPr>
              <a:t>xDSL</a:t>
            </a:r>
            <a:r>
              <a:rPr lang="en-US" dirty="0" smtClean="0">
                <a:ea typeface="ＭＳ Ｐゴシック"/>
                <a:sym typeface="Wingdings" pitchFamily="2" charset="2"/>
              </a:rPr>
              <a:t>, with </a:t>
            </a:r>
            <a:r>
              <a:rPr lang="en-US" dirty="0" err="1" smtClean="0">
                <a:ea typeface="ＭＳ Ｐゴシック"/>
                <a:sym typeface="Wingdings" pitchFamily="2" charset="2"/>
              </a:rPr>
              <a:t>fibre</a:t>
            </a:r>
            <a:r>
              <a:rPr lang="en-US" dirty="0" smtClean="0">
                <a:ea typeface="ＭＳ Ｐゴシック"/>
                <a:sym typeface="Wingdings" pitchFamily="2" charset="2"/>
              </a:rPr>
              <a:t> to the home (FTTH)</a:t>
            </a:r>
          </a:p>
          <a:p>
            <a:pPr marL="457200" lvl="2">
              <a:buBlip>
                <a:blip r:embed="rId2"/>
              </a:buBlip>
            </a:pPr>
            <a:r>
              <a:rPr lang="en-US" dirty="0">
                <a:ea typeface="ＭＳ Ｐゴシック"/>
                <a:sym typeface="Wingdings" pitchFamily="2" charset="2"/>
              </a:rPr>
              <a:t> </a:t>
            </a:r>
            <a:r>
              <a:rPr lang="en-US" dirty="0" smtClean="0">
                <a:ea typeface="ＭＳ Ｐゴシック"/>
                <a:sym typeface="Wingdings" pitchFamily="2" charset="2"/>
              </a:rPr>
              <a:t>Modify or replace metro/core to support sustainable access bandwidth increase (i.e., cost and power consumption)</a:t>
            </a:r>
            <a:endParaRPr lang="en-US" dirty="0">
              <a:ea typeface="ＭＳ Ｐゴシック"/>
              <a:sym typeface="Wingdings" pitchFamily="2" charset="2"/>
            </a:endParaRPr>
          </a:p>
          <a:p>
            <a:endParaRPr lang="en-US" dirty="0"/>
          </a:p>
        </p:txBody>
      </p:sp>
      <p:grpSp>
        <p:nvGrpSpPr>
          <p:cNvPr id="271" name="Group 270"/>
          <p:cNvGrpSpPr/>
          <p:nvPr/>
        </p:nvGrpSpPr>
        <p:grpSpPr>
          <a:xfrm>
            <a:off x="0" y="3657600"/>
            <a:ext cx="8839200" cy="3200400"/>
            <a:chOff x="152400" y="3429000"/>
            <a:chExt cx="8839200" cy="3200400"/>
          </a:xfrm>
        </p:grpSpPr>
        <p:sp>
          <p:nvSpPr>
            <p:cNvPr id="114" name="Rectangle 377"/>
            <p:cNvSpPr>
              <a:spLocks noChangeArrowheads="1"/>
            </p:cNvSpPr>
            <p:nvPr/>
          </p:nvSpPr>
          <p:spPr bwMode="auto">
            <a:xfrm>
              <a:off x="152400" y="4419600"/>
              <a:ext cx="215444" cy="11496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vert="eaVert" wrap="none" lIns="0" tIns="0" rIns="0" bIns="0">
              <a:spAutoFit/>
            </a:bodyPr>
            <a:lstStyle/>
            <a:p>
              <a:pPr algn="l" defTabSz="449263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1400" dirty="0"/>
                <a:t>Relative growth</a:t>
              </a:r>
            </a:p>
          </p:txBody>
        </p:sp>
        <p:grpSp>
          <p:nvGrpSpPr>
            <p:cNvPr id="270" name="Group 269"/>
            <p:cNvGrpSpPr/>
            <p:nvPr/>
          </p:nvGrpSpPr>
          <p:grpSpPr>
            <a:xfrm>
              <a:off x="457200" y="3429000"/>
              <a:ext cx="8534400" cy="3200400"/>
              <a:chOff x="304800" y="3429000"/>
              <a:chExt cx="8534400" cy="320040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04800" y="3429000"/>
                <a:ext cx="8534400" cy="3200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15" name="Group 114"/>
              <p:cNvGrpSpPr/>
              <p:nvPr/>
            </p:nvGrpSpPr>
            <p:grpSpPr>
              <a:xfrm>
                <a:off x="457200" y="3962400"/>
                <a:ext cx="2438400" cy="2259013"/>
                <a:chOff x="5340350" y="3649663"/>
                <a:chExt cx="1484310" cy="1200150"/>
              </a:xfrm>
            </p:grpSpPr>
            <p:sp>
              <p:nvSpPr>
                <p:cNvPr id="116" name="Rectangle 281"/>
                <p:cNvSpPr>
                  <a:spLocks noChangeArrowheads="1"/>
                </p:cNvSpPr>
                <p:nvPr/>
              </p:nvSpPr>
              <p:spPr bwMode="auto">
                <a:xfrm>
                  <a:off x="5372100" y="3649663"/>
                  <a:ext cx="1406525" cy="1058862"/>
                </a:xfrm>
                <a:prstGeom prst="rect">
                  <a:avLst/>
                </a:prstGeom>
                <a:solidFill>
                  <a:srgbClr val="DDDDD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7" name="Line 304"/>
                <p:cNvSpPr>
                  <a:spLocks noChangeShapeType="1"/>
                </p:cNvSpPr>
                <p:nvPr/>
              </p:nvSpPr>
              <p:spPr bwMode="auto">
                <a:xfrm>
                  <a:off x="5340350" y="4848225"/>
                  <a:ext cx="15875" cy="1588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8" name="Line 317"/>
                <p:cNvSpPr>
                  <a:spLocks noChangeShapeType="1"/>
                </p:cNvSpPr>
                <p:nvPr/>
              </p:nvSpPr>
              <p:spPr bwMode="auto">
                <a:xfrm>
                  <a:off x="5340350" y="4848225"/>
                  <a:ext cx="15875" cy="1588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9" name="Line 335"/>
                <p:cNvSpPr>
                  <a:spLocks noChangeShapeType="1"/>
                </p:cNvSpPr>
                <p:nvPr/>
              </p:nvSpPr>
              <p:spPr bwMode="auto">
                <a:xfrm>
                  <a:off x="5372100" y="3649663"/>
                  <a:ext cx="1404938" cy="1587"/>
                </a:xfrm>
                <a:prstGeom prst="line">
                  <a:avLst/>
                </a:prstGeom>
                <a:noFill/>
                <a:ln w="4680">
                  <a:solidFill>
                    <a:srgbClr val="C0C0C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0" name="Rectangle 336"/>
                <p:cNvSpPr>
                  <a:spLocks noChangeArrowheads="1"/>
                </p:cNvSpPr>
                <p:nvPr/>
              </p:nvSpPr>
              <p:spPr bwMode="auto">
                <a:xfrm>
                  <a:off x="5372100" y="3649663"/>
                  <a:ext cx="1406525" cy="1058862"/>
                </a:xfrm>
                <a:prstGeom prst="rect">
                  <a:avLst/>
                </a:prstGeom>
                <a:noFill/>
                <a:ln w="4680">
                  <a:solidFill>
                    <a:srgbClr val="80808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1" name="Line 337"/>
                <p:cNvSpPr>
                  <a:spLocks noChangeShapeType="1"/>
                </p:cNvSpPr>
                <p:nvPr/>
              </p:nvSpPr>
              <p:spPr bwMode="auto">
                <a:xfrm flipV="1">
                  <a:off x="5605463" y="4705350"/>
                  <a:ext cx="1587" cy="22225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2" name="Line 338"/>
                <p:cNvSpPr>
                  <a:spLocks noChangeShapeType="1"/>
                </p:cNvSpPr>
                <p:nvPr/>
              </p:nvSpPr>
              <p:spPr bwMode="auto">
                <a:xfrm flipV="1">
                  <a:off x="5840413" y="4705350"/>
                  <a:ext cx="1587" cy="22225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3" name="Line 339"/>
                <p:cNvSpPr>
                  <a:spLocks noChangeShapeType="1"/>
                </p:cNvSpPr>
                <p:nvPr/>
              </p:nvSpPr>
              <p:spPr bwMode="auto">
                <a:xfrm flipV="1">
                  <a:off x="6073775" y="4705350"/>
                  <a:ext cx="3175" cy="22225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4" name="Line 340"/>
                <p:cNvSpPr>
                  <a:spLocks noChangeShapeType="1"/>
                </p:cNvSpPr>
                <p:nvPr/>
              </p:nvSpPr>
              <p:spPr bwMode="auto">
                <a:xfrm flipV="1">
                  <a:off x="6308725" y="4705350"/>
                  <a:ext cx="1588" cy="22225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5" name="Line 341"/>
                <p:cNvSpPr>
                  <a:spLocks noChangeShapeType="1"/>
                </p:cNvSpPr>
                <p:nvPr/>
              </p:nvSpPr>
              <p:spPr bwMode="auto">
                <a:xfrm flipV="1">
                  <a:off x="6543675" y="4705350"/>
                  <a:ext cx="1588" cy="22225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6" name="Line 342"/>
                <p:cNvSpPr>
                  <a:spLocks noChangeShapeType="1"/>
                </p:cNvSpPr>
                <p:nvPr/>
              </p:nvSpPr>
              <p:spPr bwMode="auto">
                <a:xfrm flipV="1">
                  <a:off x="6777038" y="4705350"/>
                  <a:ext cx="1587" cy="22225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7" name="Line 343"/>
                <p:cNvSpPr>
                  <a:spLocks noChangeShapeType="1"/>
                </p:cNvSpPr>
                <p:nvPr/>
              </p:nvSpPr>
              <p:spPr bwMode="auto">
                <a:xfrm>
                  <a:off x="5372100" y="3649663"/>
                  <a:ext cx="1588" cy="1058862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8" name="Line 344"/>
                <p:cNvSpPr>
                  <a:spLocks noChangeShapeType="1"/>
                </p:cNvSpPr>
                <p:nvPr/>
              </p:nvSpPr>
              <p:spPr bwMode="auto">
                <a:xfrm>
                  <a:off x="5356225" y="4708525"/>
                  <a:ext cx="15875" cy="158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9" name="Line 345"/>
                <p:cNvSpPr>
                  <a:spLocks noChangeShapeType="1"/>
                </p:cNvSpPr>
                <p:nvPr/>
              </p:nvSpPr>
              <p:spPr bwMode="auto">
                <a:xfrm>
                  <a:off x="5356225" y="4602163"/>
                  <a:ext cx="15875" cy="1587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0" name="Line 346"/>
                <p:cNvSpPr>
                  <a:spLocks noChangeShapeType="1"/>
                </p:cNvSpPr>
                <p:nvPr/>
              </p:nvSpPr>
              <p:spPr bwMode="auto">
                <a:xfrm>
                  <a:off x="5356225" y="4495800"/>
                  <a:ext cx="15875" cy="158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1" name="Line 347"/>
                <p:cNvSpPr>
                  <a:spLocks noChangeShapeType="1"/>
                </p:cNvSpPr>
                <p:nvPr/>
              </p:nvSpPr>
              <p:spPr bwMode="auto">
                <a:xfrm>
                  <a:off x="5356225" y="4387850"/>
                  <a:ext cx="15875" cy="3175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2" name="Line 348"/>
                <p:cNvSpPr>
                  <a:spLocks noChangeShapeType="1"/>
                </p:cNvSpPr>
                <p:nvPr/>
              </p:nvSpPr>
              <p:spPr bwMode="auto">
                <a:xfrm>
                  <a:off x="5356225" y="4284663"/>
                  <a:ext cx="15875" cy="1587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" name="Line 349"/>
                <p:cNvSpPr>
                  <a:spLocks noChangeShapeType="1"/>
                </p:cNvSpPr>
                <p:nvPr/>
              </p:nvSpPr>
              <p:spPr bwMode="auto">
                <a:xfrm>
                  <a:off x="5356225" y="4181475"/>
                  <a:ext cx="15875" cy="158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" name="Line 350"/>
                <p:cNvSpPr>
                  <a:spLocks noChangeShapeType="1"/>
                </p:cNvSpPr>
                <p:nvPr/>
              </p:nvSpPr>
              <p:spPr bwMode="auto">
                <a:xfrm>
                  <a:off x="5356225" y="4075113"/>
                  <a:ext cx="15875" cy="1587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" name="Line 351"/>
                <p:cNvSpPr>
                  <a:spLocks noChangeShapeType="1"/>
                </p:cNvSpPr>
                <p:nvPr/>
              </p:nvSpPr>
              <p:spPr bwMode="auto">
                <a:xfrm>
                  <a:off x="5356225" y="3967163"/>
                  <a:ext cx="15875" cy="1587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6" name="Line 352"/>
                <p:cNvSpPr>
                  <a:spLocks noChangeShapeType="1"/>
                </p:cNvSpPr>
                <p:nvPr/>
              </p:nvSpPr>
              <p:spPr bwMode="auto">
                <a:xfrm>
                  <a:off x="5356225" y="3860800"/>
                  <a:ext cx="15875" cy="158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7" name="Line 353"/>
                <p:cNvSpPr>
                  <a:spLocks noChangeShapeType="1"/>
                </p:cNvSpPr>
                <p:nvPr/>
              </p:nvSpPr>
              <p:spPr bwMode="auto">
                <a:xfrm>
                  <a:off x="5356225" y="3756025"/>
                  <a:ext cx="15875" cy="158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" name="Line 354"/>
                <p:cNvSpPr>
                  <a:spLocks noChangeShapeType="1"/>
                </p:cNvSpPr>
                <p:nvPr/>
              </p:nvSpPr>
              <p:spPr bwMode="auto">
                <a:xfrm>
                  <a:off x="5356225" y="3649663"/>
                  <a:ext cx="15875" cy="1587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9" name="Line 355"/>
                <p:cNvSpPr>
                  <a:spLocks noChangeShapeType="1"/>
                </p:cNvSpPr>
                <p:nvPr/>
              </p:nvSpPr>
              <p:spPr bwMode="auto">
                <a:xfrm flipV="1">
                  <a:off x="5372100" y="4705350"/>
                  <a:ext cx="1588" cy="22225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0" name="Rectangle 356"/>
                <p:cNvSpPr>
                  <a:spLocks noChangeArrowheads="1"/>
                </p:cNvSpPr>
                <p:nvPr/>
              </p:nvSpPr>
              <p:spPr bwMode="auto">
                <a:xfrm>
                  <a:off x="6578600" y="4446588"/>
                  <a:ext cx="138113" cy="603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1" name="Line 357"/>
                <p:cNvSpPr>
                  <a:spLocks noChangeShapeType="1"/>
                </p:cNvSpPr>
                <p:nvPr/>
              </p:nvSpPr>
              <p:spPr bwMode="auto">
                <a:xfrm>
                  <a:off x="5372100" y="3649663"/>
                  <a:ext cx="1404938" cy="1587"/>
                </a:xfrm>
                <a:prstGeom prst="line">
                  <a:avLst/>
                </a:prstGeom>
                <a:noFill/>
                <a:ln w="4680">
                  <a:solidFill>
                    <a:srgbClr val="C0C0C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2" name="Line 358"/>
                <p:cNvSpPr>
                  <a:spLocks noChangeShapeType="1"/>
                </p:cNvSpPr>
                <p:nvPr/>
              </p:nvSpPr>
              <p:spPr bwMode="auto">
                <a:xfrm flipV="1">
                  <a:off x="5605463" y="4705350"/>
                  <a:ext cx="1587" cy="22225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3" name="Line 359"/>
                <p:cNvSpPr>
                  <a:spLocks noChangeShapeType="1"/>
                </p:cNvSpPr>
                <p:nvPr/>
              </p:nvSpPr>
              <p:spPr bwMode="auto">
                <a:xfrm flipV="1">
                  <a:off x="5840413" y="4705350"/>
                  <a:ext cx="1587" cy="22225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4" name="Line 360"/>
                <p:cNvSpPr>
                  <a:spLocks noChangeShapeType="1"/>
                </p:cNvSpPr>
                <p:nvPr/>
              </p:nvSpPr>
              <p:spPr bwMode="auto">
                <a:xfrm flipV="1">
                  <a:off x="6073775" y="4705350"/>
                  <a:ext cx="3175" cy="22225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5" name="Line 361"/>
                <p:cNvSpPr>
                  <a:spLocks noChangeShapeType="1"/>
                </p:cNvSpPr>
                <p:nvPr/>
              </p:nvSpPr>
              <p:spPr bwMode="auto">
                <a:xfrm flipV="1">
                  <a:off x="6308725" y="4705350"/>
                  <a:ext cx="1588" cy="22225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6" name="Line 362"/>
                <p:cNvSpPr>
                  <a:spLocks noChangeShapeType="1"/>
                </p:cNvSpPr>
                <p:nvPr/>
              </p:nvSpPr>
              <p:spPr bwMode="auto">
                <a:xfrm flipV="1">
                  <a:off x="6543675" y="4705350"/>
                  <a:ext cx="1588" cy="22225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7" name="Line 363"/>
                <p:cNvSpPr>
                  <a:spLocks noChangeShapeType="1"/>
                </p:cNvSpPr>
                <p:nvPr/>
              </p:nvSpPr>
              <p:spPr bwMode="auto">
                <a:xfrm flipV="1">
                  <a:off x="6777038" y="4705350"/>
                  <a:ext cx="1587" cy="22225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" name="Line 364"/>
                <p:cNvSpPr>
                  <a:spLocks noChangeShapeType="1"/>
                </p:cNvSpPr>
                <p:nvPr/>
              </p:nvSpPr>
              <p:spPr bwMode="auto">
                <a:xfrm>
                  <a:off x="5372100" y="3649663"/>
                  <a:ext cx="1588" cy="1058862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9" name="Line 365"/>
                <p:cNvSpPr>
                  <a:spLocks noChangeShapeType="1"/>
                </p:cNvSpPr>
                <p:nvPr/>
              </p:nvSpPr>
              <p:spPr bwMode="auto">
                <a:xfrm>
                  <a:off x="5356225" y="4708525"/>
                  <a:ext cx="15875" cy="158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0" name="Line 366"/>
                <p:cNvSpPr>
                  <a:spLocks noChangeShapeType="1"/>
                </p:cNvSpPr>
                <p:nvPr/>
              </p:nvSpPr>
              <p:spPr bwMode="auto">
                <a:xfrm>
                  <a:off x="5356225" y="4602163"/>
                  <a:ext cx="15875" cy="1587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1" name="Line 367"/>
                <p:cNvSpPr>
                  <a:spLocks noChangeShapeType="1"/>
                </p:cNvSpPr>
                <p:nvPr/>
              </p:nvSpPr>
              <p:spPr bwMode="auto">
                <a:xfrm>
                  <a:off x="5356225" y="4495800"/>
                  <a:ext cx="15875" cy="158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2" name="Line 368"/>
                <p:cNvSpPr>
                  <a:spLocks noChangeShapeType="1"/>
                </p:cNvSpPr>
                <p:nvPr/>
              </p:nvSpPr>
              <p:spPr bwMode="auto">
                <a:xfrm>
                  <a:off x="5356225" y="4387850"/>
                  <a:ext cx="15875" cy="3175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3" name="Line 369"/>
                <p:cNvSpPr>
                  <a:spLocks noChangeShapeType="1"/>
                </p:cNvSpPr>
                <p:nvPr/>
              </p:nvSpPr>
              <p:spPr bwMode="auto">
                <a:xfrm>
                  <a:off x="5356225" y="4284663"/>
                  <a:ext cx="15875" cy="1587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4" name="Line 370"/>
                <p:cNvSpPr>
                  <a:spLocks noChangeShapeType="1"/>
                </p:cNvSpPr>
                <p:nvPr/>
              </p:nvSpPr>
              <p:spPr bwMode="auto">
                <a:xfrm>
                  <a:off x="5356225" y="4181475"/>
                  <a:ext cx="15875" cy="158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5" name="Line 371"/>
                <p:cNvSpPr>
                  <a:spLocks noChangeShapeType="1"/>
                </p:cNvSpPr>
                <p:nvPr/>
              </p:nvSpPr>
              <p:spPr bwMode="auto">
                <a:xfrm>
                  <a:off x="5356225" y="4075113"/>
                  <a:ext cx="15875" cy="1587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6" name="Line 372"/>
                <p:cNvSpPr>
                  <a:spLocks noChangeShapeType="1"/>
                </p:cNvSpPr>
                <p:nvPr/>
              </p:nvSpPr>
              <p:spPr bwMode="auto">
                <a:xfrm>
                  <a:off x="5356225" y="3967163"/>
                  <a:ext cx="15875" cy="1587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7" name="Line 373"/>
                <p:cNvSpPr>
                  <a:spLocks noChangeShapeType="1"/>
                </p:cNvSpPr>
                <p:nvPr/>
              </p:nvSpPr>
              <p:spPr bwMode="auto">
                <a:xfrm>
                  <a:off x="5356225" y="3860800"/>
                  <a:ext cx="15875" cy="158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8" name="Line 374"/>
                <p:cNvSpPr>
                  <a:spLocks noChangeShapeType="1"/>
                </p:cNvSpPr>
                <p:nvPr/>
              </p:nvSpPr>
              <p:spPr bwMode="auto">
                <a:xfrm>
                  <a:off x="5356225" y="3756025"/>
                  <a:ext cx="15875" cy="158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9" name="Line 375"/>
                <p:cNvSpPr>
                  <a:spLocks noChangeShapeType="1"/>
                </p:cNvSpPr>
                <p:nvPr/>
              </p:nvSpPr>
              <p:spPr bwMode="auto">
                <a:xfrm>
                  <a:off x="5356225" y="3649663"/>
                  <a:ext cx="15875" cy="1587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0" name="Line 376"/>
                <p:cNvSpPr>
                  <a:spLocks noChangeShapeType="1"/>
                </p:cNvSpPr>
                <p:nvPr/>
              </p:nvSpPr>
              <p:spPr bwMode="auto">
                <a:xfrm flipV="1">
                  <a:off x="5372100" y="4705350"/>
                  <a:ext cx="1588" cy="22225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2" name="Group 378"/>
                <p:cNvGrpSpPr>
                  <a:grpSpLocks/>
                </p:cNvGrpSpPr>
                <p:nvPr/>
              </p:nvGrpSpPr>
              <p:grpSpPr bwMode="auto">
                <a:xfrm>
                  <a:off x="5375275" y="3727450"/>
                  <a:ext cx="1406525" cy="965200"/>
                  <a:chOff x="3386" y="2348"/>
                  <a:chExt cx="886" cy="608"/>
                </a:xfrm>
              </p:grpSpPr>
              <p:sp>
                <p:nvSpPr>
                  <p:cNvPr id="166" name="Freeform 379"/>
                  <p:cNvSpPr>
                    <a:spLocks noChangeArrowheads="1"/>
                  </p:cNvSpPr>
                  <p:nvPr/>
                </p:nvSpPr>
                <p:spPr bwMode="auto">
                  <a:xfrm>
                    <a:off x="3386" y="2930"/>
                    <a:ext cx="148" cy="27"/>
                  </a:xfrm>
                  <a:custGeom>
                    <a:avLst/>
                    <a:gdLst>
                      <a:gd name="T0" fmla="*/ 0 w 336"/>
                      <a:gd name="T1" fmla="*/ 56 h 56"/>
                      <a:gd name="T2" fmla="*/ 168 w 336"/>
                      <a:gd name="T3" fmla="*/ 33 h 56"/>
                      <a:gd name="T4" fmla="*/ 257 w 336"/>
                      <a:gd name="T5" fmla="*/ 17 h 56"/>
                      <a:gd name="T6" fmla="*/ 336 w 336"/>
                      <a:gd name="T7" fmla="*/ 0 h 56"/>
                      <a:gd name="T8" fmla="*/ 0 w 336"/>
                      <a:gd name="T9" fmla="*/ 0 h 56"/>
                      <a:gd name="T10" fmla="*/ 336 w 336"/>
                      <a:gd name="T11" fmla="*/ 56 h 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336" h="56">
                        <a:moveTo>
                          <a:pt x="0" y="56"/>
                        </a:moveTo>
                        <a:lnTo>
                          <a:pt x="168" y="33"/>
                        </a:lnTo>
                        <a:lnTo>
                          <a:pt x="257" y="17"/>
                        </a:lnTo>
                        <a:lnTo>
                          <a:pt x="336" y="0"/>
                        </a:lnTo>
                      </a:path>
                    </a:pathLst>
                  </a:custGeom>
                  <a:noFill/>
                  <a:ln w="2844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7" name="Freeform 380"/>
                  <p:cNvSpPr>
                    <a:spLocks noChangeArrowheads="1"/>
                  </p:cNvSpPr>
                  <p:nvPr/>
                </p:nvSpPr>
                <p:spPr bwMode="auto">
                  <a:xfrm>
                    <a:off x="3534" y="2885"/>
                    <a:ext cx="148" cy="45"/>
                  </a:xfrm>
                  <a:custGeom>
                    <a:avLst/>
                    <a:gdLst>
                      <a:gd name="T0" fmla="*/ 0 w 336"/>
                      <a:gd name="T1" fmla="*/ 94 h 94"/>
                      <a:gd name="T2" fmla="*/ 164 w 336"/>
                      <a:gd name="T3" fmla="*/ 52 h 94"/>
                      <a:gd name="T4" fmla="*/ 336 w 336"/>
                      <a:gd name="T5" fmla="*/ 0 h 94"/>
                      <a:gd name="T6" fmla="*/ 0 w 336"/>
                      <a:gd name="T7" fmla="*/ 0 h 94"/>
                      <a:gd name="T8" fmla="*/ 336 w 336"/>
                      <a:gd name="T9" fmla="*/ 94 h 9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T6" t="T7" r="T8" b="T9"/>
                    <a:pathLst>
                      <a:path w="336" h="94">
                        <a:moveTo>
                          <a:pt x="0" y="94"/>
                        </a:moveTo>
                        <a:lnTo>
                          <a:pt x="164" y="52"/>
                        </a:lnTo>
                        <a:lnTo>
                          <a:pt x="336" y="0"/>
                        </a:lnTo>
                      </a:path>
                    </a:pathLst>
                  </a:custGeom>
                  <a:noFill/>
                  <a:ln w="2844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8" name="Freeform 381"/>
                  <p:cNvSpPr>
                    <a:spLocks noChangeArrowheads="1"/>
                  </p:cNvSpPr>
                  <p:nvPr/>
                </p:nvSpPr>
                <p:spPr bwMode="auto">
                  <a:xfrm>
                    <a:off x="3682" y="2820"/>
                    <a:ext cx="149" cy="64"/>
                  </a:xfrm>
                  <a:custGeom>
                    <a:avLst/>
                    <a:gdLst>
                      <a:gd name="T0" fmla="*/ 0 w 339"/>
                      <a:gd name="T1" fmla="*/ 133 h 133"/>
                      <a:gd name="T2" fmla="*/ 167 w 339"/>
                      <a:gd name="T3" fmla="*/ 75 h 133"/>
                      <a:gd name="T4" fmla="*/ 257 w 339"/>
                      <a:gd name="T5" fmla="*/ 42 h 133"/>
                      <a:gd name="T6" fmla="*/ 339 w 339"/>
                      <a:gd name="T7" fmla="*/ 0 h 133"/>
                      <a:gd name="T8" fmla="*/ 0 w 339"/>
                      <a:gd name="T9" fmla="*/ 0 h 133"/>
                      <a:gd name="T10" fmla="*/ 339 w 339"/>
                      <a:gd name="T11" fmla="*/ 133 h 1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339" h="133">
                        <a:moveTo>
                          <a:pt x="0" y="133"/>
                        </a:moveTo>
                        <a:lnTo>
                          <a:pt x="167" y="75"/>
                        </a:lnTo>
                        <a:lnTo>
                          <a:pt x="257" y="42"/>
                        </a:lnTo>
                        <a:lnTo>
                          <a:pt x="339" y="0"/>
                        </a:lnTo>
                      </a:path>
                    </a:pathLst>
                  </a:custGeom>
                  <a:noFill/>
                  <a:ln w="2844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9" name="Freeform 382"/>
                  <p:cNvSpPr>
                    <a:spLocks noChangeArrowheads="1"/>
                  </p:cNvSpPr>
                  <p:nvPr/>
                </p:nvSpPr>
                <p:spPr bwMode="auto">
                  <a:xfrm>
                    <a:off x="3830" y="2721"/>
                    <a:ext cx="146" cy="99"/>
                  </a:xfrm>
                  <a:custGeom>
                    <a:avLst/>
                    <a:gdLst>
                      <a:gd name="T0" fmla="*/ 0 w 332"/>
                      <a:gd name="T1" fmla="*/ 205 h 205"/>
                      <a:gd name="T2" fmla="*/ 79 w 332"/>
                      <a:gd name="T3" fmla="*/ 159 h 205"/>
                      <a:gd name="T4" fmla="*/ 161 w 332"/>
                      <a:gd name="T5" fmla="*/ 114 h 205"/>
                      <a:gd name="T6" fmla="*/ 250 w 332"/>
                      <a:gd name="T7" fmla="*/ 62 h 205"/>
                      <a:gd name="T8" fmla="*/ 332 w 332"/>
                      <a:gd name="T9" fmla="*/ 0 h 205"/>
                      <a:gd name="T10" fmla="*/ 0 w 332"/>
                      <a:gd name="T11" fmla="*/ 0 h 205"/>
                      <a:gd name="T12" fmla="*/ 332 w 332"/>
                      <a:gd name="T13" fmla="*/ 205 h 2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332" h="205">
                        <a:moveTo>
                          <a:pt x="0" y="205"/>
                        </a:moveTo>
                        <a:lnTo>
                          <a:pt x="79" y="159"/>
                        </a:lnTo>
                        <a:lnTo>
                          <a:pt x="161" y="114"/>
                        </a:lnTo>
                        <a:lnTo>
                          <a:pt x="250" y="62"/>
                        </a:lnTo>
                        <a:lnTo>
                          <a:pt x="332" y="0"/>
                        </a:lnTo>
                      </a:path>
                    </a:pathLst>
                  </a:custGeom>
                  <a:noFill/>
                  <a:ln w="2844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70" name="Freeform 383"/>
                  <p:cNvSpPr>
                    <a:spLocks noChangeArrowheads="1"/>
                  </p:cNvSpPr>
                  <p:nvPr/>
                </p:nvSpPr>
                <p:spPr bwMode="auto">
                  <a:xfrm>
                    <a:off x="3977" y="2574"/>
                    <a:ext cx="148" cy="149"/>
                  </a:xfrm>
                  <a:custGeom>
                    <a:avLst/>
                    <a:gdLst>
                      <a:gd name="T0" fmla="*/ 0 w 336"/>
                      <a:gd name="T1" fmla="*/ 308 h 308"/>
                      <a:gd name="T2" fmla="*/ 82 w 336"/>
                      <a:gd name="T3" fmla="*/ 240 h 308"/>
                      <a:gd name="T4" fmla="*/ 168 w 336"/>
                      <a:gd name="T5" fmla="*/ 169 h 308"/>
                      <a:gd name="T6" fmla="*/ 258 w 336"/>
                      <a:gd name="T7" fmla="*/ 94 h 308"/>
                      <a:gd name="T8" fmla="*/ 336 w 336"/>
                      <a:gd name="T9" fmla="*/ 0 h 308"/>
                      <a:gd name="T10" fmla="*/ 0 w 336"/>
                      <a:gd name="T11" fmla="*/ 0 h 308"/>
                      <a:gd name="T12" fmla="*/ 336 w 336"/>
                      <a:gd name="T13" fmla="*/ 308 h 3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336" h="308">
                        <a:moveTo>
                          <a:pt x="0" y="308"/>
                        </a:moveTo>
                        <a:lnTo>
                          <a:pt x="82" y="240"/>
                        </a:lnTo>
                        <a:lnTo>
                          <a:pt x="168" y="169"/>
                        </a:lnTo>
                        <a:lnTo>
                          <a:pt x="258" y="94"/>
                        </a:lnTo>
                        <a:lnTo>
                          <a:pt x="336" y="0"/>
                        </a:lnTo>
                      </a:path>
                    </a:pathLst>
                  </a:custGeom>
                  <a:noFill/>
                  <a:ln w="2844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71" name="Freeform 384"/>
                  <p:cNvSpPr>
                    <a:spLocks noChangeArrowheads="1"/>
                  </p:cNvSpPr>
                  <p:nvPr/>
                </p:nvSpPr>
                <p:spPr bwMode="auto">
                  <a:xfrm>
                    <a:off x="4125" y="2348"/>
                    <a:ext cx="148" cy="226"/>
                  </a:xfrm>
                  <a:custGeom>
                    <a:avLst/>
                    <a:gdLst>
                      <a:gd name="T0" fmla="*/ 0 w 336"/>
                      <a:gd name="T1" fmla="*/ 468 h 468"/>
                      <a:gd name="T2" fmla="*/ 43 w 336"/>
                      <a:gd name="T3" fmla="*/ 416 h 468"/>
                      <a:gd name="T4" fmla="*/ 82 w 336"/>
                      <a:gd name="T5" fmla="*/ 361 h 468"/>
                      <a:gd name="T6" fmla="*/ 172 w 336"/>
                      <a:gd name="T7" fmla="*/ 240 h 468"/>
                      <a:gd name="T8" fmla="*/ 254 w 336"/>
                      <a:gd name="T9" fmla="*/ 120 h 468"/>
                      <a:gd name="T10" fmla="*/ 336 w 336"/>
                      <a:gd name="T11" fmla="*/ 0 h 468"/>
                      <a:gd name="T12" fmla="*/ 0 w 336"/>
                      <a:gd name="T13" fmla="*/ 0 h 468"/>
                      <a:gd name="T14" fmla="*/ 336 w 336"/>
                      <a:gd name="T15" fmla="*/ 468 h 46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T12" t="T13" r="T14" b="T15"/>
                    <a:pathLst>
                      <a:path w="336" h="468">
                        <a:moveTo>
                          <a:pt x="0" y="468"/>
                        </a:moveTo>
                        <a:lnTo>
                          <a:pt x="43" y="416"/>
                        </a:lnTo>
                        <a:lnTo>
                          <a:pt x="82" y="361"/>
                        </a:lnTo>
                        <a:lnTo>
                          <a:pt x="172" y="240"/>
                        </a:lnTo>
                        <a:lnTo>
                          <a:pt x="254" y="120"/>
                        </a:lnTo>
                        <a:lnTo>
                          <a:pt x="336" y="0"/>
                        </a:lnTo>
                      </a:path>
                    </a:pathLst>
                  </a:custGeom>
                  <a:noFill/>
                  <a:ln w="2844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63" name="Rectangle 385"/>
                <p:cNvSpPr>
                  <a:spLocks noChangeArrowheads="1"/>
                </p:cNvSpPr>
                <p:nvPr/>
              </p:nvSpPr>
              <p:spPr bwMode="auto">
                <a:xfrm>
                  <a:off x="6330950" y="3975100"/>
                  <a:ext cx="255588" cy="587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4" name="Rectangle 386"/>
                <p:cNvSpPr>
                  <a:spLocks noChangeArrowheads="1"/>
                </p:cNvSpPr>
                <p:nvPr/>
              </p:nvSpPr>
              <p:spPr bwMode="auto">
                <a:xfrm>
                  <a:off x="5902780" y="4062807"/>
                  <a:ext cx="531408" cy="12734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algn="l" defTabSz="449263">
                    <a:tabLst>
                      <a:tab pos="0" algn="l"/>
                      <a:tab pos="447675" algn="l"/>
                      <a:tab pos="896938" algn="l"/>
                      <a:tab pos="1346200" algn="l"/>
                      <a:tab pos="1795463" algn="l"/>
                      <a:tab pos="2244725" algn="l"/>
                      <a:tab pos="2693988" algn="l"/>
                      <a:tab pos="3143250" algn="l"/>
                      <a:tab pos="3592513" algn="l"/>
                      <a:tab pos="4041775" algn="l"/>
                      <a:tab pos="4491038" algn="l"/>
                      <a:tab pos="4940300" algn="l"/>
                      <a:tab pos="5389563" algn="l"/>
                      <a:tab pos="5838825" algn="l"/>
                      <a:tab pos="6288088" algn="l"/>
                      <a:tab pos="6737350" algn="l"/>
                      <a:tab pos="7186613" algn="l"/>
                      <a:tab pos="7635875" algn="l"/>
                      <a:tab pos="8085138" algn="l"/>
                      <a:tab pos="8534400" algn="l"/>
                      <a:tab pos="8983663" algn="l"/>
                    </a:tabLst>
                  </a:pPr>
                  <a:r>
                    <a:rPr lang="en-US" sz="1400" dirty="0"/>
                    <a:t>Bandwidth</a:t>
                  </a:r>
                </a:p>
              </p:txBody>
            </p:sp>
            <p:sp>
              <p:nvSpPr>
                <p:cNvPr id="165" name="Rectangle 440"/>
                <p:cNvSpPr>
                  <a:spLocks noChangeArrowheads="1"/>
                </p:cNvSpPr>
                <p:nvPr/>
              </p:nvSpPr>
              <p:spPr bwMode="auto">
                <a:xfrm>
                  <a:off x="5472186" y="4716463"/>
                  <a:ext cx="1352474" cy="10426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lIns="65160" tIns="32760" rIns="65160" bIns="32760" anchor="ctr"/>
                <a:lstStyle/>
                <a:p>
                  <a:pPr algn="l" defTabSz="449263">
                    <a:tabLst>
                      <a:tab pos="0" algn="l"/>
                      <a:tab pos="447675" algn="l"/>
                      <a:tab pos="896938" algn="l"/>
                      <a:tab pos="1346200" algn="l"/>
                      <a:tab pos="1795463" algn="l"/>
                      <a:tab pos="2244725" algn="l"/>
                      <a:tab pos="2693988" algn="l"/>
                      <a:tab pos="3143250" algn="l"/>
                      <a:tab pos="3592513" algn="l"/>
                      <a:tab pos="4041775" algn="l"/>
                      <a:tab pos="4491038" algn="l"/>
                      <a:tab pos="4940300" algn="l"/>
                      <a:tab pos="5389563" algn="l"/>
                      <a:tab pos="5838825" algn="l"/>
                      <a:tab pos="6288088" algn="l"/>
                      <a:tab pos="6737350" algn="l"/>
                      <a:tab pos="7186613" algn="l"/>
                      <a:tab pos="7635875" algn="l"/>
                      <a:tab pos="8085138" algn="l"/>
                      <a:tab pos="8534400" algn="l"/>
                      <a:tab pos="8983663" algn="l"/>
                    </a:tabLst>
                  </a:pPr>
                  <a:r>
                    <a:rPr lang="en-US" sz="1200" dirty="0"/>
                    <a:t>1        2       3      </a:t>
                  </a:r>
                  <a:r>
                    <a:rPr lang="en-US" sz="1200" dirty="0" smtClean="0"/>
                    <a:t>   </a:t>
                  </a:r>
                  <a:r>
                    <a:rPr lang="en-US" sz="1200" dirty="0"/>
                    <a:t>4       </a:t>
                  </a:r>
                  <a:r>
                    <a:rPr lang="en-US" sz="1200" dirty="0" smtClean="0"/>
                    <a:t>  </a:t>
                  </a:r>
                  <a:r>
                    <a:rPr lang="en-US" sz="1200" dirty="0"/>
                    <a:t>5        6   </a:t>
                  </a:r>
                </a:p>
              </p:txBody>
            </p:sp>
          </p:grpSp>
        </p:grpSp>
      </p:grpSp>
      <p:grpSp>
        <p:nvGrpSpPr>
          <p:cNvPr id="172" name="Group 171"/>
          <p:cNvGrpSpPr/>
          <p:nvPr/>
        </p:nvGrpSpPr>
        <p:grpSpPr>
          <a:xfrm>
            <a:off x="6705600" y="4191000"/>
            <a:ext cx="2590800" cy="2286000"/>
            <a:chOff x="5340350" y="4843463"/>
            <a:chExt cx="1722438" cy="1183150"/>
          </a:xfrm>
        </p:grpSpPr>
        <p:sp>
          <p:nvSpPr>
            <p:cNvPr id="173" name="Rectangle 280"/>
            <p:cNvSpPr>
              <a:spLocks noChangeArrowheads="1"/>
            </p:cNvSpPr>
            <p:nvPr/>
          </p:nvSpPr>
          <p:spPr bwMode="auto">
            <a:xfrm>
              <a:off x="5365750" y="4843463"/>
              <a:ext cx="1431925" cy="1069975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" name="Line 282"/>
            <p:cNvSpPr>
              <a:spLocks noChangeShapeType="1"/>
            </p:cNvSpPr>
            <p:nvPr/>
          </p:nvSpPr>
          <p:spPr bwMode="auto">
            <a:xfrm>
              <a:off x="5370513" y="5918200"/>
              <a:ext cx="1414462" cy="1588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" name="Line 283"/>
            <p:cNvSpPr>
              <a:spLocks noChangeShapeType="1"/>
            </p:cNvSpPr>
            <p:nvPr/>
          </p:nvSpPr>
          <p:spPr bwMode="auto">
            <a:xfrm flipV="1">
              <a:off x="5597525" y="5915025"/>
              <a:ext cx="1588" cy="22225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" name="Line 284"/>
            <p:cNvSpPr>
              <a:spLocks noChangeShapeType="1"/>
            </p:cNvSpPr>
            <p:nvPr/>
          </p:nvSpPr>
          <p:spPr bwMode="auto">
            <a:xfrm flipV="1">
              <a:off x="5832475" y="5915025"/>
              <a:ext cx="1588" cy="22225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" name="Line 285"/>
            <p:cNvSpPr>
              <a:spLocks noChangeShapeType="1"/>
            </p:cNvSpPr>
            <p:nvPr/>
          </p:nvSpPr>
          <p:spPr bwMode="auto">
            <a:xfrm flipV="1">
              <a:off x="6067425" y="5915025"/>
              <a:ext cx="3175" cy="22225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" name="Line 286"/>
            <p:cNvSpPr>
              <a:spLocks noChangeShapeType="1"/>
            </p:cNvSpPr>
            <p:nvPr/>
          </p:nvSpPr>
          <p:spPr bwMode="auto">
            <a:xfrm flipV="1">
              <a:off x="6305550" y="5915025"/>
              <a:ext cx="1588" cy="22225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9" name="Line 287"/>
            <p:cNvSpPr>
              <a:spLocks noChangeShapeType="1"/>
            </p:cNvSpPr>
            <p:nvPr/>
          </p:nvSpPr>
          <p:spPr bwMode="auto">
            <a:xfrm flipV="1">
              <a:off x="6777038" y="5915025"/>
              <a:ext cx="1587" cy="22225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0" name="Line 288"/>
            <p:cNvSpPr>
              <a:spLocks noChangeShapeType="1"/>
            </p:cNvSpPr>
            <p:nvPr/>
          </p:nvSpPr>
          <p:spPr bwMode="auto">
            <a:xfrm flipV="1">
              <a:off x="5597525" y="5915025"/>
              <a:ext cx="1588" cy="22225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" name="Line 289"/>
            <p:cNvSpPr>
              <a:spLocks noChangeShapeType="1"/>
            </p:cNvSpPr>
            <p:nvPr/>
          </p:nvSpPr>
          <p:spPr bwMode="auto">
            <a:xfrm flipV="1">
              <a:off x="5832475" y="5915025"/>
              <a:ext cx="1588" cy="22225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2" name="Line 290"/>
            <p:cNvSpPr>
              <a:spLocks noChangeShapeType="1"/>
            </p:cNvSpPr>
            <p:nvPr/>
          </p:nvSpPr>
          <p:spPr bwMode="auto">
            <a:xfrm flipV="1">
              <a:off x="6067425" y="5915025"/>
              <a:ext cx="3175" cy="22225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3" name="Line 291"/>
            <p:cNvSpPr>
              <a:spLocks noChangeShapeType="1"/>
            </p:cNvSpPr>
            <p:nvPr/>
          </p:nvSpPr>
          <p:spPr bwMode="auto">
            <a:xfrm flipV="1">
              <a:off x="6550025" y="5915025"/>
              <a:ext cx="1588" cy="22225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" name="Line 292"/>
            <p:cNvSpPr>
              <a:spLocks noChangeShapeType="1"/>
            </p:cNvSpPr>
            <p:nvPr/>
          </p:nvSpPr>
          <p:spPr bwMode="auto">
            <a:xfrm flipV="1">
              <a:off x="6777038" y="5915025"/>
              <a:ext cx="1587" cy="22225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" name="Line 293"/>
            <p:cNvSpPr>
              <a:spLocks noChangeShapeType="1"/>
            </p:cNvSpPr>
            <p:nvPr/>
          </p:nvSpPr>
          <p:spPr bwMode="auto">
            <a:xfrm>
              <a:off x="5356225" y="4848225"/>
              <a:ext cx="1588" cy="1068388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" name="Line 294"/>
            <p:cNvSpPr>
              <a:spLocks noChangeShapeType="1"/>
            </p:cNvSpPr>
            <p:nvPr/>
          </p:nvSpPr>
          <p:spPr bwMode="auto">
            <a:xfrm>
              <a:off x="5345113" y="5918200"/>
              <a:ext cx="17462" cy="1588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" name="Line 295"/>
            <p:cNvSpPr>
              <a:spLocks noChangeShapeType="1"/>
            </p:cNvSpPr>
            <p:nvPr/>
          </p:nvSpPr>
          <p:spPr bwMode="auto">
            <a:xfrm>
              <a:off x="5340350" y="5808663"/>
              <a:ext cx="15875" cy="1587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8" name="Line 296"/>
            <p:cNvSpPr>
              <a:spLocks noChangeShapeType="1"/>
            </p:cNvSpPr>
            <p:nvPr/>
          </p:nvSpPr>
          <p:spPr bwMode="auto">
            <a:xfrm>
              <a:off x="5340350" y="5700713"/>
              <a:ext cx="15875" cy="1587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9" name="Line 297"/>
            <p:cNvSpPr>
              <a:spLocks noChangeShapeType="1"/>
            </p:cNvSpPr>
            <p:nvPr/>
          </p:nvSpPr>
          <p:spPr bwMode="auto">
            <a:xfrm>
              <a:off x="5340350" y="5592763"/>
              <a:ext cx="15875" cy="3175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0" name="Line 298"/>
            <p:cNvSpPr>
              <a:spLocks noChangeShapeType="1"/>
            </p:cNvSpPr>
            <p:nvPr/>
          </p:nvSpPr>
          <p:spPr bwMode="auto">
            <a:xfrm>
              <a:off x="5340350" y="5486400"/>
              <a:ext cx="15875" cy="1588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1" name="Line 299"/>
            <p:cNvSpPr>
              <a:spLocks noChangeShapeType="1"/>
            </p:cNvSpPr>
            <p:nvPr/>
          </p:nvSpPr>
          <p:spPr bwMode="auto">
            <a:xfrm>
              <a:off x="5340350" y="5384800"/>
              <a:ext cx="15875" cy="1588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2" name="Line 300"/>
            <p:cNvSpPr>
              <a:spLocks noChangeShapeType="1"/>
            </p:cNvSpPr>
            <p:nvPr/>
          </p:nvSpPr>
          <p:spPr bwMode="auto">
            <a:xfrm>
              <a:off x="5340350" y="5276850"/>
              <a:ext cx="15875" cy="1588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3" name="Line 301"/>
            <p:cNvSpPr>
              <a:spLocks noChangeShapeType="1"/>
            </p:cNvSpPr>
            <p:nvPr/>
          </p:nvSpPr>
          <p:spPr bwMode="auto">
            <a:xfrm>
              <a:off x="5340350" y="5168900"/>
              <a:ext cx="15875" cy="1588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" name="Line 302"/>
            <p:cNvSpPr>
              <a:spLocks noChangeShapeType="1"/>
            </p:cNvSpPr>
            <p:nvPr/>
          </p:nvSpPr>
          <p:spPr bwMode="auto">
            <a:xfrm>
              <a:off x="5340350" y="5060950"/>
              <a:ext cx="15875" cy="1588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" name="Line 303"/>
            <p:cNvSpPr>
              <a:spLocks noChangeShapeType="1"/>
            </p:cNvSpPr>
            <p:nvPr/>
          </p:nvSpPr>
          <p:spPr bwMode="auto">
            <a:xfrm>
              <a:off x="5340350" y="4956175"/>
              <a:ext cx="15875" cy="1588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" name="Line 305"/>
            <p:cNvSpPr>
              <a:spLocks noChangeShapeType="1"/>
            </p:cNvSpPr>
            <p:nvPr/>
          </p:nvSpPr>
          <p:spPr bwMode="auto">
            <a:xfrm flipV="1">
              <a:off x="5362575" y="5915025"/>
              <a:ext cx="1588" cy="22225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" name="Line 306"/>
            <p:cNvSpPr>
              <a:spLocks noChangeShapeType="1"/>
            </p:cNvSpPr>
            <p:nvPr/>
          </p:nvSpPr>
          <p:spPr bwMode="auto">
            <a:xfrm>
              <a:off x="5356225" y="4848225"/>
              <a:ext cx="1588" cy="1068388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" name="Line 307"/>
            <p:cNvSpPr>
              <a:spLocks noChangeShapeType="1"/>
            </p:cNvSpPr>
            <p:nvPr/>
          </p:nvSpPr>
          <p:spPr bwMode="auto">
            <a:xfrm>
              <a:off x="5345113" y="5918200"/>
              <a:ext cx="17462" cy="1588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9" name="Line 308"/>
            <p:cNvSpPr>
              <a:spLocks noChangeShapeType="1"/>
            </p:cNvSpPr>
            <p:nvPr/>
          </p:nvSpPr>
          <p:spPr bwMode="auto">
            <a:xfrm>
              <a:off x="5340350" y="5808663"/>
              <a:ext cx="15875" cy="1587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0" name="Line 309"/>
            <p:cNvSpPr>
              <a:spLocks noChangeShapeType="1"/>
            </p:cNvSpPr>
            <p:nvPr/>
          </p:nvSpPr>
          <p:spPr bwMode="auto">
            <a:xfrm>
              <a:off x="5340350" y="5700713"/>
              <a:ext cx="15875" cy="1587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1" name="Line 310"/>
            <p:cNvSpPr>
              <a:spLocks noChangeShapeType="1"/>
            </p:cNvSpPr>
            <p:nvPr/>
          </p:nvSpPr>
          <p:spPr bwMode="auto">
            <a:xfrm>
              <a:off x="5340350" y="5592763"/>
              <a:ext cx="15875" cy="3175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2" name="Line 311"/>
            <p:cNvSpPr>
              <a:spLocks noChangeShapeType="1"/>
            </p:cNvSpPr>
            <p:nvPr/>
          </p:nvSpPr>
          <p:spPr bwMode="auto">
            <a:xfrm>
              <a:off x="5340350" y="5486400"/>
              <a:ext cx="15875" cy="1588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3" name="Line 312"/>
            <p:cNvSpPr>
              <a:spLocks noChangeShapeType="1"/>
            </p:cNvSpPr>
            <p:nvPr/>
          </p:nvSpPr>
          <p:spPr bwMode="auto">
            <a:xfrm>
              <a:off x="5340350" y="5384800"/>
              <a:ext cx="15875" cy="1588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4" name="Line 313"/>
            <p:cNvSpPr>
              <a:spLocks noChangeShapeType="1"/>
            </p:cNvSpPr>
            <p:nvPr/>
          </p:nvSpPr>
          <p:spPr bwMode="auto">
            <a:xfrm>
              <a:off x="5340350" y="5276850"/>
              <a:ext cx="15875" cy="1588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" name="Line 314"/>
            <p:cNvSpPr>
              <a:spLocks noChangeShapeType="1"/>
            </p:cNvSpPr>
            <p:nvPr/>
          </p:nvSpPr>
          <p:spPr bwMode="auto">
            <a:xfrm>
              <a:off x="5340350" y="5168900"/>
              <a:ext cx="15875" cy="1588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" name="Line 315"/>
            <p:cNvSpPr>
              <a:spLocks noChangeShapeType="1"/>
            </p:cNvSpPr>
            <p:nvPr/>
          </p:nvSpPr>
          <p:spPr bwMode="auto">
            <a:xfrm>
              <a:off x="5340350" y="5060950"/>
              <a:ext cx="15875" cy="1588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7" name="Line 316"/>
            <p:cNvSpPr>
              <a:spLocks noChangeShapeType="1"/>
            </p:cNvSpPr>
            <p:nvPr/>
          </p:nvSpPr>
          <p:spPr bwMode="auto">
            <a:xfrm>
              <a:off x="5340350" y="4956175"/>
              <a:ext cx="15875" cy="1588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8" name="Line 318"/>
            <p:cNvSpPr>
              <a:spLocks noChangeShapeType="1"/>
            </p:cNvSpPr>
            <p:nvPr/>
          </p:nvSpPr>
          <p:spPr bwMode="auto">
            <a:xfrm flipV="1">
              <a:off x="5362575" y="5915025"/>
              <a:ext cx="1588" cy="22225"/>
            </a:xfrm>
            <a:prstGeom prst="line">
              <a:avLst/>
            </a:prstGeom>
            <a:noFill/>
            <a:ln w="648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209" name="Group 319"/>
            <p:cNvGrpSpPr>
              <a:grpSpLocks/>
            </p:cNvGrpSpPr>
            <p:nvPr/>
          </p:nvGrpSpPr>
          <p:grpSpPr bwMode="auto">
            <a:xfrm>
              <a:off x="5349875" y="5286375"/>
              <a:ext cx="1416050" cy="65088"/>
              <a:chOff x="3370" y="3330"/>
              <a:chExt cx="892" cy="41"/>
            </a:xfrm>
          </p:grpSpPr>
          <p:grpSp>
            <p:nvGrpSpPr>
              <p:cNvPr id="256" name="Group 320"/>
              <p:cNvGrpSpPr>
                <a:grpSpLocks/>
              </p:cNvGrpSpPr>
              <p:nvPr/>
            </p:nvGrpSpPr>
            <p:grpSpPr bwMode="auto">
              <a:xfrm>
                <a:off x="3370" y="3331"/>
                <a:ext cx="891" cy="38"/>
                <a:chOff x="3370" y="3331"/>
                <a:chExt cx="891" cy="38"/>
              </a:xfrm>
            </p:grpSpPr>
            <p:sp>
              <p:nvSpPr>
                <p:cNvPr id="262" name="Line 321"/>
                <p:cNvSpPr>
                  <a:spLocks noChangeShapeType="1"/>
                </p:cNvSpPr>
                <p:nvPr/>
              </p:nvSpPr>
              <p:spPr bwMode="auto">
                <a:xfrm flipV="1">
                  <a:off x="3370" y="3363"/>
                  <a:ext cx="151" cy="8"/>
                </a:xfrm>
                <a:prstGeom prst="line">
                  <a:avLst/>
                </a:prstGeom>
                <a:noFill/>
                <a:ln w="28440">
                  <a:solidFill>
                    <a:srgbClr val="FFFF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63" name="Line 322"/>
                <p:cNvSpPr>
                  <a:spLocks noChangeShapeType="1"/>
                </p:cNvSpPr>
                <p:nvPr/>
              </p:nvSpPr>
              <p:spPr bwMode="auto">
                <a:xfrm flipV="1">
                  <a:off x="3521" y="3358"/>
                  <a:ext cx="146" cy="8"/>
                </a:xfrm>
                <a:prstGeom prst="line">
                  <a:avLst/>
                </a:prstGeom>
                <a:noFill/>
                <a:ln w="28440">
                  <a:solidFill>
                    <a:srgbClr val="FFFF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64" name="Freeform 323"/>
                <p:cNvSpPr>
                  <a:spLocks noChangeArrowheads="1"/>
                </p:cNvSpPr>
                <p:nvPr/>
              </p:nvSpPr>
              <p:spPr bwMode="auto">
                <a:xfrm>
                  <a:off x="3667" y="3354"/>
                  <a:ext cx="151" cy="7"/>
                </a:xfrm>
                <a:custGeom>
                  <a:avLst/>
                  <a:gdLst>
                    <a:gd name="T0" fmla="*/ 0 w 342"/>
                    <a:gd name="T1" fmla="*/ 16 h 16"/>
                    <a:gd name="T2" fmla="*/ 169 w 342"/>
                    <a:gd name="T3" fmla="*/ 9 h 16"/>
                    <a:gd name="T4" fmla="*/ 342 w 342"/>
                    <a:gd name="T5" fmla="*/ 0 h 16"/>
                    <a:gd name="T6" fmla="*/ 0 w 342"/>
                    <a:gd name="T7" fmla="*/ 0 h 16"/>
                    <a:gd name="T8" fmla="*/ 342 w 342"/>
                    <a:gd name="T9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T6" t="T7" r="T8" b="T9"/>
                  <a:pathLst>
                    <a:path w="342" h="16">
                      <a:moveTo>
                        <a:pt x="0" y="16"/>
                      </a:moveTo>
                      <a:lnTo>
                        <a:pt x="169" y="9"/>
                      </a:lnTo>
                      <a:lnTo>
                        <a:pt x="342" y="0"/>
                      </a:lnTo>
                    </a:path>
                  </a:pathLst>
                </a:custGeom>
                <a:noFill/>
                <a:ln w="28440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65" name="Line 324"/>
                <p:cNvSpPr>
                  <a:spLocks noChangeShapeType="1"/>
                </p:cNvSpPr>
                <p:nvPr/>
              </p:nvSpPr>
              <p:spPr bwMode="auto">
                <a:xfrm flipV="1">
                  <a:off x="3818" y="3347"/>
                  <a:ext cx="146" cy="9"/>
                </a:xfrm>
                <a:prstGeom prst="line">
                  <a:avLst/>
                </a:prstGeom>
                <a:noFill/>
                <a:ln w="28440">
                  <a:solidFill>
                    <a:srgbClr val="FFFF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66" name="Freeform 325"/>
                <p:cNvSpPr>
                  <a:spLocks noChangeArrowheads="1"/>
                </p:cNvSpPr>
                <p:nvPr/>
              </p:nvSpPr>
              <p:spPr bwMode="auto">
                <a:xfrm>
                  <a:off x="3965" y="3339"/>
                  <a:ext cx="151" cy="10"/>
                </a:xfrm>
                <a:custGeom>
                  <a:avLst/>
                  <a:gdLst>
                    <a:gd name="T0" fmla="*/ 0 w 342"/>
                    <a:gd name="T1" fmla="*/ 23 h 23"/>
                    <a:gd name="T2" fmla="*/ 169 w 342"/>
                    <a:gd name="T3" fmla="*/ 9 h 23"/>
                    <a:gd name="T4" fmla="*/ 342 w 342"/>
                    <a:gd name="T5" fmla="*/ 0 h 23"/>
                    <a:gd name="T6" fmla="*/ 0 w 342"/>
                    <a:gd name="T7" fmla="*/ 0 h 23"/>
                    <a:gd name="T8" fmla="*/ 342 w 342"/>
                    <a:gd name="T9" fmla="*/ 2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T6" t="T7" r="T8" b="T9"/>
                  <a:pathLst>
                    <a:path w="342" h="23">
                      <a:moveTo>
                        <a:pt x="0" y="23"/>
                      </a:moveTo>
                      <a:lnTo>
                        <a:pt x="169" y="9"/>
                      </a:lnTo>
                      <a:lnTo>
                        <a:pt x="342" y="0"/>
                      </a:lnTo>
                    </a:path>
                  </a:pathLst>
                </a:custGeom>
                <a:noFill/>
                <a:ln w="28440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67" name="Line 326"/>
                <p:cNvSpPr>
                  <a:spLocks noChangeShapeType="1"/>
                </p:cNvSpPr>
                <p:nvPr/>
              </p:nvSpPr>
              <p:spPr bwMode="auto">
                <a:xfrm flipV="1">
                  <a:off x="4115" y="3329"/>
                  <a:ext cx="146" cy="11"/>
                </a:xfrm>
                <a:prstGeom prst="line">
                  <a:avLst/>
                </a:prstGeom>
                <a:noFill/>
                <a:ln w="28440">
                  <a:solidFill>
                    <a:srgbClr val="FFFF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57" name="Line 327"/>
              <p:cNvSpPr>
                <a:spLocks noChangeShapeType="1"/>
              </p:cNvSpPr>
              <p:nvPr/>
            </p:nvSpPr>
            <p:spPr bwMode="auto">
              <a:xfrm flipV="1">
                <a:off x="3370" y="3365"/>
                <a:ext cx="151" cy="8"/>
              </a:xfrm>
              <a:prstGeom prst="line">
                <a:avLst/>
              </a:prstGeom>
              <a:noFill/>
              <a:ln w="28440">
                <a:solidFill>
                  <a:srgbClr val="FFFF00"/>
                </a:solidFill>
                <a:prstDash val="sysDot"/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8" name="Line 328"/>
              <p:cNvSpPr>
                <a:spLocks noChangeShapeType="1"/>
              </p:cNvSpPr>
              <p:nvPr/>
            </p:nvSpPr>
            <p:spPr bwMode="auto">
              <a:xfrm flipV="1">
                <a:off x="3521" y="3359"/>
                <a:ext cx="147" cy="9"/>
              </a:xfrm>
              <a:prstGeom prst="line">
                <a:avLst/>
              </a:prstGeom>
              <a:noFill/>
              <a:ln w="28440">
                <a:solidFill>
                  <a:srgbClr val="FFFF00"/>
                </a:solidFill>
                <a:prstDash val="sysDot"/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9" name="Freeform 329"/>
              <p:cNvSpPr>
                <a:spLocks noChangeArrowheads="1"/>
              </p:cNvSpPr>
              <p:nvPr/>
            </p:nvSpPr>
            <p:spPr bwMode="auto">
              <a:xfrm>
                <a:off x="3668" y="3355"/>
                <a:ext cx="151" cy="7"/>
              </a:xfrm>
              <a:custGeom>
                <a:avLst/>
                <a:gdLst>
                  <a:gd name="T0" fmla="*/ 0 w 342"/>
                  <a:gd name="T1" fmla="*/ 16 h 16"/>
                  <a:gd name="T2" fmla="*/ 169 w 342"/>
                  <a:gd name="T3" fmla="*/ 9 h 16"/>
                  <a:gd name="T4" fmla="*/ 342 w 342"/>
                  <a:gd name="T5" fmla="*/ 0 h 16"/>
                  <a:gd name="T6" fmla="*/ 0 w 342"/>
                  <a:gd name="T7" fmla="*/ 0 h 16"/>
                  <a:gd name="T8" fmla="*/ 342 w 342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T6" t="T7" r="T8" b="T9"/>
                <a:pathLst>
                  <a:path w="342" h="16">
                    <a:moveTo>
                      <a:pt x="0" y="16"/>
                    </a:moveTo>
                    <a:lnTo>
                      <a:pt x="169" y="9"/>
                    </a:lnTo>
                    <a:lnTo>
                      <a:pt x="342" y="0"/>
                    </a:lnTo>
                  </a:path>
                </a:pathLst>
              </a:custGeom>
              <a:noFill/>
              <a:ln w="28440">
                <a:solidFill>
                  <a:srgbClr val="FFFF00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0" name="Line 330"/>
              <p:cNvSpPr>
                <a:spLocks noChangeShapeType="1"/>
              </p:cNvSpPr>
              <p:nvPr/>
            </p:nvSpPr>
            <p:spPr bwMode="auto">
              <a:xfrm flipV="1">
                <a:off x="3818" y="3347"/>
                <a:ext cx="147" cy="9"/>
              </a:xfrm>
              <a:prstGeom prst="line">
                <a:avLst/>
              </a:prstGeom>
              <a:noFill/>
              <a:ln w="28440">
                <a:solidFill>
                  <a:srgbClr val="FFFF00"/>
                </a:solidFill>
                <a:prstDash val="sysDot"/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1" name="Line 331"/>
              <p:cNvSpPr>
                <a:spLocks noChangeShapeType="1"/>
              </p:cNvSpPr>
              <p:nvPr/>
            </p:nvSpPr>
            <p:spPr bwMode="auto">
              <a:xfrm flipV="1">
                <a:off x="4116" y="3329"/>
                <a:ext cx="147" cy="11"/>
              </a:xfrm>
              <a:prstGeom prst="line">
                <a:avLst/>
              </a:prstGeom>
              <a:noFill/>
              <a:ln w="28440">
                <a:solidFill>
                  <a:srgbClr val="FFFF00"/>
                </a:solidFill>
                <a:prstDash val="sysDot"/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10" name="Rectangle 332"/>
            <p:cNvSpPr>
              <a:spLocks noChangeArrowheads="1"/>
            </p:cNvSpPr>
            <p:nvPr/>
          </p:nvSpPr>
          <p:spPr bwMode="auto">
            <a:xfrm rot="21420000">
              <a:off x="6063365" y="5138793"/>
              <a:ext cx="495483" cy="1338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algn="l" defTabSz="449263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1400" dirty="0"/>
                <a:t>Revenues</a:t>
              </a:r>
            </a:p>
          </p:txBody>
        </p:sp>
        <p:sp>
          <p:nvSpPr>
            <p:cNvPr id="211" name="Rectangle 333"/>
            <p:cNvSpPr>
              <a:spLocks noChangeArrowheads="1"/>
            </p:cNvSpPr>
            <p:nvPr/>
          </p:nvSpPr>
          <p:spPr bwMode="auto">
            <a:xfrm rot="21420000">
              <a:off x="5781600" y="5669259"/>
              <a:ext cx="922496" cy="1338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algn="l" defTabSz="449263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1400" dirty="0"/>
                <a:t>Incremental Costs</a:t>
              </a:r>
            </a:p>
          </p:txBody>
        </p:sp>
        <p:sp>
          <p:nvSpPr>
            <p:cNvPr id="212" name="Rectangle 334"/>
            <p:cNvSpPr>
              <a:spLocks noChangeArrowheads="1"/>
            </p:cNvSpPr>
            <p:nvPr/>
          </p:nvSpPr>
          <p:spPr bwMode="auto">
            <a:xfrm>
              <a:off x="6800850" y="5310188"/>
              <a:ext cx="261938" cy="165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3" name="Rectangle 390"/>
            <p:cNvSpPr>
              <a:spLocks noChangeArrowheads="1"/>
            </p:cNvSpPr>
            <p:nvPr/>
          </p:nvSpPr>
          <p:spPr bwMode="auto">
            <a:xfrm>
              <a:off x="5403623" y="5938838"/>
              <a:ext cx="1391556" cy="87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65160" tIns="32760" rIns="65160" bIns="32760" anchor="ctr"/>
            <a:lstStyle/>
            <a:p>
              <a:pPr algn="l" defTabSz="449263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1200" dirty="0"/>
                <a:t>1        2       3       4        5        6   </a:t>
              </a:r>
            </a:p>
          </p:txBody>
        </p:sp>
        <p:grpSp>
          <p:nvGrpSpPr>
            <p:cNvPr id="214" name="Group 396"/>
            <p:cNvGrpSpPr>
              <a:grpSpLocks/>
            </p:cNvGrpSpPr>
            <p:nvPr/>
          </p:nvGrpSpPr>
          <p:grpSpPr bwMode="auto">
            <a:xfrm>
              <a:off x="5368925" y="5829300"/>
              <a:ext cx="1416050" cy="65088"/>
              <a:chOff x="3382" y="3672"/>
              <a:chExt cx="892" cy="41"/>
            </a:xfrm>
          </p:grpSpPr>
          <p:grpSp>
            <p:nvGrpSpPr>
              <p:cNvPr id="244" name="Group 397"/>
              <p:cNvGrpSpPr>
                <a:grpSpLocks/>
              </p:cNvGrpSpPr>
              <p:nvPr/>
            </p:nvGrpSpPr>
            <p:grpSpPr bwMode="auto">
              <a:xfrm>
                <a:off x="3382" y="3673"/>
                <a:ext cx="891" cy="38"/>
                <a:chOff x="3382" y="3673"/>
                <a:chExt cx="891" cy="38"/>
              </a:xfrm>
            </p:grpSpPr>
            <p:sp>
              <p:nvSpPr>
                <p:cNvPr id="250" name="Line 398"/>
                <p:cNvSpPr>
                  <a:spLocks noChangeShapeType="1"/>
                </p:cNvSpPr>
                <p:nvPr/>
              </p:nvSpPr>
              <p:spPr bwMode="auto">
                <a:xfrm flipV="1">
                  <a:off x="3382" y="3705"/>
                  <a:ext cx="151" cy="8"/>
                </a:xfrm>
                <a:prstGeom prst="line">
                  <a:avLst/>
                </a:prstGeom>
                <a:noFill/>
                <a:ln w="28440">
                  <a:solidFill>
                    <a:srgbClr val="FF00FF"/>
                  </a:solidFill>
                  <a:prstDash val="dash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1" name="Line 399"/>
                <p:cNvSpPr>
                  <a:spLocks noChangeShapeType="1"/>
                </p:cNvSpPr>
                <p:nvPr/>
              </p:nvSpPr>
              <p:spPr bwMode="auto">
                <a:xfrm flipV="1">
                  <a:off x="3533" y="3700"/>
                  <a:ext cx="146" cy="8"/>
                </a:xfrm>
                <a:prstGeom prst="line">
                  <a:avLst/>
                </a:prstGeom>
                <a:noFill/>
                <a:ln w="28440">
                  <a:solidFill>
                    <a:srgbClr val="FF00FF"/>
                  </a:solidFill>
                  <a:prstDash val="dash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2" name="Freeform 400"/>
                <p:cNvSpPr>
                  <a:spLocks noChangeArrowheads="1"/>
                </p:cNvSpPr>
                <p:nvPr/>
              </p:nvSpPr>
              <p:spPr bwMode="auto">
                <a:xfrm>
                  <a:off x="3679" y="3696"/>
                  <a:ext cx="151" cy="6"/>
                </a:xfrm>
                <a:custGeom>
                  <a:avLst/>
                  <a:gdLst>
                    <a:gd name="T0" fmla="*/ 0 w 342"/>
                    <a:gd name="T1" fmla="*/ 16 h 16"/>
                    <a:gd name="T2" fmla="*/ 169 w 342"/>
                    <a:gd name="T3" fmla="*/ 9 h 16"/>
                    <a:gd name="T4" fmla="*/ 342 w 342"/>
                    <a:gd name="T5" fmla="*/ 0 h 16"/>
                    <a:gd name="T6" fmla="*/ 0 w 342"/>
                    <a:gd name="T7" fmla="*/ 0 h 16"/>
                    <a:gd name="T8" fmla="*/ 342 w 342"/>
                    <a:gd name="T9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T6" t="T7" r="T8" b="T9"/>
                  <a:pathLst>
                    <a:path w="342" h="16">
                      <a:moveTo>
                        <a:pt x="0" y="16"/>
                      </a:moveTo>
                      <a:lnTo>
                        <a:pt x="169" y="9"/>
                      </a:lnTo>
                      <a:lnTo>
                        <a:pt x="342" y="0"/>
                      </a:lnTo>
                    </a:path>
                  </a:pathLst>
                </a:custGeom>
                <a:noFill/>
                <a:ln w="28440">
                  <a:solidFill>
                    <a:srgbClr val="FF00FF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3" name="Line 401"/>
                <p:cNvSpPr>
                  <a:spLocks noChangeShapeType="1"/>
                </p:cNvSpPr>
                <p:nvPr/>
              </p:nvSpPr>
              <p:spPr bwMode="auto">
                <a:xfrm flipV="1">
                  <a:off x="3830" y="3689"/>
                  <a:ext cx="146" cy="9"/>
                </a:xfrm>
                <a:prstGeom prst="line">
                  <a:avLst/>
                </a:prstGeom>
                <a:noFill/>
                <a:ln w="28440">
                  <a:solidFill>
                    <a:srgbClr val="FF00FF"/>
                  </a:solidFill>
                  <a:prstDash val="dash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4" name="Freeform 402"/>
                <p:cNvSpPr>
                  <a:spLocks noChangeArrowheads="1"/>
                </p:cNvSpPr>
                <p:nvPr/>
              </p:nvSpPr>
              <p:spPr bwMode="auto">
                <a:xfrm>
                  <a:off x="3977" y="3681"/>
                  <a:ext cx="151" cy="9"/>
                </a:xfrm>
                <a:custGeom>
                  <a:avLst/>
                  <a:gdLst>
                    <a:gd name="T0" fmla="*/ 0 w 342"/>
                    <a:gd name="T1" fmla="*/ 23 h 23"/>
                    <a:gd name="T2" fmla="*/ 169 w 342"/>
                    <a:gd name="T3" fmla="*/ 9 h 23"/>
                    <a:gd name="T4" fmla="*/ 342 w 342"/>
                    <a:gd name="T5" fmla="*/ 0 h 23"/>
                    <a:gd name="T6" fmla="*/ 0 w 342"/>
                    <a:gd name="T7" fmla="*/ 0 h 23"/>
                    <a:gd name="T8" fmla="*/ 342 w 342"/>
                    <a:gd name="T9" fmla="*/ 2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T6" t="T7" r="T8" b="T9"/>
                  <a:pathLst>
                    <a:path w="342" h="23">
                      <a:moveTo>
                        <a:pt x="0" y="23"/>
                      </a:moveTo>
                      <a:lnTo>
                        <a:pt x="169" y="9"/>
                      </a:lnTo>
                      <a:lnTo>
                        <a:pt x="342" y="0"/>
                      </a:lnTo>
                    </a:path>
                  </a:pathLst>
                </a:custGeom>
                <a:noFill/>
                <a:ln w="28440">
                  <a:solidFill>
                    <a:srgbClr val="FF00FF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5" name="Line 403"/>
                <p:cNvSpPr>
                  <a:spLocks noChangeShapeType="1"/>
                </p:cNvSpPr>
                <p:nvPr/>
              </p:nvSpPr>
              <p:spPr bwMode="auto">
                <a:xfrm flipV="1">
                  <a:off x="4127" y="3672"/>
                  <a:ext cx="146" cy="11"/>
                </a:xfrm>
                <a:prstGeom prst="line">
                  <a:avLst/>
                </a:prstGeom>
                <a:noFill/>
                <a:ln w="28440">
                  <a:solidFill>
                    <a:srgbClr val="FF00FF"/>
                  </a:solidFill>
                  <a:prstDash val="dash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45" name="Line 404"/>
              <p:cNvSpPr>
                <a:spLocks noChangeShapeType="1"/>
              </p:cNvSpPr>
              <p:nvPr/>
            </p:nvSpPr>
            <p:spPr bwMode="auto">
              <a:xfrm flipV="1">
                <a:off x="3382" y="3707"/>
                <a:ext cx="151" cy="8"/>
              </a:xfrm>
              <a:prstGeom prst="line">
                <a:avLst/>
              </a:prstGeom>
              <a:noFill/>
              <a:ln w="28440">
                <a:solidFill>
                  <a:srgbClr val="FF00FF"/>
                </a:solidFill>
                <a:prstDash val="dash"/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" name="Line 405"/>
              <p:cNvSpPr>
                <a:spLocks noChangeShapeType="1"/>
              </p:cNvSpPr>
              <p:nvPr/>
            </p:nvSpPr>
            <p:spPr bwMode="auto">
              <a:xfrm flipV="1">
                <a:off x="3533" y="3702"/>
                <a:ext cx="147" cy="8"/>
              </a:xfrm>
              <a:prstGeom prst="line">
                <a:avLst/>
              </a:prstGeom>
              <a:noFill/>
              <a:ln w="28440">
                <a:solidFill>
                  <a:srgbClr val="FF00FF"/>
                </a:solidFill>
                <a:prstDash val="dash"/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7" name="Freeform 406"/>
              <p:cNvSpPr>
                <a:spLocks noChangeArrowheads="1"/>
              </p:cNvSpPr>
              <p:nvPr/>
            </p:nvSpPr>
            <p:spPr bwMode="auto">
              <a:xfrm>
                <a:off x="3680" y="3697"/>
                <a:ext cx="151" cy="7"/>
              </a:xfrm>
              <a:custGeom>
                <a:avLst/>
                <a:gdLst>
                  <a:gd name="T0" fmla="*/ 0 w 342"/>
                  <a:gd name="T1" fmla="*/ 16 h 16"/>
                  <a:gd name="T2" fmla="*/ 169 w 342"/>
                  <a:gd name="T3" fmla="*/ 9 h 16"/>
                  <a:gd name="T4" fmla="*/ 342 w 342"/>
                  <a:gd name="T5" fmla="*/ 0 h 16"/>
                  <a:gd name="T6" fmla="*/ 0 w 342"/>
                  <a:gd name="T7" fmla="*/ 0 h 16"/>
                  <a:gd name="T8" fmla="*/ 342 w 342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T6" t="T7" r="T8" b="T9"/>
                <a:pathLst>
                  <a:path w="342" h="16">
                    <a:moveTo>
                      <a:pt x="0" y="16"/>
                    </a:moveTo>
                    <a:lnTo>
                      <a:pt x="169" y="9"/>
                    </a:lnTo>
                    <a:lnTo>
                      <a:pt x="342" y="0"/>
                    </a:lnTo>
                  </a:path>
                </a:pathLst>
              </a:custGeom>
              <a:noFill/>
              <a:ln w="28440">
                <a:solidFill>
                  <a:srgbClr val="FF00FF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8" name="Line 407"/>
              <p:cNvSpPr>
                <a:spLocks noChangeShapeType="1"/>
              </p:cNvSpPr>
              <p:nvPr/>
            </p:nvSpPr>
            <p:spPr bwMode="auto">
              <a:xfrm flipV="1">
                <a:off x="3830" y="3689"/>
                <a:ext cx="147" cy="9"/>
              </a:xfrm>
              <a:prstGeom prst="line">
                <a:avLst/>
              </a:prstGeom>
              <a:noFill/>
              <a:ln w="28440">
                <a:solidFill>
                  <a:srgbClr val="FF00FF"/>
                </a:solidFill>
                <a:prstDash val="dash"/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9" name="Line 408"/>
              <p:cNvSpPr>
                <a:spLocks noChangeShapeType="1"/>
              </p:cNvSpPr>
              <p:nvPr/>
            </p:nvSpPr>
            <p:spPr bwMode="auto">
              <a:xfrm flipV="1">
                <a:off x="4128" y="3671"/>
                <a:ext cx="147" cy="11"/>
              </a:xfrm>
              <a:prstGeom prst="line">
                <a:avLst/>
              </a:prstGeom>
              <a:noFill/>
              <a:ln w="28440">
                <a:solidFill>
                  <a:srgbClr val="FF00FF"/>
                </a:solidFill>
                <a:prstDash val="dash"/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15" name="Group 409"/>
            <p:cNvGrpSpPr>
              <a:grpSpLocks/>
            </p:cNvGrpSpPr>
            <p:nvPr/>
          </p:nvGrpSpPr>
          <p:grpSpPr bwMode="auto">
            <a:xfrm>
              <a:off x="5364163" y="5292725"/>
              <a:ext cx="1401762" cy="608013"/>
              <a:chOff x="3379" y="3334"/>
              <a:chExt cx="883" cy="383"/>
            </a:xfrm>
          </p:grpSpPr>
          <p:grpSp>
            <p:nvGrpSpPr>
              <p:cNvPr id="216" name="Group 410"/>
              <p:cNvGrpSpPr>
                <a:grpSpLocks/>
              </p:cNvGrpSpPr>
              <p:nvPr/>
            </p:nvGrpSpPr>
            <p:grpSpPr bwMode="auto">
              <a:xfrm>
                <a:off x="3379" y="3374"/>
                <a:ext cx="16" cy="343"/>
                <a:chOff x="3379" y="3374"/>
                <a:chExt cx="16" cy="343"/>
              </a:xfrm>
            </p:grpSpPr>
            <p:sp>
              <p:nvSpPr>
                <p:cNvPr id="241" name="Line 411"/>
                <p:cNvSpPr>
                  <a:spLocks noChangeShapeType="1"/>
                </p:cNvSpPr>
                <p:nvPr/>
              </p:nvSpPr>
              <p:spPr bwMode="auto">
                <a:xfrm>
                  <a:off x="3386" y="3385"/>
                  <a:ext cx="1" cy="321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42" name="Freeform 412"/>
                <p:cNvSpPr>
                  <a:spLocks noChangeArrowheads="1"/>
                </p:cNvSpPr>
                <p:nvPr/>
              </p:nvSpPr>
              <p:spPr bwMode="auto">
                <a:xfrm>
                  <a:off x="3379" y="3374"/>
                  <a:ext cx="17" cy="16"/>
                </a:xfrm>
                <a:custGeom>
                  <a:avLst/>
                  <a:gdLst>
                    <a:gd name="T0" fmla="*/ 40 w 40"/>
                    <a:gd name="T1" fmla="*/ 33 h 33"/>
                    <a:gd name="T2" fmla="*/ 18 w 40"/>
                    <a:gd name="T3" fmla="*/ 0 h 33"/>
                    <a:gd name="T4" fmla="*/ 0 w 40"/>
                    <a:gd name="T5" fmla="*/ 33 h 33"/>
                    <a:gd name="T6" fmla="*/ 40 w 40"/>
                    <a:gd name="T7" fmla="*/ 33 h 33"/>
                    <a:gd name="T8" fmla="*/ 0 w 40"/>
                    <a:gd name="T9" fmla="*/ 0 h 33"/>
                    <a:gd name="T10" fmla="*/ 40 w 40"/>
                    <a:gd name="T11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40" h="33">
                      <a:moveTo>
                        <a:pt x="40" y="33"/>
                      </a:moveTo>
                      <a:lnTo>
                        <a:pt x="18" y="0"/>
                      </a:lnTo>
                      <a:lnTo>
                        <a:pt x="0" y="33"/>
                      </a:lnTo>
                      <a:lnTo>
                        <a:pt x="40" y="3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43" name="Freeform 413"/>
                <p:cNvSpPr>
                  <a:spLocks noChangeArrowheads="1"/>
                </p:cNvSpPr>
                <p:nvPr/>
              </p:nvSpPr>
              <p:spPr bwMode="auto">
                <a:xfrm>
                  <a:off x="3379" y="3703"/>
                  <a:ext cx="17" cy="15"/>
                </a:xfrm>
                <a:custGeom>
                  <a:avLst/>
                  <a:gdLst>
                    <a:gd name="T0" fmla="*/ 0 w 40"/>
                    <a:gd name="T1" fmla="*/ 0 h 32"/>
                    <a:gd name="T2" fmla="*/ 18 w 40"/>
                    <a:gd name="T3" fmla="*/ 32 h 32"/>
                    <a:gd name="T4" fmla="*/ 40 w 40"/>
                    <a:gd name="T5" fmla="*/ 0 h 32"/>
                    <a:gd name="T6" fmla="*/ 0 w 40"/>
                    <a:gd name="T7" fmla="*/ 0 h 32"/>
                    <a:gd name="T8" fmla="*/ 0 w 40"/>
                    <a:gd name="T9" fmla="*/ 0 h 32"/>
                    <a:gd name="T10" fmla="*/ 40 w 40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40" h="32">
                      <a:moveTo>
                        <a:pt x="0" y="0"/>
                      </a:moveTo>
                      <a:lnTo>
                        <a:pt x="18" y="32"/>
                      </a:lnTo>
                      <a:lnTo>
                        <a:pt x="4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17" name="Group 414"/>
              <p:cNvGrpSpPr>
                <a:grpSpLocks/>
              </p:cNvGrpSpPr>
              <p:nvPr/>
            </p:nvGrpSpPr>
            <p:grpSpPr bwMode="auto">
              <a:xfrm>
                <a:off x="3524" y="3375"/>
                <a:ext cx="15" cy="331"/>
                <a:chOff x="3524" y="3375"/>
                <a:chExt cx="15" cy="331"/>
              </a:xfrm>
            </p:grpSpPr>
            <p:sp>
              <p:nvSpPr>
                <p:cNvPr id="238" name="Line 415"/>
                <p:cNvSpPr>
                  <a:spLocks noChangeShapeType="1"/>
                </p:cNvSpPr>
                <p:nvPr/>
              </p:nvSpPr>
              <p:spPr bwMode="auto">
                <a:xfrm>
                  <a:off x="3530" y="3388"/>
                  <a:ext cx="1" cy="304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9" name="Freeform 416"/>
                <p:cNvSpPr>
                  <a:spLocks noChangeArrowheads="1"/>
                </p:cNvSpPr>
                <p:nvPr/>
              </p:nvSpPr>
              <p:spPr bwMode="auto">
                <a:xfrm>
                  <a:off x="3524" y="3375"/>
                  <a:ext cx="16" cy="17"/>
                </a:xfrm>
                <a:custGeom>
                  <a:avLst/>
                  <a:gdLst>
                    <a:gd name="T0" fmla="*/ 40 w 40"/>
                    <a:gd name="T1" fmla="*/ 36 h 36"/>
                    <a:gd name="T2" fmla="*/ 18 w 40"/>
                    <a:gd name="T3" fmla="*/ 0 h 36"/>
                    <a:gd name="T4" fmla="*/ 0 w 40"/>
                    <a:gd name="T5" fmla="*/ 36 h 36"/>
                    <a:gd name="T6" fmla="*/ 40 w 40"/>
                    <a:gd name="T7" fmla="*/ 36 h 36"/>
                    <a:gd name="T8" fmla="*/ 0 w 40"/>
                    <a:gd name="T9" fmla="*/ 0 h 36"/>
                    <a:gd name="T10" fmla="*/ 40 w 40"/>
                    <a:gd name="T11" fmla="*/ 3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40" h="36">
                      <a:moveTo>
                        <a:pt x="40" y="36"/>
                      </a:moveTo>
                      <a:lnTo>
                        <a:pt x="18" y="0"/>
                      </a:lnTo>
                      <a:lnTo>
                        <a:pt x="0" y="36"/>
                      </a:lnTo>
                      <a:lnTo>
                        <a:pt x="40" y="3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40" name="Freeform 417"/>
                <p:cNvSpPr>
                  <a:spLocks noChangeArrowheads="1"/>
                </p:cNvSpPr>
                <p:nvPr/>
              </p:nvSpPr>
              <p:spPr bwMode="auto">
                <a:xfrm>
                  <a:off x="3524" y="3690"/>
                  <a:ext cx="16" cy="17"/>
                </a:xfrm>
                <a:custGeom>
                  <a:avLst/>
                  <a:gdLst>
                    <a:gd name="T0" fmla="*/ 0 w 40"/>
                    <a:gd name="T1" fmla="*/ 0 h 36"/>
                    <a:gd name="T2" fmla="*/ 18 w 40"/>
                    <a:gd name="T3" fmla="*/ 36 h 36"/>
                    <a:gd name="T4" fmla="*/ 40 w 40"/>
                    <a:gd name="T5" fmla="*/ 0 h 36"/>
                    <a:gd name="T6" fmla="*/ 0 w 40"/>
                    <a:gd name="T7" fmla="*/ 0 h 36"/>
                    <a:gd name="T8" fmla="*/ 0 w 40"/>
                    <a:gd name="T9" fmla="*/ 0 h 36"/>
                    <a:gd name="T10" fmla="*/ 40 w 40"/>
                    <a:gd name="T11" fmla="*/ 3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40" h="36">
                      <a:moveTo>
                        <a:pt x="0" y="0"/>
                      </a:moveTo>
                      <a:lnTo>
                        <a:pt x="18" y="36"/>
                      </a:lnTo>
                      <a:lnTo>
                        <a:pt x="4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18" name="Group 418"/>
              <p:cNvGrpSpPr>
                <a:grpSpLocks/>
              </p:cNvGrpSpPr>
              <p:nvPr/>
            </p:nvGrpSpPr>
            <p:grpSpPr bwMode="auto">
              <a:xfrm>
                <a:off x="3668" y="3367"/>
                <a:ext cx="15" cy="331"/>
                <a:chOff x="3668" y="3367"/>
                <a:chExt cx="15" cy="331"/>
              </a:xfrm>
            </p:grpSpPr>
            <p:sp>
              <p:nvSpPr>
                <p:cNvPr id="235" name="Line 419"/>
                <p:cNvSpPr>
                  <a:spLocks noChangeShapeType="1"/>
                </p:cNvSpPr>
                <p:nvPr/>
              </p:nvSpPr>
              <p:spPr bwMode="auto">
                <a:xfrm>
                  <a:off x="3675" y="3380"/>
                  <a:ext cx="1" cy="305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6" name="Freeform 420"/>
                <p:cNvSpPr>
                  <a:spLocks noChangeArrowheads="1"/>
                </p:cNvSpPr>
                <p:nvPr/>
              </p:nvSpPr>
              <p:spPr bwMode="auto">
                <a:xfrm>
                  <a:off x="3668" y="3367"/>
                  <a:ext cx="16" cy="17"/>
                </a:xfrm>
                <a:custGeom>
                  <a:avLst/>
                  <a:gdLst>
                    <a:gd name="T0" fmla="*/ 40 w 40"/>
                    <a:gd name="T1" fmla="*/ 36 h 36"/>
                    <a:gd name="T2" fmla="*/ 18 w 40"/>
                    <a:gd name="T3" fmla="*/ 0 h 36"/>
                    <a:gd name="T4" fmla="*/ 0 w 40"/>
                    <a:gd name="T5" fmla="*/ 36 h 36"/>
                    <a:gd name="T6" fmla="*/ 40 w 40"/>
                    <a:gd name="T7" fmla="*/ 36 h 36"/>
                    <a:gd name="T8" fmla="*/ 0 w 40"/>
                    <a:gd name="T9" fmla="*/ 0 h 36"/>
                    <a:gd name="T10" fmla="*/ 40 w 40"/>
                    <a:gd name="T11" fmla="*/ 3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40" h="36">
                      <a:moveTo>
                        <a:pt x="40" y="36"/>
                      </a:moveTo>
                      <a:lnTo>
                        <a:pt x="18" y="0"/>
                      </a:lnTo>
                      <a:lnTo>
                        <a:pt x="0" y="36"/>
                      </a:lnTo>
                      <a:lnTo>
                        <a:pt x="40" y="3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7" name="Freeform 421"/>
                <p:cNvSpPr>
                  <a:spLocks noChangeArrowheads="1"/>
                </p:cNvSpPr>
                <p:nvPr/>
              </p:nvSpPr>
              <p:spPr bwMode="auto">
                <a:xfrm>
                  <a:off x="3668" y="3682"/>
                  <a:ext cx="16" cy="17"/>
                </a:xfrm>
                <a:custGeom>
                  <a:avLst/>
                  <a:gdLst>
                    <a:gd name="T0" fmla="*/ 0 w 40"/>
                    <a:gd name="T1" fmla="*/ 0 h 36"/>
                    <a:gd name="T2" fmla="*/ 18 w 40"/>
                    <a:gd name="T3" fmla="*/ 36 h 36"/>
                    <a:gd name="T4" fmla="*/ 40 w 40"/>
                    <a:gd name="T5" fmla="*/ 0 h 36"/>
                    <a:gd name="T6" fmla="*/ 0 w 40"/>
                    <a:gd name="T7" fmla="*/ 0 h 36"/>
                    <a:gd name="T8" fmla="*/ 0 w 40"/>
                    <a:gd name="T9" fmla="*/ 0 h 36"/>
                    <a:gd name="T10" fmla="*/ 40 w 40"/>
                    <a:gd name="T11" fmla="*/ 3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40" h="36">
                      <a:moveTo>
                        <a:pt x="0" y="0"/>
                      </a:moveTo>
                      <a:lnTo>
                        <a:pt x="18" y="36"/>
                      </a:lnTo>
                      <a:lnTo>
                        <a:pt x="4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19" name="Group 422"/>
              <p:cNvGrpSpPr>
                <a:grpSpLocks/>
              </p:cNvGrpSpPr>
              <p:nvPr/>
            </p:nvGrpSpPr>
            <p:grpSpPr bwMode="auto">
              <a:xfrm>
                <a:off x="3813" y="3359"/>
                <a:ext cx="15" cy="330"/>
                <a:chOff x="3813" y="3359"/>
                <a:chExt cx="15" cy="330"/>
              </a:xfrm>
            </p:grpSpPr>
            <p:sp>
              <p:nvSpPr>
                <p:cNvPr id="232" name="Line 423"/>
                <p:cNvSpPr>
                  <a:spLocks noChangeShapeType="1"/>
                </p:cNvSpPr>
                <p:nvPr/>
              </p:nvSpPr>
              <p:spPr bwMode="auto">
                <a:xfrm>
                  <a:off x="3821" y="3372"/>
                  <a:ext cx="1" cy="304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3" name="Freeform 424"/>
                <p:cNvSpPr>
                  <a:spLocks noChangeArrowheads="1"/>
                </p:cNvSpPr>
                <p:nvPr/>
              </p:nvSpPr>
              <p:spPr bwMode="auto">
                <a:xfrm>
                  <a:off x="3813" y="3359"/>
                  <a:ext cx="16" cy="17"/>
                </a:xfrm>
                <a:custGeom>
                  <a:avLst/>
                  <a:gdLst>
                    <a:gd name="T0" fmla="*/ 40 w 40"/>
                    <a:gd name="T1" fmla="*/ 36 h 36"/>
                    <a:gd name="T2" fmla="*/ 18 w 40"/>
                    <a:gd name="T3" fmla="*/ 0 h 36"/>
                    <a:gd name="T4" fmla="*/ 0 w 40"/>
                    <a:gd name="T5" fmla="*/ 36 h 36"/>
                    <a:gd name="T6" fmla="*/ 40 w 40"/>
                    <a:gd name="T7" fmla="*/ 36 h 36"/>
                    <a:gd name="T8" fmla="*/ 0 w 40"/>
                    <a:gd name="T9" fmla="*/ 0 h 36"/>
                    <a:gd name="T10" fmla="*/ 40 w 40"/>
                    <a:gd name="T11" fmla="*/ 3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40" h="36">
                      <a:moveTo>
                        <a:pt x="40" y="36"/>
                      </a:moveTo>
                      <a:lnTo>
                        <a:pt x="18" y="0"/>
                      </a:lnTo>
                      <a:lnTo>
                        <a:pt x="0" y="36"/>
                      </a:lnTo>
                      <a:lnTo>
                        <a:pt x="40" y="3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4" name="Freeform 425"/>
                <p:cNvSpPr>
                  <a:spLocks noChangeArrowheads="1"/>
                </p:cNvSpPr>
                <p:nvPr/>
              </p:nvSpPr>
              <p:spPr bwMode="auto">
                <a:xfrm>
                  <a:off x="3813" y="3673"/>
                  <a:ext cx="16" cy="17"/>
                </a:xfrm>
                <a:custGeom>
                  <a:avLst/>
                  <a:gdLst>
                    <a:gd name="T0" fmla="*/ 0 w 40"/>
                    <a:gd name="T1" fmla="*/ 0 h 36"/>
                    <a:gd name="T2" fmla="*/ 18 w 40"/>
                    <a:gd name="T3" fmla="*/ 36 h 36"/>
                    <a:gd name="T4" fmla="*/ 40 w 40"/>
                    <a:gd name="T5" fmla="*/ 0 h 36"/>
                    <a:gd name="T6" fmla="*/ 0 w 40"/>
                    <a:gd name="T7" fmla="*/ 0 h 36"/>
                    <a:gd name="T8" fmla="*/ 0 w 40"/>
                    <a:gd name="T9" fmla="*/ 0 h 36"/>
                    <a:gd name="T10" fmla="*/ 40 w 40"/>
                    <a:gd name="T11" fmla="*/ 3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40" h="36">
                      <a:moveTo>
                        <a:pt x="0" y="0"/>
                      </a:moveTo>
                      <a:lnTo>
                        <a:pt x="18" y="36"/>
                      </a:lnTo>
                      <a:lnTo>
                        <a:pt x="4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20" name="Group 426"/>
              <p:cNvGrpSpPr>
                <a:grpSpLocks/>
              </p:cNvGrpSpPr>
              <p:nvPr/>
            </p:nvGrpSpPr>
            <p:grpSpPr bwMode="auto">
              <a:xfrm>
                <a:off x="3957" y="3359"/>
                <a:ext cx="15" cy="330"/>
                <a:chOff x="3957" y="3359"/>
                <a:chExt cx="15" cy="330"/>
              </a:xfrm>
            </p:grpSpPr>
            <p:sp>
              <p:nvSpPr>
                <p:cNvPr id="229" name="Line 427"/>
                <p:cNvSpPr>
                  <a:spLocks noChangeShapeType="1"/>
                </p:cNvSpPr>
                <p:nvPr/>
              </p:nvSpPr>
              <p:spPr bwMode="auto">
                <a:xfrm>
                  <a:off x="3965" y="3372"/>
                  <a:ext cx="1" cy="304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0" name="Freeform 428"/>
                <p:cNvSpPr>
                  <a:spLocks noChangeArrowheads="1"/>
                </p:cNvSpPr>
                <p:nvPr/>
              </p:nvSpPr>
              <p:spPr bwMode="auto">
                <a:xfrm>
                  <a:off x="3957" y="3359"/>
                  <a:ext cx="16" cy="17"/>
                </a:xfrm>
                <a:custGeom>
                  <a:avLst/>
                  <a:gdLst>
                    <a:gd name="T0" fmla="*/ 40 w 40"/>
                    <a:gd name="T1" fmla="*/ 36 h 36"/>
                    <a:gd name="T2" fmla="*/ 18 w 40"/>
                    <a:gd name="T3" fmla="*/ 0 h 36"/>
                    <a:gd name="T4" fmla="*/ 0 w 40"/>
                    <a:gd name="T5" fmla="*/ 36 h 36"/>
                    <a:gd name="T6" fmla="*/ 40 w 40"/>
                    <a:gd name="T7" fmla="*/ 36 h 36"/>
                    <a:gd name="T8" fmla="*/ 0 w 40"/>
                    <a:gd name="T9" fmla="*/ 0 h 36"/>
                    <a:gd name="T10" fmla="*/ 40 w 40"/>
                    <a:gd name="T11" fmla="*/ 3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40" h="36">
                      <a:moveTo>
                        <a:pt x="40" y="36"/>
                      </a:moveTo>
                      <a:lnTo>
                        <a:pt x="18" y="0"/>
                      </a:lnTo>
                      <a:lnTo>
                        <a:pt x="0" y="36"/>
                      </a:lnTo>
                      <a:lnTo>
                        <a:pt x="40" y="3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1" name="Freeform 429"/>
                <p:cNvSpPr>
                  <a:spLocks noChangeArrowheads="1"/>
                </p:cNvSpPr>
                <p:nvPr/>
              </p:nvSpPr>
              <p:spPr bwMode="auto">
                <a:xfrm>
                  <a:off x="3957" y="3673"/>
                  <a:ext cx="16" cy="17"/>
                </a:xfrm>
                <a:custGeom>
                  <a:avLst/>
                  <a:gdLst>
                    <a:gd name="T0" fmla="*/ 0 w 40"/>
                    <a:gd name="T1" fmla="*/ 0 h 36"/>
                    <a:gd name="T2" fmla="*/ 18 w 40"/>
                    <a:gd name="T3" fmla="*/ 36 h 36"/>
                    <a:gd name="T4" fmla="*/ 40 w 40"/>
                    <a:gd name="T5" fmla="*/ 0 h 36"/>
                    <a:gd name="T6" fmla="*/ 0 w 40"/>
                    <a:gd name="T7" fmla="*/ 0 h 36"/>
                    <a:gd name="T8" fmla="*/ 0 w 40"/>
                    <a:gd name="T9" fmla="*/ 0 h 36"/>
                    <a:gd name="T10" fmla="*/ 40 w 40"/>
                    <a:gd name="T11" fmla="*/ 3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40" h="36">
                      <a:moveTo>
                        <a:pt x="0" y="0"/>
                      </a:moveTo>
                      <a:lnTo>
                        <a:pt x="18" y="36"/>
                      </a:lnTo>
                      <a:lnTo>
                        <a:pt x="4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21" name="Group 430"/>
              <p:cNvGrpSpPr>
                <a:grpSpLocks/>
              </p:cNvGrpSpPr>
              <p:nvPr/>
            </p:nvGrpSpPr>
            <p:grpSpPr bwMode="auto">
              <a:xfrm>
                <a:off x="4102" y="3343"/>
                <a:ext cx="15" cy="330"/>
                <a:chOff x="4102" y="3343"/>
                <a:chExt cx="15" cy="330"/>
              </a:xfrm>
            </p:grpSpPr>
            <p:sp>
              <p:nvSpPr>
                <p:cNvPr id="226" name="Line 431"/>
                <p:cNvSpPr>
                  <a:spLocks noChangeShapeType="1"/>
                </p:cNvSpPr>
                <p:nvPr/>
              </p:nvSpPr>
              <p:spPr bwMode="auto">
                <a:xfrm>
                  <a:off x="4109" y="3356"/>
                  <a:ext cx="1" cy="303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7" name="Freeform 432"/>
                <p:cNvSpPr>
                  <a:spLocks noChangeArrowheads="1"/>
                </p:cNvSpPr>
                <p:nvPr/>
              </p:nvSpPr>
              <p:spPr bwMode="auto">
                <a:xfrm>
                  <a:off x="4102" y="3343"/>
                  <a:ext cx="16" cy="17"/>
                </a:xfrm>
                <a:custGeom>
                  <a:avLst/>
                  <a:gdLst>
                    <a:gd name="T0" fmla="*/ 40 w 40"/>
                    <a:gd name="T1" fmla="*/ 36 h 36"/>
                    <a:gd name="T2" fmla="*/ 18 w 40"/>
                    <a:gd name="T3" fmla="*/ 0 h 36"/>
                    <a:gd name="T4" fmla="*/ 0 w 40"/>
                    <a:gd name="T5" fmla="*/ 36 h 36"/>
                    <a:gd name="T6" fmla="*/ 40 w 40"/>
                    <a:gd name="T7" fmla="*/ 36 h 36"/>
                    <a:gd name="T8" fmla="*/ 0 w 40"/>
                    <a:gd name="T9" fmla="*/ 0 h 36"/>
                    <a:gd name="T10" fmla="*/ 40 w 40"/>
                    <a:gd name="T11" fmla="*/ 3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40" h="36">
                      <a:moveTo>
                        <a:pt x="40" y="36"/>
                      </a:moveTo>
                      <a:lnTo>
                        <a:pt x="18" y="0"/>
                      </a:lnTo>
                      <a:lnTo>
                        <a:pt x="0" y="36"/>
                      </a:lnTo>
                      <a:lnTo>
                        <a:pt x="40" y="3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8" name="Freeform 433"/>
                <p:cNvSpPr>
                  <a:spLocks noChangeArrowheads="1"/>
                </p:cNvSpPr>
                <p:nvPr/>
              </p:nvSpPr>
              <p:spPr bwMode="auto">
                <a:xfrm>
                  <a:off x="4102" y="3657"/>
                  <a:ext cx="16" cy="17"/>
                </a:xfrm>
                <a:custGeom>
                  <a:avLst/>
                  <a:gdLst>
                    <a:gd name="T0" fmla="*/ 0 w 40"/>
                    <a:gd name="T1" fmla="*/ 0 h 36"/>
                    <a:gd name="T2" fmla="*/ 18 w 40"/>
                    <a:gd name="T3" fmla="*/ 36 h 36"/>
                    <a:gd name="T4" fmla="*/ 40 w 40"/>
                    <a:gd name="T5" fmla="*/ 0 h 36"/>
                    <a:gd name="T6" fmla="*/ 0 w 40"/>
                    <a:gd name="T7" fmla="*/ 0 h 36"/>
                    <a:gd name="T8" fmla="*/ 0 w 40"/>
                    <a:gd name="T9" fmla="*/ 0 h 36"/>
                    <a:gd name="T10" fmla="*/ 40 w 40"/>
                    <a:gd name="T11" fmla="*/ 3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40" h="36">
                      <a:moveTo>
                        <a:pt x="0" y="0"/>
                      </a:moveTo>
                      <a:lnTo>
                        <a:pt x="18" y="36"/>
                      </a:lnTo>
                      <a:lnTo>
                        <a:pt x="4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22" name="Group 434"/>
              <p:cNvGrpSpPr>
                <a:grpSpLocks/>
              </p:cNvGrpSpPr>
              <p:nvPr/>
            </p:nvGrpSpPr>
            <p:grpSpPr bwMode="auto">
              <a:xfrm>
                <a:off x="4247" y="3334"/>
                <a:ext cx="15" cy="331"/>
                <a:chOff x="4247" y="3334"/>
                <a:chExt cx="15" cy="331"/>
              </a:xfrm>
            </p:grpSpPr>
            <p:sp>
              <p:nvSpPr>
                <p:cNvPr id="223" name="Line 435"/>
                <p:cNvSpPr>
                  <a:spLocks noChangeShapeType="1"/>
                </p:cNvSpPr>
                <p:nvPr/>
              </p:nvSpPr>
              <p:spPr bwMode="auto">
                <a:xfrm>
                  <a:off x="4254" y="3347"/>
                  <a:ext cx="1" cy="305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4" name="Freeform 436"/>
                <p:cNvSpPr>
                  <a:spLocks noChangeArrowheads="1"/>
                </p:cNvSpPr>
                <p:nvPr/>
              </p:nvSpPr>
              <p:spPr bwMode="auto">
                <a:xfrm>
                  <a:off x="4247" y="3334"/>
                  <a:ext cx="16" cy="17"/>
                </a:xfrm>
                <a:custGeom>
                  <a:avLst/>
                  <a:gdLst>
                    <a:gd name="T0" fmla="*/ 40 w 40"/>
                    <a:gd name="T1" fmla="*/ 36 h 36"/>
                    <a:gd name="T2" fmla="*/ 18 w 40"/>
                    <a:gd name="T3" fmla="*/ 0 h 36"/>
                    <a:gd name="T4" fmla="*/ 0 w 40"/>
                    <a:gd name="T5" fmla="*/ 36 h 36"/>
                    <a:gd name="T6" fmla="*/ 40 w 40"/>
                    <a:gd name="T7" fmla="*/ 36 h 36"/>
                    <a:gd name="T8" fmla="*/ 0 w 40"/>
                    <a:gd name="T9" fmla="*/ 0 h 36"/>
                    <a:gd name="T10" fmla="*/ 40 w 40"/>
                    <a:gd name="T11" fmla="*/ 3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40" h="36">
                      <a:moveTo>
                        <a:pt x="40" y="36"/>
                      </a:moveTo>
                      <a:lnTo>
                        <a:pt x="18" y="0"/>
                      </a:lnTo>
                      <a:lnTo>
                        <a:pt x="0" y="36"/>
                      </a:lnTo>
                      <a:lnTo>
                        <a:pt x="40" y="3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5" name="Freeform 437"/>
                <p:cNvSpPr>
                  <a:spLocks noChangeArrowheads="1"/>
                </p:cNvSpPr>
                <p:nvPr/>
              </p:nvSpPr>
              <p:spPr bwMode="auto">
                <a:xfrm>
                  <a:off x="4247" y="3649"/>
                  <a:ext cx="16" cy="17"/>
                </a:xfrm>
                <a:custGeom>
                  <a:avLst/>
                  <a:gdLst>
                    <a:gd name="T0" fmla="*/ 0 w 40"/>
                    <a:gd name="T1" fmla="*/ 0 h 36"/>
                    <a:gd name="T2" fmla="*/ 18 w 40"/>
                    <a:gd name="T3" fmla="*/ 36 h 36"/>
                    <a:gd name="T4" fmla="*/ 40 w 40"/>
                    <a:gd name="T5" fmla="*/ 0 h 36"/>
                    <a:gd name="T6" fmla="*/ 0 w 40"/>
                    <a:gd name="T7" fmla="*/ 0 h 36"/>
                    <a:gd name="T8" fmla="*/ 0 w 40"/>
                    <a:gd name="T9" fmla="*/ 0 h 36"/>
                    <a:gd name="T10" fmla="*/ 40 w 40"/>
                    <a:gd name="T11" fmla="*/ 3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40" h="36">
                      <a:moveTo>
                        <a:pt x="0" y="0"/>
                      </a:moveTo>
                      <a:lnTo>
                        <a:pt x="18" y="36"/>
                      </a:lnTo>
                      <a:lnTo>
                        <a:pt x="4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275" name="Group 274"/>
          <p:cNvGrpSpPr/>
          <p:nvPr/>
        </p:nvGrpSpPr>
        <p:grpSpPr>
          <a:xfrm>
            <a:off x="3124200" y="3886200"/>
            <a:ext cx="2743200" cy="2761917"/>
            <a:chOff x="3124200" y="3657600"/>
            <a:chExt cx="2743200" cy="2761917"/>
          </a:xfrm>
        </p:grpSpPr>
        <p:grpSp>
          <p:nvGrpSpPr>
            <p:cNvPr id="273" name="Group 272"/>
            <p:cNvGrpSpPr/>
            <p:nvPr/>
          </p:nvGrpSpPr>
          <p:grpSpPr>
            <a:xfrm>
              <a:off x="3124200" y="3657600"/>
              <a:ext cx="2743200" cy="2761917"/>
              <a:chOff x="3124200" y="3657600"/>
              <a:chExt cx="2743200" cy="2761917"/>
            </a:xfrm>
          </p:grpSpPr>
          <p:grpSp>
            <p:nvGrpSpPr>
              <p:cNvPr id="6" name="Group 5"/>
              <p:cNvGrpSpPr/>
              <p:nvPr/>
            </p:nvGrpSpPr>
            <p:grpSpPr>
              <a:xfrm>
                <a:off x="3200401" y="3733800"/>
                <a:ext cx="2666999" cy="2685717"/>
                <a:chOff x="5343525" y="1511300"/>
                <a:chExt cx="1643923" cy="1442502"/>
              </a:xfrm>
            </p:grpSpPr>
            <p:sp>
              <p:nvSpPr>
                <p:cNvPr id="7" name="Rectangle 129"/>
                <p:cNvSpPr>
                  <a:spLocks noChangeArrowheads="1"/>
                </p:cNvSpPr>
                <p:nvPr/>
              </p:nvSpPr>
              <p:spPr bwMode="auto">
                <a:xfrm>
                  <a:off x="5368926" y="1649413"/>
                  <a:ext cx="1431925" cy="1068387"/>
                </a:xfrm>
                <a:prstGeom prst="rect">
                  <a:avLst/>
                </a:prstGeom>
                <a:solidFill>
                  <a:srgbClr val="DDDDD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" name="Line 131"/>
                <p:cNvSpPr>
                  <a:spLocks noChangeShapeType="1"/>
                </p:cNvSpPr>
                <p:nvPr/>
              </p:nvSpPr>
              <p:spPr bwMode="auto">
                <a:xfrm>
                  <a:off x="5372100" y="2722563"/>
                  <a:ext cx="1414463" cy="15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" name="Line 132"/>
                <p:cNvSpPr>
                  <a:spLocks noChangeShapeType="1"/>
                </p:cNvSpPr>
                <p:nvPr/>
              </p:nvSpPr>
              <p:spPr bwMode="auto">
                <a:xfrm flipV="1">
                  <a:off x="5599113" y="2719388"/>
                  <a:ext cx="1587" cy="22225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" name="Line 133"/>
                <p:cNvSpPr>
                  <a:spLocks noChangeShapeType="1"/>
                </p:cNvSpPr>
                <p:nvPr/>
              </p:nvSpPr>
              <p:spPr bwMode="auto">
                <a:xfrm flipV="1">
                  <a:off x="5835650" y="2719388"/>
                  <a:ext cx="1588" cy="22225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" name="Line 134"/>
                <p:cNvSpPr>
                  <a:spLocks noChangeShapeType="1"/>
                </p:cNvSpPr>
                <p:nvPr/>
              </p:nvSpPr>
              <p:spPr bwMode="auto">
                <a:xfrm flipV="1">
                  <a:off x="6070600" y="2719388"/>
                  <a:ext cx="3175" cy="22225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" name="Line 135"/>
                <p:cNvSpPr>
                  <a:spLocks noChangeShapeType="1"/>
                </p:cNvSpPr>
                <p:nvPr/>
              </p:nvSpPr>
              <p:spPr bwMode="auto">
                <a:xfrm flipV="1">
                  <a:off x="6308725" y="2719388"/>
                  <a:ext cx="1588" cy="22225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" name="Line 136"/>
                <p:cNvSpPr>
                  <a:spLocks noChangeShapeType="1"/>
                </p:cNvSpPr>
                <p:nvPr/>
              </p:nvSpPr>
              <p:spPr bwMode="auto">
                <a:xfrm flipV="1">
                  <a:off x="6777038" y="2719388"/>
                  <a:ext cx="3175" cy="22225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4" name="Group 137"/>
                <p:cNvGrpSpPr>
                  <a:grpSpLocks/>
                </p:cNvGrpSpPr>
                <p:nvPr/>
              </p:nvGrpSpPr>
              <p:grpSpPr bwMode="auto">
                <a:xfrm>
                  <a:off x="5362575" y="2339975"/>
                  <a:ext cx="1412875" cy="365125"/>
                  <a:chOff x="3378" y="1474"/>
                  <a:chExt cx="890" cy="230"/>
                </a:xfrm>
              </p:grpSpPr>
              <p:sp>
                <p:nvSpPr>
                  <p:cNvPr id="108" name="Freeform 138"/>
                  <p:cNvSpPr>
                    <a:spLocks noChangeArrowheads="1"/>
                  </p:cNvSpPr>
                  <p:nvPr/>
                </p:nvSpPr>
                <p:spPr bwMode="auto">
                  <a:xfrm>
                    <a:off x="3378" y="1688"/>
                    <a:ext cx="149" cy="17"/>
                  </a:xfrm>
                  <a:custGeom>
                    <a:avLst/>
                    <a:gdLst>
                      <a:gd name="T0" fmla="*/ 0 w 338"/>
                      <a:gd name="T1" fmla="*/ 36 h 36"/>
                      <a:gd name="T2" fmla="*/ 169 w 338"/>
                      <a:gd name="T3" fmla="*/ 20 h 36"/>
                      <a:gd name="T4" fmla="*/ 338 w 338"/>
                      <a:gd name="T5" fmla="*/ 0 h 36"/>
                      <a:gd name="T6" fmla="*/ 0 w 338"/>
                      <a:gd name="T7" fmla="*/ 0 h 36"/>
                      <a:gd name="T8" fmla="*/ 338 w 338"/>
                      <a:gd name="T9" fmla="*/ 36 h 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T6" t="T7" r="T8" b="T9"/>
                    <a:pathLst>
                      <a:path w="338" h="36">
                        <a:moveTo>
                          <a:pt x="0" y="36"/>
                        </a:moveTo>
                        <a:lnTo>
                          <a:pt x="169" y="20"/>
                        </a:lnTo>
                        <a:lnTo>
                          <a:pt x="338" y="0"/>
                        </a:lnTo>
                      </a:path>
                    </a:pathLst>
                  </a:custGeom>
                  <a:noFill/>
                  <a:ln w="28440">
                    <a:solidFill>
                      <a:srgbClr val="FF00FF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09" name="Freeform 139"/>
                  <p:cNvSpPr>
                    <a:spLocks noChangeArrowheads="1"/>
                  </p:cNvSpPr>
                  <p:nvPr/>
                </p:nvSpPr>
                <p:spPr bwMode="auto">
                  <a:xfrm>
                    <a:off x="3527" y="1666"/>
                    <a:ext cx="148" cy="22"/>
                  </a:xfrm>
                  <a:custGeom>
                    <a:avLst/>
                    <a:gdLst>
                      <a:gd name="T0" fmla="*/ 0 w 338"/>
                      <a:gd name="T1" fmla="*/ 45 h 45"/>
                      <a:gd name="T2" fmla="*/ 166 w 338"/>
                      <a:gd name="T3" fmla="*/ 22 h 45"/>
                      <a:gd name="T4" fmla="*/ 338 w 338"/>
                      <a:gd name="T5" fmla="*/ 0 h 45"/>
                      <a:gd name="T6" fmla="*/ 0 w 338"/>
                      <a:gd name="T7" fmla="*/ 0 h 45"/>
                      <a:gd name="T8" fmla="*/ 338 w 338"/>
                      <a:gd name="T9" fmla="*/ 4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T6" t="T7" r="T8" b="T9"/>
                    <a:pathLst>
                      <a:path w="338" h="45">
                        <a:moveTo>
                          <a:pt x="0" y="45"/>
                        </a:moveTo>
                        <a:lnTo>
                          <a:pt x="166" y="22"/>
                        </a:lnTo>
                        <a:lnTo>
                          <a:pt x="338" y="0"/>
                        </a:lnTo>
                      </a:path>
                    </a:pathLst>
                  </a:custGeom>
                  <a:noFill/>
                  <a:ln w="28440">
                    <a:solidFill>
                      <a:srgbClr val="FF00FF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0" name="Freeform 140"/>
                  <p:cNvSpPr>
                    <a:spLocks noChangeArrowheads="1"/>
                  </p:cNvSpPr>
                  <p:nvPr/>
                </p:nvSpPr>
                <p:spPr bwMode="auto">
                  <a:xfrm>
                    <a:off x="3675" y="1634"/>
                    <a:ext cx="150" cy="32"/>
                  </a:xfrm>
                  <a:custGeom>
                    <a:avLst/>
                    <a:gdLst>
                      <a:gd name="T0" fmla="*/ 0 w 342"/>
                      <a:gd name="T1" fmla="*/ 66 h 66"/>
                      <a:gd name="T2" fmla="*/ 170 w 342"/>
                      <a:gd name="T3" fmla="*/ 33 h 66"/>
                      <a:gd name="T4" fmla="*/ 342 w 342"/>
                      <a:gd name="T5" fmla="*/ 0 h 66"/>
                      <a:gd name="T6" fmla="*/ 0 w 342"/>
                      <a:gd name="T7" fmla="*/ 0 h 66"/>
                      <a:gd name="T8" fmla="*/ 342 w 342"/>
                      <a:gd name="T9" fmla="*/ 66 h 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T6" t="T7" r="T8" b="T9"/>
                    <a:pathLst>
                      <a:path w="342" h="66">
                        <a:moveTo>
                          <a:pt x="0" y="66"/>
                        </a:moveTo>
                        <a:lnTo>
                          <a:pt x="170" y="33"/>
                        </a:lnTo>
                        <a:lnTo>
                          <a:pt x="342" y="0"/>
                        </a:lnTo>
                      </a:path>
                    </a:pathLst>
                  </a:custGeom>
                  <a:noFill/>
                  <a:ln w="28440">
                    <a:solidFill>
                      <a:srgbClr val="FF00FF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1" name="Freeform 141"/>
                  <p:cNvSpPr>
                    <a:spLocks noChangeArrowheads="1"/>
                  </p:cNvSpPr>
                  <p:nvPr/>
                </p:nvSpPr>
                <p:spPr bwMode="auto">
                  <a:xfrm>
                    <a:off x="3824" y="1591"/>
                    <a:ext cx="147" cy="43"/>
                  </a:xfrm>
                  <a:custGeom>
                    <a:avLst/>
                    <a:gdLst>
                      <a:gd name="T0" fmla="*/ 0 w 335"/>
                      <a:gd name="T1" fmla="*/ 89 h 89"/>
                      <a:gd name="T2" fmla="*/ 162 w 335"/>
                      <a:gd name="T3" fmla="*/ 50 h 89"/>
                      <a:gd name="T4" fmla="*/ 335 w 335"/>
                      <a:gd name="T5" fmla="*/ 0 h 89"/>
                      <a:gd name="T6" fmla="*/ 0 w 335"/>
                      <a:gd name="T7" fmla="*/ 0 h 89"/>
                      <a:gd name="T8" fmla="*/ 335 w 335"/>
                      <a:gd name="T9" fmla="*/ 89 h 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T6" t="T7" r="T8" b="T9"/>
                    <a:pathLst>
                      <a:path w="335" h="89">
                        <a:moveTo>
                          <a:pt x="0" y="89"/>
                        </a:moveTo>
                        <a:lnTo>
                          <a:pt x="162" y="50"/>
                        </a:lnTo>
                        <a:lnTo>
                          <a:pt x="335" y="0"/>
                        </a:lnTo>
                      </a:path>
                    </a:pathLst>
                  </a:custGeom>
                  <a:noFill/>
                  <a:ln w="28440">
                    <a:solidFill>
                      <a:srgbClr val="FF00FF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2" name="Freeform 142"/>
                  <p:cNvSpPr>
                    <a:spLocks noChangeArrowheads="1"/>
                  </p:cNvSpPr>
                  <p:nvPr/>
                </p:nvSpPr>
                <p:spPr bwMode="auto">
                  <a:xfrm>
                    <a:off x="3972" y="1540"/>
                    <a:ext cx="149" cy="52"/>
                  </a:xfrm>
                  <a:custGeom>
                    <a:avLst/>
                    <a:gdLst>
                      <a:gd name="T0" fmla="*/ 0 w 339"/>
                      <a:gd name="T1" fmla="*/ 108 h 108"/>
                      <a:gd name="T2" fmla="*/ 169 w 339"/>
                      <a:gd name="T3" fmla="*/ 59 h 108"/>
                      <a:gd name="T4" fmla="*/ 339 w 339"/>
                      <a:gd name="T5" fmla="*/ 0 h 108"/>
                      <a:gd name="T6" fmla="*/ 0 w 339"/>
                      <a:gd name="T7" fmla="*/ 0 h 108"/>
                      <a:gd name="T8" fmla="*/ 339 w 339"/>
                      <a:gd name="T9" fmla="*/ 108 h 1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T6" t="T7" r="T8" b="T9"/>
                    <a:pathLst>
                      <a:path w="339" h="108">
                        <a:moveTo>
                          <a:pt x="0" y="108"/>
                        </a:moveTo>
                        <a:lnTo>
                          <a:pt x="169" y="59"/>
                        </a:lnTo>
                        <a:lnTo>
                          <a:pt x="339" y="0"/>
                        </a:lnTo>
                      </a:path>
                    </a:pathLst>
                  </a:custGeom>
                  <a:noFill/>
                  <a:ln w="28440">
                    <a:solidFill>
                      <a:srgbClr val="FF00FF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3" name="Freeform 143"/>
                  <p:cNvSpPr>
                    <a:spLocks noChangeArrowheads="1"/>
                  </p:cNvSpPr>
                  <p:nvPr/>
                </p:nvSpPr>
                <p:spPr bwMode="auto">
                  <a:xfrm>
                    <a:off x="4121" y="1474"/>
                    <a:ext cx="148" cy="66"/>
                  </a:xfrm>
                  <a:custGeom>
                    <a:avLst/>
                    <a:gdLst>
                      <a:gd name="T0" fmla="*/ 0 w 338"/>
                      <a:gd name="T1" fmla="*/ 137 h 137"/>
                      <a:gd name="T2" fmla="*/ 172 w 338"/>
                      <a:gd name="T3" fmla="*/ 72 h 137"/>
                      <a:gd name="T4" fmla="*/ 338 w 338"/>
                      <a:gd name="T5" fmla="*/ 0 h 137"/>
                      <a:gd name="T6" fmla="*/ 0 w 338"/>
                      <a:gd name="T7" fmla="*/ 0 h 137"/>
                      <a:gd name="T8" fmla="*/ 338 w 338"/>
                      <a:gd name="T9" fmla="*/ 137 h 1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T6" t="T7" r="T8" b="T9"/>
                    <a:pathLst>
                      <a:path w="338" h="137">
                        <a:moveTo>
                          <a:pt x="0" y="137"/>
                        </a:moveTo>
                        <a:lnTo>
                          <a:pt x="172" y="72"/>
                        </a:lnTo>
                        <a:lnTo>
                          <a:pt x="338" y="0"/>
                        </a:lnTo>
                      </a:path>
                    </a:pathLst>
                  </a:custGeom>
                  <a:noFill/>
                  <a:ln w="28440">
                    <a:solidFill>
                      <a:srgbClr val="FF00FF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5" name="Line 144"/>
                <p:cNvSpPr>
                  <a:spLocks noChangeShapeType="1"/>
                </p:cNvSpPr>
                <p:nvPr/>
              </p:nvSpPr>
              <p:spPr bwMode="auto">
                <a:xfrm flipV="1">
                  <a:off x="5599113" y="2719388"/>
                  <a:ext cx="1587" cy="22225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" name="Line 145"/>
                <p:cNvSpPr>
                  <a:spLocks noChangeShapeType="1"/>
                </p:cNvSpPr>
                <p:nvPr/>
              </p:nvSpPr>
              <p:spPr bwMode="auto">
                <a:xfrm flipV="1">
                  <a:off x="5835650" y="2719388"/>
                  <a:ext cx="1588" cy="22225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" name="Line 146"/>
                <p:cNvSpPr>
                  <a:spLocks noChangeShapeType="1"/>
                </p:cNvSpPr>
                <p:nvPr/>
              </p:nvSpPr>
              <p:spPr bwMode="auto">
                <a:xfrm flipV="1">
                  <a:off x="6070600" y="2719388"/>
                  <a:ext cx="3175" cy="22225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" name="Line 147"/>
                <p:cNvSpPr>
                  <a:spLocks noChangeShapeType="1"/>
                </p:cNvSpPr>
                <p:nvPr/>
              </p:nvSpPr>
              <p:spPr bwMode="auto">
                <a:xfrm flipV="1">
                  <a:off x="6553200" y="2719388"/>
                  <a:ext cx="1588" cy="22225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" name="Line 148"/>
                <p:cNvSpPr>
                  <a:spLocks noChangeShapeType="1"/>
                </p:cNvSpPr>
                <p:nvPr/>
              </p:nvSpPr>
              <p:spPr bwMode="auto">
                <a:xfrm flipV="1">
                  <a:off x="6777038" y="2719388"/>
                  <a:ext cx="3175" cy="22225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" name="Line 149"/>
                <p:cNvSpPr>
                  <a:spLocks noChangeShapeType="1"/>
                </p:cNvSpPr>
                <p:nvPr/>
              </p:nvSpPr>
              <p:spPr bwMode="auto">
                <a:xfrm>
                  <a:off x="5359400" y="1652588"/>
                  <a:ext cx="1588" cy="10683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" name="Line 150"/>
                <p:cNvSpPr>
                  <a:spLocks noChangeShapeType="1"/>
                </p:cNvSpPr>
                <p:nvPr/>
              </p:nvSpPr>
              <p:spPr bwMode="auto">
                <a:xfrm>
                  <a:off x="5348288" y="2722563"/>
                  <a:ext cx="15875" cy="15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" name="Line 151"/>
                <p:cNvSpPr>
                  <a:spLocks noChangeShapeType="1"/>
                </p:cNvSpPr>
                <p:nvPr/>
              </p:nvSpPr>
              <p:spPr bwMode="auto">
                <a:xfrm>
                  <a:off x="5343525" y="2613025"/>
                  <a:ext cx="15875" cy="1588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" name="Line 152"/>
                <p:cNvSpPr>
                  <a:spLocks noChangeShapeType="1"/>
                </p:cNvSpPr>
                <p:nvPr/>
              </p:nvSpPr>
              <p:spPr bwMode="auto">
                <a:xfrm>
                  <a:off x="5343525" y="2506663"/>
                  <a:ext cx="15875" cy="15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4" name="Line 153"/>
                <p:cNvSpPr>
                  <a:spLocks noChangeShapeType="1"/>
                </p:cNvSpPr>
                <p:nvPr/>
              </p:nvSpPr>
              <p:spPr bwMode="auto">
                <a:xfrm>
                  <a:off x="5343525" y="2397125"/>
                  <a:ext cx="15875" cy="3175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" name="Line 154"/>
                <p:cNvSpPr>
                  <a:spLocks noChangeShapeType="1"/>
                </p:cNvSpPr>
                <p:nvPr/>
              </p:nvSpPr>
              <p:spPr bwMode="auto">
                <a:xfrm>
                  <a:off x="5343525" y="2292350"/>
                  <a:ext cx="15875" cy="1588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6" name="Line 155"/>
                <p:cNvSpPr>
                  <a:spLocks noChangeShapeType="1"/>
                </p:cNvSpPr>
                <p:nvPr/>
              </p:nvSpPr>
              <p:spPr bwMode="auto">
                <a:xfrm>
                  <a:off x="5343525" y="2189163"/>
                  <a:ext cx="15875" cy="15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7" name="Line 156"/>
                <p:cNvSpPr>
                  <a:spLocks noChangeShapeType="1"/>
                </p:cNvSpPr>
                <p:nvPr/>
              </p:nvSpPr>
              <p:spPr bwMode="auto">
                <a:xfrm>
                  <a:off x="5343525" y="2081213"/>
                  <a:ext cx="15875" cy="15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" name="Line 157"/>
                <p:cNvSpPr>
                  <a:spLocks noChangeShapeType="1"/>
                </p:cNvSpPr>
                <p:nvPr/>
              </p:nvSpPr>
              <p:spPr bwMode="auto">
                <a:xfrm>
                  <a:off x="5343525" y="1973263"/>
                  <a:ext cx="15875" cy="15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" name="Line 158"/>
                <p:cNvSpPr>
                  <a:spLocks noChangeShapeType="1"/>
                </p:cNvSpPr>
                <p:nvPr/>
              </p:nvSpPr>
              <p:spPr bwMode="auto">
                <a:xfrm>
                  <a:off x="5343525" y="1865313"/>
                  <a:ext cx="15875" cy="15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" name="Line 159"/>
                <p:cNvSpPr>
                  <a:spLocks noChangeShapeType="1"/>
                </p:cNvSpPr>
                <p:nvPr/>
              </p:nvSpPr>
              <p:spPr bwMode="auto">
                <a:xfrm>
                  <a:off x="5343525" y="1760538"/>
                  <a:ext cx="15875" cy="15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" name="Line 160"/>
                <p:cNvSpPr>
                  <a:spLocks noChangeShapeType="1"/>
                </p:cNvSpPr>
                <p:nvPr/>
              </p:nvSpPr>
              <p:spPr bwMode="auto">
                <a:xfrm>
                  <a:off x="5343525" y="1652588"/>
                  <a:ext cx="15875" cy="15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2" name="Line 161"/>
                <p:cNvSpPr>
                  <a:spLocks noChangeShapeType="1"/>
                </p:cNvSpPr>
                <p:nvPr/>
              </p:nvSpPr>
              <p:spPr bwMode="auto">
                <a:xfrm flipV="1">
                  <a:off x="5364163" y="2719388"/>
                  <a:ext cx="1587" cy="22225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3" name="Line 162"/>
                <p:cNvSpPr>
                  <a:spLocks noChangeShapeType="1"/>
                </p:cNvSpPr>
                <p:nvPr/>
              </p:nvSpPr>
              <p:spPr bwMode="auto">
                <a:xfrm>
                  <a:off x="5359400" y="1652588"/>
                  <a:ext cx="1588" cy="10683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" name="Line 163"/>
                <p:cNvSpPr>
                  <a:spLocks noChangeShapeType="1"/>
                </p:cNvSpPr>
                <p:nvPr/>
              </p:nvSpPr>
              <p:spPr bwMode="auto">
                <a:xfrm>
                  <a:off x="5348288" y="2722563"/>
                  <a:ext cx="15875" cy="15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" name="Line 164"/>
                <p:cNvSpPr>
                  <a:spLocks noChangeShapeType="1"/>
                </p:cNvSpPr>
                <p:nvPr/>
              </p:nvSpPr>
              <p:spPr bwMode="auto">
                <a:xfrm>
                  <a:off x="5343525" y="2613025"/>
                  <a:ext cx="15875" cy="1588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" name="Line 165"/>
                <p:cNvSpPr>
                  <a:spLocks noChangeShapeType="1"/>
                </p:cNvSpPr>
                <p:nvPr/>
              </p:nvSpPr>
              <p:spPr bwMode="auto">
                <a:xfrm>
                  <a:off x="5343525" y="2506663"/>
                  <a:ext cx="15875" cy="15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" name="Line 166"/>
                <p:cNvSpPr>
                  <a:spLocks noChangeShapeType="1"/>
                </p:cNvSpPr>
                <p:nvPr/>
              </p:nvSpPr>
              <p:spPr bwMode="auto">
                <a:xfrm>
                  <a:off x="5343525" y="2397125"/>
                  <a:ext cx="15875" cy="3175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8" name="Line 167"/>
                <p:cNvSpPr>
                  <a:spLocks noChangeShapeType="1"/>
                </p:cNvSpPr>
                <p:nvPr/>
              </p:nvSpPr>
              <p:spPr bwMode="auto">
                <a:xfrm>
                  <a:off x="5343525" y="2292350"/>
                  <a:ext cx="15875" cy="1588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9" name="Line 168"/>
                <p:cNvSpPr>
                  <a:spLocks noChangeShapeType="1"/>
                </p:cNvSpPr>
                <p:nvPr/>
              </p:nvSpPr>
              <p:spPr bwMode="auto">
                <a:xfrm>
                  <a:off x="5343525" y="2189163"/>
                  <a:ext cx="15875" cy="15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0" name="Line 169"/>
                <p:cNvSpPr>
                  <a:spLocks noChangeShapeType="1"/>
                </p:cNvSpPr>
                <p:nvPr/>
              </p:nvSpPr>
              <p:spPr bwMode="auto">
                <a:xfrm>
                  <a:off x="5343525" y="2081213"/>
                  <a:ext cx="15875" cy="15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" name="Line 170"/>
                <p:cNvSpPr>
                  <a:spLocks noChangeShapeType="1"/>
                </p:cNvSpPr>
                <p:nvPr/>
              </p:nvSpPr>
              <p:spPr bwMode="auto">
                <a:xfrm>
                  <a:off x="5343525" y="1973263"/>
                  <a:ext cx="15875" cy="15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2" name="Line 171"/>
                <p:cNvSpPr>
                  <a:spLocks noChangeShapeType="1"/>
                </p:cNvSpPr>
                <p:nvPr/>
              </p:nvSpPr>
              <p:spPr bwMode="auto">
                <a:xfrm>
                  <a:off x="5343525" y="1865313"/>
                  <a:ext cx="15875" cy="15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3" name="Line 172"/>
                <p:cNvSpPr>
                  <a:spLocks noChangeShapeType="1"/>
                </p:cNvSpPr>
                <p:nvPr/>
              </p:nvSpPr>
              <p:spPr bwMode="auto">
                <a:xfrm>
                  <a:off x="5343525" y="1760538"/>
                  <a:ext cx="15875" cy="15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4" name="Line 173"/>
                <p:cNvSpPr>
                  <a:spLocks noChangeShapeType="1"/>
                </p:cNvSpPr>
                <p:nvPr/>
              </p:nvSpPr>
              <p:spPr bwMode="auto">
                <a:xfrm>
                  <a:off x="5343525" y="1652588"/>
                  <a:ext cx="15875" cy="1587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5" name="Line 174"/>
                <p:cNvSpPr>
                  <a:spLocks noChangeShapeType="1"/>
                </p:cNvSpPr>
                <p:nvPr/>
              </p:nvSpPr>
              <p:spPr bwMode="auto">
                <a:xfrm flipV="1">
                  <a:off x="5364163" y="2719388"/>
                  <a:ext cx="1587" cy="22225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46" name="Group 175"/>
                <p:cNvGrpSpPr>
                  <a:grpSpLocks/>
                </p:cNvGrpSpPr>
                <p:nvPr/>
              </p:nvGrpSpPr>
              <p:grpSpPr bwMode="auto">
                <a:xfrm>
                  <a:off x="5351463" y="2090738"/>
                  <a:ext cx="1414462" cy="65087"/>
                  <a:chOff x="3371" y="1317"/>
                  <a:chExt cx="891" cy="41"/>
                </a:xfrm>
              </p:grpSpPr>
              <p:grpSp>
                <p:nvGrpSpPr>
                  <p:cNvPr id="96" name="Group 176"/>
                  <p:cNvGrpSpPr>
                    <a:grpSpLocks/>
                  </p:cNvGrpSpPr>
                  <p:nvPr/>
                </p:nvGrpSpPr>
                <p:grpSpPr bwMode="auto">
                  <a:xfrm>
                    <a:off x="3371" y="1318"/>
                    <a:ext cx="890" cy="38"/>
                    <a:chOff x="3371" y="1318"/>
                    <a:chExt cx="890" cy="38"/>
                  </a:xfrm>
                </p:grpSpPr>
                <p:sp>
                  <p:nvSpPr>
                    <p:cNvPr id="102" name="Line 177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371" y="1350"/>
                      <a:ext cx="150" cy="8"/>
                    </a:xfrm>
                    <a:prstGeom prst="line">
                      <a:avLst/>
                    </a:prstGeom>
                    <a:noFill/>
                    <a:ln w="28440">
                      <a:solidFill>
                        <a:srgbClr val="FFFF00"/>
                      </a:solidFill>
                      <a:prstDash val="sysDot"/>
                      <a:miter lim="800000"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3" name="Line 178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521" y="1345"/>
                      <a:ext cx="146" cy="8"/>
                    </a:xfrm>
                    <a:prstGeom prst="line">
                      <a:avLst/>
                    </a:prstGeom>
                    <a:noFill/>
                    <a:ln w="28440">
                      <a:solidFill>
                        <a:srgbClr val="FFFF00"/>
                      </a:solidFill>
                      <a:prstDash val="sysDot"/>
                      <a:miter lim="800000"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4" name="Freeform 17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668" y="1341"/>
                      <a:ext cx="150" cy="6"/>
                    </a:xfrm>
                    <a:custGeom>
                      <a:avLst/>
                      <a:gdLst>
                        <a:gd name="T0" fmla="*/ 0 w 342"/>
                        <a:gd name="T1" fmla="*/ 16 h 16"/>
                        <a:gd name="T2" fmla="*/ 169 w 342"/>
                        <a:gd name="T3" fmla="*/ 9 h 16"/>
                        <a:gd name="T4" fmla="*/ 342 w 342"/>
                        <a:gd name="T5" fmla="*/ 0 h 16"/>
                        <a:gd name="T6" fmla="*/ 0 w 342"/>
                        <a:gd name="T7" fmla="*/ 0 h 16"/>
                        <a:gd name="T8" fmla="*/ 342 w 342"/>
                        <a:gd name="T9" fmla="*/ 16 h 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T6" t="T7" r="T8" b="T9"/>
                      <a:pathLst>
                        <a:path w="342" h="16">
                          <a:moveTo>
                            <a:pt x="0" y="16"/>
                          </a:moveTo>
                          <a:lnTo>
                            <a:pt x="169" y="9"/>
                          </a:lnTo>
                          <a:lnTo>
                            <a:pt x="342" y="0"/>
                          </a:lnTo>
                        </a:path>
                      </a:pathLst>
                    </a:custGeom>
                    <a:noFill/>
                    <a:ln w="28440">
                      <a:solidFill>
                        <a:srgbClr val="FFFF00"/>
                      </a:solidFill>
                      <a:prstDash val="sysDot"/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5" name="Line 180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818" y="1334"/>
                      <a:ext cx="146" cy="9"/>
                    </a:xfrm>
                    <a:prstGeom prst="line">
                      <a:avLst/>
                    </a:prstGeom>
                    <a:noFill/>
                    <a:ln w="28440">
                      <a:solidFill>
                        <a:srgbClr val="FFFF00"/>
                      </a:solidFill>
                      <a:prstDash val="sysDot"/>
                      <a:miter lim="800000"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6" name="Freeform 18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65" y="1326"/>
                      <a:ext cx="149" cy="9"/>
                    </a:xfrm>
                    <a:custGeom>
                      <a:avLst/>
                      <a:gdLst>
                        <a:gd name="T0" fmla="*/ 0 w 342"/>
                        <a:gd name="T1" fmla="*/ 23 h 23"/>
                        <a:gd name="T2" fmla="*/ 169 w 342"/>
                        <a:gd name="T3" fmla="*/ 9 h 23"/>
                        <a:gd name="T4" fmla="*/ 342 w 342"/>
                        <a:gd name="T5" fmla="*/ 0 h 23"/>
                        <a:gd name="T6" fmla="*/ 0 w 342"/>
                        <a:gd name="T7" fmla="*/ 0 h 23"/>
                        <a:gd name="T8" fmla="*/ 342 w 342"/>
                        <a:gd name="T9" fmla="*/ 23 h 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T6" t="T7" r="T8" b="T9"/>
                      <a:pathLst>
                        <a:path w="342" h="23">
                          <a:moveTo>
                            <a:pt x="0" y="23"/>
                          </a:moveTo>
                          <a:lnTo>
                            <a:pt x="169" y="9"/>
                          </a:lnTo>
                          <a:lnTo>
                            <a:pt x="342" y="0"/>
                          </a:lnTo>
                        </a:path>
                      </a:pathLst>
                    </a:custGeom>
                    <a:noFill/>
                    <a:ln w="28440">
                      <a:solidFill>
                        <a:srgbClr val="FFFF00"/>
                      </a:solidFill>
                      <a:prstDash val="sysDot"/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7" name="Line 182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4115" y="1317"/>
                      <a:ext cx="146" cy="11"/>
                    </a:xfrm>
                    <a:prstGeom prst="line">
                      <a:avLst/>
                    </a:prstGeom>
                    <a:noFill/>
                    <a:ln w="28440">
                      <a:solidFill>
                        <a:srgbClr val="FFFF00"/>
                      </a:solidFill>
                      <a:prstDash val="sysDot"/>
                      <a:miter lim="800000"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97" name="Line 18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371" y="1352"/>
                    <a:ext cx="150" cy="8"/>
                  </a:xfrm>
                  <a:prstGeom prst="line">
                    <a:avLst/>
                  </a:prstGeom>
                  <a:noFill/>
                  <a:ln w="28440">
                    <a:solidFill>
                      <a:srgbClr val="FFFF00"/>
                    </a:solidFill>
                    <a:prstDash val="sysDot"/>
                    <a:miter lim="800000"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98" name="Line 184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521" y="1347"/>
                    <a:ext cx="147" cy="8"/>
                  </a:xfrm>
                  <a:prstGeom prst="line">
                    <a:avLst/>
                  </a:prstGeom>
                  <a:noFill/>
                  <a:ln w="28440">
                    <a:solidFill>
                      <a:srgbClr val="FFFF00"/>
                    </a:solidFill>
                    <a:prstDash val="sysDot"/>
                    <a:miter lim="800000"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99" name="Freeform 185"/>
                  <p:cNvSpPr>
                    <a:spLocks noChangeArrowheads="1"/>
                  </p:cNvSpPr>
                  <p:nvPr/>
                </p:nvSpPr>
                <p:spPr bwMode="auto">
                  <a:xfrm>
                    <a:off x="3668" y="1341"/>
                    <a:ext cx="150" cy="7"/>
                  </a:xfrm>
                  <a:custGeom>
                    <a:avLst/>
                    <a:gdLst>
                      <a:gd name="T0" fmla="*/ 0 w 342"/>
                      <a:gd name="T1" fmla="*/ 16 h 16"/>
                      <a:gd name="T2" fmla="*/ 169 w 342"/>
                      <a:gd name="T3" fmla="*/ 9 h 16"/>
                      <a:gd name="T4" fmla="*/ 342 w 342"/>
                      <a:gd name="T5" fmla="*/ 0 h 16"/>
                      <a:gd name="T6" fmla="*/ 0 w 342"/>
                      <a:gd name="T7" fmla="*/ 0 h 16"/>
                      <a:gd name="T8" fmla="*/ 342 w 342"/>
                      <a:gd name="T9" fmla="*/ 16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T6" t="T7" r="T8" b="T9"/>
                    <a:pathLst>
                      <a:path w="342" h="16">
                        <a:moveTo>
                          <a:pt x="0" y="16"/>
                        </a:moveTo>
                        <a:lnTo>
                          <a:pt x="169" y="9"/>
                        </a:lnTo>
                        <a:lnTo>
                          <a:pt x="342" y="0"/>
                        </a:lnTo>
                      </a:path>
                    </a:pathLst>
                  </a:custGeom>
                  <a:noFill/>
                  <a:ln w="28440">
                    <a:solidFill>
                      <a:srgbClr val="FFFF00"/>
                    </a:solidFill>
                    <a:prstDash val="sysDot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00" name="Line 186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818" y="1334"/>
                    <a:ext cx="147" cy="9"/>
                  </a:xfrm>
                  <a:prstGeom prst="line">
                    <a:avLst/>
                  </a:prstGeom>
                  <a:noFill/>
                  <a:ln w="28440">
                    <a:solidFill>
                      <a:srgbClr val="FFFF00"/>
                    </a:solidFill>
                    <a:prstDash val="sysDot"/>
                    <a:miter lim="800000"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01" name="Line 18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116" y="1316"/>
                    <a:ext cx="147" cy="11"/>
                  </a:xfrm>
                  <a:prstGeom prst="line">
                    <a:avLst/>
                  </a:prstGeom>
                  <a:noFill/>
                  <a:ln w="28440">
                    <a:solidFill>
                      <a:srgbClr val="FFFF00"/>
                    </a:solidFill>
                    <a:prstDash val="sysDot"/>
                    <a:miter lim="800000"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47" name="Rectangle 188"/>
                <p:cNvSpPr>
                  <a:spLocks noChangeArrowheads="1"/>
                </p:cNvSpPr>
                <p:nvPr/>
              </p:nvSpPr>
              <p:spPr bwMode="auto">
                <a:xfrm rot="21420000">
                  <a:off x="6085317" y="1937344"/>
                  <a:ext cx="457930" cy="12127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algn="l" defTabSz="449263">
                    <a:tabLst>
                      <a:tab pos="0" algn="l"/>
                      <a:tab pos="447675" algn="l"/>
                      <a:tab pos="896938" algn="l"/>
                      <a:tab pos="1346200" algn="l"/>
                      <a:tab pos="1795463" algn="l"/>
                      <a:tab pos="2244725" algn="l"/>
                      <a:tab pos="2693988" algn="l"/>
                      <a:tab pos="3143250" algn="l"/>
                      <a:tab pos="3592513" algn="l"/>
                      <a:tab pos="4041775" algn="l"/>
                      <a:tab pos="4491038" algn="l"/>
                      <a:tab pos="4940300" algn="l"/>
                      <a:tab pos="5389563" algn="l"/>
                      <a:tab pos="5838825" algn="l"/>
                      <a:tab pos="6288088" algn="l"/>
                      <a:tab pos="6737350" algn="l"/>
                      <a:tab pos="7186613" algn="l"/>
                      <a:tab pos="7635875" algn="l"/>
                      <a:tab pos="8085138" algn="l"/>
                      <a:tab pos="8534400" algn="l"/>
                      <a:tab pos="8983663" algn="l"/>
                    </a:tabLst>
                  </a:pPr>
                  <a:r>
                    <a:rPr lang="en-US" sz="1400" dirty="0"/>
                    <a:t>Revenues</a:t>
                  </a:r>
                </a:p>
              </p:txBody>
            </p:sp>
            <p:sp>
              <p:nvSpPr>
                <p:cNvPr id="48" name="Rectangle 189"/>
                <p:cNvSpPr>
                  <a:spLocks noChangeArrowheads="1"/>
                </p:cNvSpPr>
                <p:nvPr/>
              </p:nvSpPr>
              <p:spPr bwMode="auto">
                <a:xfrm rot="20460000">
                  <a:off x="6016580" y="2466662"/>
                  <a:ext cx="852578" cy="12127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algn="l" defTabSz="449263">
                    <a:tabLst>
                      <a:tab pos="0" algn="l"/>
                      <a:tab pos="447675" algn="l"/>
                      <a:tab pos="896938" algn="l"/>
                      <a:tab pos="1346200" algn="l"/>
                      <a:tab pos="1795463" algn="l"/>
                      <a:tab pos="2244725" algn="l"/>
                      <a:tab pos="2693988" algn="l"/>
                      <a:tab pos="3143250" algn="l"/>
                      <a:tab pos="3592513" algn="l"/>
                      <a:tab pos="4041775" algn="l"/>
                      <a:tab pos="4491038" algn="l"/>
                      <a:tab pos="4940300" algn="l"/>
                      <a:tab pos="5389563" algn="l"/>
                      <a:tab pos="5838825" algn="l"/>
                      <a:tab pos="6288088" algn="l"/>
                      <a:tab pos="6737350" algn="l"/>
                      <a:tab pos="7186613" algn="l"/>
                      <a:tab pos="7635875" algn="l"/>
                      <a:tab pos="8085138" algn="l"/>
                      <a:tab pos="8534400" algn="l"/>
                      <a:tab pos="8983663" algn="l"/>
                    </a:tabLst>
                  </a:pPr>
                  <a:r>
                    <a:rPr lang="en-US" sz="1400" dirty="0"/>
                    <a:t>Incremental Costs</a:t>
                  </a:r>
                </a:p>
              </p:txBody>
            </p:sp>
            <p:grpSp>
              <p:nvGrpSpPr>
                <p:cNvPr id="49" name="Group 190"/>
                <p:cNvGrpSpPr>
                  <a:grpSpLocks/>
                </p:cNvGrpSpPr>
                <p:nvPr/>
              </p:nvGrpSpPr>
              <p:grpSpPr bwMode="auto">
                <a:xfrm>
                  <a:off x="5365750" y="2089150"/>
                  <a:ext cx="1400175" cy="615950"/>
                  <a:chOff x="3380" y="1316"/>
                  <a:chExt cx="882" cy="388"/>
                </a:xfrm>
              </p:grpSpPr>
              <p:grpSp>
                <p:nvGrpSpPr>
                  <p:cNvPr id="68" name="Group 191"/>
                  <p:cNvGrpSpPr>
                    <a:grpSpLocks/>
                  </p:cNvGrpSpPr>
                  <p:nvPr/>
                </p:nvGrpSpPr>
                <p:grpSpPr bwMode="auto">
                  <a:xfrm>
                    <a:off x="3380" y="1360"/>
                    <a:ext cx="15" cy="344"/>
                    <a:chOff x="3380" y="1360"/>
                    <a:chExt cx="15" cy="344"/>
                  </a:xfrm>
                </p:grpSpPr>
                <p:sp>
                  <p:nvSpPr>
                    <p:cNvPr id="93" name="Line 19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387" y="1371"/>
                      <a:ext cx="1" cy="32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94" name="Freeform 19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80" y="1360"/>
                      <a:ext cx="16" cy="16"/>
                    </a:xfrm>
                    <a:custGeom>
                      <a:avLst/>
                      <a:gdLst>
                        <a:gd name="T0" fmla="*/ 40 w 40"/>
                        <a:gd name="T1" fmla="*/ 33 h 33"/>
                        <a:gd name="T2" fmla="*/ 18 w 40"/>
                        <a:gd name="T3" fmla="*/ 0 h 33"/>
                        <a:gd name="T4" fmla="*/ 0 w 40"/>
                        <a:gd name="T5" fmla="*/ 33 h 33"/>
                        <a:gd name="T6" fmla="*/ 40 w 40"/>
                        <a:gd name="T7" fmla="*/ 33 h 33"/>
                        <a:gd name="T8" fmla="*/ 0 w 40"/>
                        <a:gd name="T9" fmla="*/ 0 h 33"/>
                        <a:gd name="T10" fmla="*/ 40 w 40"/>
                        <a:gd name="T11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T8" t="T9" r="T10" b="T11"/>
                      <a:pathLst>
                        <a:path w="40" h="33">
                          <a:moveTo>
                            <a:pt x="40" y="33"/>
                          </a:moveTo>
                          <a:lnTo>
                            <a:pt x="18" y="0"/>
                          </a:lnTo>
                          <a:lnTo>
                            <a:pt x="0" y="33"/>
                          </a:lnTo>
                          <a:lnTo>
                            <a:pt x="40" y="33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95" name="Freeform 19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80" y="1690"/>
                      <a:ext cx="16" cy="15"/>
                    </a:xfrm>
                    <a:custGeom>
                      <a:avLst/>
                      <a:gdLst>
                        <a:gd name="T0" fmla="*/ 0 w 40"/>
                        <a:gd name="T1" fmla="*/ 0 h 32"/>
                        <a:gd name="T2" fmla="*/ 18 w 40"/>
                        <a:gd name="T3" fmla="*/ 32 h 32"/>
                        <a:gd name="T4" fmla="*/ 40 w 40"/>
                        <a:gd name="T5" fmla="*/ 0 h 32"/>
                        <a:gd name="T6" fmla="*/ 0 w 40"/>
                        <a:gd name="T7" fmla="*/ 0 h 32"/>
                        <a:gd name="T8" fmla="*/ 0 w 40"/>
                        <a:gd name="T9" fmla="*/ 0 h 32"/>
                        <a:gd name="T10" fmla="*/ 40 w 40"/>
                        <a:gd name="T11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T8" t="T9" r="T10" b="T11"/>
                      <a:pathLst>
                        <a:path w="40" h="32">
                          <a:moveTo>
                            <a:pt x="0" y="0"/>
                          </a:moveTo>
                          <a:lnTo>
                            <a:pt x="18" y="32"/>
                          </a:lnTo>
                          <a:lnTo>
                            <a:pt x="40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69" name="Group 195"/>
                  <p:cNvGrpSpPr>
                    <a:grpSpLocks/>
                  </p:cNvGrpSpPr>
                  <p:nvPr/>
                </p:nvGrpSpPr>
                <p:grpSpPr bwMode="auto">
                  <a:xfrm>
                    <a:off x="3522" y="1357"/>
                    <a:ext cx="15" cy="332"/>
                    <a:chOff x="3522" y="1357"/>
                    <a:chExt cx="15" cy="332"/>
                  </a:xfrm>
                </p:grpSpPr>
                <p:sp>
                  <p:nvSpPr>
                    <p:cNvPr id="90" name="Line 19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529" y="1370"/>
                      <a:ext cx="1" cy="306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91" name="Freeform 19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522" y="1357"/>
                      <a:ext cx="16" cy="17"/>
                    </a:xfrm>
                    <a:custGeom>
                      <a:avLst/>
                      <a:gdLst>
                        <a:gd name="T0" fmla="*/ 40 w 40"/>
                        <a:gd name="T1" fmla="*/ 36 h 36"/>
                        <a:gd name="T2" fmla="*/ 18 w 40"/>
                        <a:gd name="T3" fmla="*/ 0 h 36"/>
                        <a:gd name="T4" fmla="*/ 0 w 40"/>
                        <a:gd name="T5" fmla="*/ 36 h 36"/>
                        <a:gd name="T6" fmla="*/ 40 w 40"/>
                        <a:gd name="T7" fmla="*/ 36 h 36"/>
                        <a:gd name="T8" fmla="*/ 0 w 40"/>
                        <a:gd name="T9" fmla="*/ 0 h 36"/>
                        <a:gd name="T10" fmla="*/ 40 w 40"/>
                        <a:gd name="T11" fmla="*/ 36 h 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T8" t="T9" r="T10" b="T11"/>
                      <a:pathLst>
                        <a:path w="40" h="36">
                          <a:moveTo>
                            <a:pt x="40" y="36"/>
                          </a:moveTo>
                          <a:lnTo>
                            <a:pt x="18" y="0"/>
                          </a:lnTo>
                          <a:lnTo>
                            <a:pt x="0" y="36"/>
                          </a:lnTo>
                          <a:lnTo>
                            <a:pt x="40" y="36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92" name="Freeform 19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522" y="1673"/>
                      <a:ext cx="16" cy="17"/>
                    </a:xfrm>
                    <a:custGeom>
                      <a:avLst/>
                      <a:gdLst>
                        <a:gd name="T0" fmla="*/ 0 w 40"/>
                        <a:gd name="T1" fmla="*/ 0 h 36"/>
                        <a:gd name="T2" fmla="*/ 18 w 40"/>
                        <a:gd name="T3" fmla="*/ 36 h 36"/>
                        <a:gd name="T4" fmla="*/ 40 w 40"/>
                        <a:gd name="T5" fmla="*/ 0 h 36"/>
                        <a:gd name="T6" fmla="*/ 0 w 40"/>
                        <a:gd name="T7" fmla="*/ 0 h 36"/>
                        <a:gd name="T8" fmla="*/ 0 w 40"/>
                        <a:gd name="T9" fmla="*/ 0 h 36"/>
                        <a:gd name="T10" fmla="*/ 40 w 40"/>
                        <a:gd name="T11" fmla="*/ 36 h 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T8" t="T9" r="T10" b="T11"/>
                      <a:pathLst>
                        <a:path w="40" h="36">
                          <a:moveTo>
                            <a:pt x="0" y="0"/>
                          </a:moveTo>
                          <a:lnTo>
                            <a:pt x="18" y="36"/>
                          </a:lnTo>
                          <a:lnTo>
                            <a:pt x="40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70" name="Group 199"/>
                  <p:cNvGrpSpPr>
                    <a:grpSpLocks/>
                  </p:cNvGrpSpPr>
                  <p:nvPr/>
                </p:nvGrpSpPr>
                <p:grpSpPr bwMode="auto">
                  <a:xfrm>
                    <a:off x="3663" y="1354"/>
                    <a:ext cx="15" cy="315"/>
                    <a:chOff x="3663" y="1354"/>
                    <a:chExt cx="15" cy="315"/>
                  </a:xfrm>
                </p:grpSpPr>
                <p:sp>
                  <p:nvSpPr>
                    <p:cNvPr id="87" name="Line 20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670" y="1365"/>
                      <a:ext cx="1" cy="29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88" name="Freeform 20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663" y="1354"/>
                      <a:ext cx="16" cy="16"/>
                    </a:xfrm>
                    <a:custGeom>
                      <a:avLst/>
                      <a:gdLst>
                        <a:gd name="T0" fmla="*/ 39 w 39"/>
                        <a:gd name="T1" fmla="*/ 33 h 33"/>
                        <a:gd name="T2" fmla="*/ 21 w 39"/>
                        <a:gd name="T3" fmla="*/ 0 h 33"/>
                        <a:gd name="T4" fmla="*/ 0 w 39"/>
                        <a:gd name="T5" fmla="*/ 33 h 33"/>
                        <a:gd name="T6" fmla="*/ 39 w 39"/>
                        <a:gd name="T7" fmla="*/ 33 h 33"/>
                        <a:gd name="T8" fmla="*/ 0 w 39"/>
                        <a:gd name="T9" fmla="*/ 0 h 33"/>
                        <a:gd name="T10" fmla="*/ 39 w 39"/>
                        <a:gd name="T11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T8" t="T9" r="T10" b="T11"/>
                      <a:pathLst>
                        <a:path w="39" h="33">
                          <a:moveTo>
                            <a:pt x="39" y="33"/>
                          </a:moveTo>
                          <a:lnTo>
                            <a:pt x="21" y="0"/>
                          </a:lnTo>
                          <a:lnTo>
                            <a:pt x="0" y="33"/>
                          </a:lnTo>
                          <a:lnTo>
                            <a:pt x="39" y="33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89" name="Freeform 20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663" y="1653"/>
                      <a:ext cx="16" cy="17"/>
                    </a:xfrm>
                    <a:custGeom>
                      <a:avLst/>
                      <a:gdLst>
                        <a:gd name="T0" fmla="*/ 0 w 39"/>
                        <a:gd name="T1" fmla="*/ 0 h 36"/>
                        <a:gd name="T2" fmla="*/ 21 w 39"/>
                        <a:gd name="T3" fmla="*/ 36 h 36"/>
                        <a:gd name="T4" fmla="*/ 39 w 39"/>
                        <a:gd name="T5" fmla="*/ 0 h 36"/>
                        <a:gd name="T6" fmla="*/ 0 w 39"/>
                        <a:gd name="T7" fmla="*/ 0 h 36"/>
                        <a:gd name="T8" fmla="*/ 0 w 39"/>
                        <a:gd name="T9" fmla="*/ 0 h 36"/>
                        <a:gd name="T10" fmla="*/ 39 w 39"/>
                        <a:gd name="T11" fmla="*/ 36 h 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T8" t="T9" r="T10" b="T11"/>
                      <a:pathLst>
                        <a:path w="39" h="36">
                          <a:moveTo>
                            <a:pt x="0" y="0"/>
                          </a:moveTo>
                          <a:lnTo>
                            <a:pt x="21" y="36"/>
                          </a:lnTo>
                          <a:lnTo>
                            <a:pt x="39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71" name="Group 203"/>
                  <p:cNvGrpSpPr>
                    <a:grpSpLocks/>
                  </p:cNvGrpSpPr>
                  <p:nvPr/>
                </p:nvGrpSpPr>
                <p:grpSpPr bwMode="auto">
                  <a:xfrm>
                    <a:off x="4247" y="1316"/>
                    <a:ext cx="15" cy="160"/>
                    <a:chOff x="4247" y="1316"/>
                    <a:chExt cx="15" cy="160"/>
                  </a:xfrm>
                </p:grpSpPr>
                <p:sp>
                  <p:nvSpPr>
                    <p:cNvPr id="84" name="Line 20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254" y="1328"/>
                      <a:ext cx="1" cy="136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85" name="Freeform 20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247" y="1316"/>
                      <a:ext cx="16" cy="17"/>
                    </a:xfrm>
                    <a:custGeom>
                      <a:avLst/>
                      <a:gdLst>
                        <a:gd name="T0" fmla="*/ 39 w 39"/>
                        <a:gd name="T1" fmla="*/ 36 h 36"/>
                        <a:gd name="T2" fmla="*/ 18 w 39"/>
                        <a:gd name="T3" fmla="*/ 0 h 36"/>
                        <a:gd name="T4" fmla="*/ 0 w 39"/>
                        <a:gd name="T5" fmla="*/ 36 h 36"/>
                        <a:gd name="T6" fmla="*/ 39 w 39"/>
                        <a:gd name="T7" fmla="*/ 36 h 36"/>
                        <a:gd name="T8" fmla="*/ 0 w 39"/>
                        <a:gd name="T9" fmla="*/ 0 h 36"/>
                        <a:gd name="T10" fmla="*/ 39 w 39"/>
                        <a:gd name="T11" fmla="*/ 36 h 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T8" t="T9" r="T10" b="T11"/>
                      <a:pathLst>
                        <a:path w="39" h="36">
                          <a:moveTo>
                            <a:pt x="39" y="36"/>
                          </a:moveTo>
                          <a:lnTo>
                            <a:pt x="18" y="0"/>
                          </a:lnTo>
                          <a:lnTo>
                            <a:pt x="0" y="36"/>
                          </a:lnTo>
                          <a:lnTo>
                            <a:pt x="39" y="36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86" name="Freeform 20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247" y="1461"/>
                      <a:ext cx="16" cy="16"/>
                    </a:xfrm>
                    <a:custGeom>
                      <a:avLst/>
                      <a:gdLst>
                        <a:gd name="T0" fmla="*/ 0 w 39"/>
                        <a:gd name="T1" fmla="*/ 0 h 33"/>
                        <a:gd name="T2" fmla="*/ 18 w 39"/>
                        <a:gd name="T3" fmla="*/ 33 h 33"/>
                        <a:gd name="T4" fmla="*/ 39 w 39"/>
                        <a:gd name="T5" fmla="*/ 0 h 33"/>
                        <a:gd name="T6" fmla="*/ 0 w 39"/>
                        <a:gd name="T7" fmla="*/ 0 h 33"/>
                        <a:gd name="T8" fmla="*/ 0 w 39"/>
                        <a:gd name="T9" fmla="*/ 0 h 33"/>
                        <a:gd name="T10" fmla="*/ 39 w 39"/>
                        <a:gd name="T11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T8" t="T9" r="T10" b="T11"/>
                      <a:pathLst>
                        <a:path w="39" h="33">
                          <a:moveTo>
                            <a:pt x="0" y="0"/>
                          </a:moveTo>
                          <a:lnTo>
                            <a:pt x="18" y="33"/>
                          </a:lnTo>
                          <a:lnTo>
                            <a:pt x="39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72" name="Group 207"/>
                  <p:cNvGrpSpPr>
                    <a:grpSpLocks/>
                  </p:cNvGrpSpPr>
                  <p:nvPr/>
                </p:nvGrpSpPr>
                <p:grpSpPr bwMode="auto">
                  <a:xfrm>
                    <a:off x="4108" y="1325"/>
                    <a:ext cx="15" cy="217"/>
                    <a:chOff x="4108" y="1325"/>
                    <a:chExt cx="15" cy="217"/>
                  </a:xfrm>
                </p:grpSpPr>
                <p:sp>
                  <p:nvSpPr>
                    <p:cNvPr id="81" name="Line 20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115" y="1337"/>
                      <a:ext cx="1" cy="194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82" name="Freeform 20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108" y="1325"/>
                      <a:ext cx="16" cy="16"/>
                    </a:xfrm>
                    <a:custGeom>
                      <a:avLst/>
                      <a:gdLst>
                        <a:gd name="T0" fmla="*/ 40 w 40"/>
                        <a:gd name="T1" fmla="*/ 33 h 33"/>
                        <a:gd name="T2" fmla="*/ 18 w 40"/>
                        <a:gd name="T3" fmla="*/ 0 h 33"/>
                        <a:gd name="T4" fmla="*/ 0 w 40"/>
                        <a:gd name="T5" fmla="*/ 33 h 33"/>
                        <a:gd name="T6" fmla="*/ 40 w 40"/>
                        <a:gd name="T7" fmla="*/ 33 h 33"/>
                        <a:gd name="T8" fmla="*/ 0 w 40"/>
                        <a:gd name="T9" fmla="*/ 0 h 33"/>
                        <a:gd name="T10" fmla="*/ 40 w 40"/>
                        <a:gd name="T11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T8" t="T9" r="T10" b="T11"/>
                      <a:pathLst>
                        <a:path w="40" h="33">
                          <a:moveTo>
                            <a:pt x="40" y="33"/>
                          </a:moveTo>
                          <a:lnTo>
                            <a:pt x="18" y="0"/>
                          </a:lnTo>
                          <a:lnTo>
                            <a:pt x="0" y="33"/>
                          </a:lnTo>
                          <a:lnTo>
                            <a:pt x="40" y="33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83" name="Freeform 21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108" y="1527"/>
                      <a:ext cx="16" cy="16"/>
                    </a:xfrm>
                    <a:custGeom>
                      <a:avLst/>
                      <a:gdLst>
                        <a:gd name="T0" fmla="*/ 0 w 40"/>
                        <a:gd name="T1" fmla="*/ 0 h 33"/>
                        <a:gd name="T2" fmla="*/ 18 w 40"/>
                        <a:gd name="T3" fmla="*/ 33 h 33"/>
                        <a:gd name="T4" fmla="*/ 40 w 40"/>
                        <a:gd name="T5" fmla="*/ 0 h 33"/>
                        <a:gd name="T6" fmla="*/ 0 w 40"/>
                        <a:gd name="T7" fmla="*/ 0 h 33"/>
                        <a:gd name="T8" fmla="*/ 0 w 40"/>
                        <a:gd name="T9" fmla="*/ 0 h 33"/>
                        <a:gd name="T10" fmla="*/ 40 w 40"/>
                        <a:gd name="T11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T8" t="T9" r="T10" b="T11"/>
                      <a:pathLst>
                        <a:path w="40" h="33">
                          <a:moveTo>
                            <a:pt x="0" y="0"/>
                          </a:moveTo>
                          <a:lnTo>
                            <a:pt x="18" y="33"/>
                          </a:lnTo>
                          <a:lnTo>
                            <a:pt x="40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73" name="Group 211"/>
                  <p:cNvGrpSpPr>
                    <a:grpSpLocks/>
                  </p:cNvGrpSpPr>
                  <p:nvPr/>
                </p:nvGrpSpPr>
                <p:grpSpPr bwMode="auto">
                  <a:xfrm>
                    <a:off x="3817" y="1344"/>
                    <a:ext cx="17" cy="287"/>
                    <a:chOff x="3817" y="1344"/>
                    <a:chExt cx="17" cy="287"/>
                  </a:xfrm>
                </p:grpSpPr>
                <p:sp>
                  <p:nvSpPr>
                    <p:cNvPr id="78" name="Line 21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25" y="1355"/>
                      <a:ext cx="1" cy="262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9" name="Freeform 2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817" y="1344"/>
                      <a:ext cx="17" cy="16"/>
                    </a:xfrm>
                    <a:custGeom>
                      <a:avLst/>
                      <a:gdLst>
                        <a:gd name="T0" fmla="*/ 39 w 39"/>
                        <a:gd name="T1" fmla="*/ 33 h 33"/>
                        <a:gd name="T2" fmla="*/ 18 w 39"/>
                        <a:gd name="T3" fmla="*/ 0 h 33"/>
                        <a:gd name="T4" fmla="*/ 0 w 39"/>
                        <a:gd name="T5" fmla="*/ 33 h 33"/>
                        <a:gd name="T6" fmla="*/ 39 w 39"/>
                        <a:gd name="T7" fmla="*/ 33 h 33"/>
                        <a:gd name="T8" fmla="*/ 0 w 39"/>
                        <a:gd name="T9" fmla="*/ 0 h 33"/>
                        <a:gd name="T10" fmla="*/ 39 w 39"/>
                        <a:gd name="T11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T8" t="T9" r="T10" b="T11"/>
                      <a:pathLst>
                        <a:path w="39" h="33">
                          <a:moveTo>
                            <a:pt x="39" y="33"/>
                          </a:moveTo>
                          <a:lnTo>
                            <a:pt x="18" y="0"/>
                          </a:lnTo>
                          <a:lnTo>
                            <a:pt x="0" y="33"/>
                          </a:lnTo>
                          <a:lnTo>
                            <a:pt x="39" y="33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80" name="Freeform 2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818" y="1615"/>
                      <a:ext cx="17" cy="17"/>
                    </a:xfrm>
                    <a:custGeom>
                      <a:avLst/>
                      <a:gdLst>
                        <a:gd name="T0" fmla="*/ 0 w 40"/>
                        <a:gd name="T1" fmla="*/ 0 h 36"/>
                        <a:gd name="T2" fmla="*/ 22 w 40"/>
                        <a:gd name="T3" fmla="*/ 36 h 36"/>
                        <a:gd name="T4" fmla="*/ 40 w 40"/>
                        <a:gd name="T5" fmla="*/ 0 h 36"/>
                        <a:gd name="T6" fmla="*/ 0 w 40"/>
                        <a:gd name="T7" fmla="*/ 0 h 36"/>
                        <a:gd name="T8" fmla="*/ 0 w 40"/>
                        <a:gd name="T9" fmla="*/ 0 h 36"/>
                        <a:gd name="T10" fmla="*/ 40 w 40"/>
                        <a:gd name="T11" fmla="*/ 36 h 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T8" t="T9" r="T10" b="T11"/>
                      <a:pathLst>
                        <a:path w="40" h="36">
                          <a:moveTo>
                            <a:pt x="0" y="0"/>
                          </a:moveTo>
                          <a:lnTo>
                            <a:pt x="22" y="36"/>
                          </a:lnTo>
                          <a:lnTo>
                            <a:pt x="40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74" name="Group 215"/>
                  <p:cNvGrpSpPr>
                    <a:grpSpLocks/>
                  </p:cNvGrpSpPr>
                  <p:nvPr/>
                </p:nvGrpSpPr>
                <p:grpSpPr bwMode="auto">
                  <a:xfrm>
                    <a:off x="3972" y="1332"/>
                    <a:ext cx="15" cy="255"/>
                    <a:chOff x="3972" y="1332"/>
                    <a:chExt cx="15" cy="255"/>
                  </a:xfrm>
                </p:grpSpPr>
                <p:sp>
                  <p:nvSpPr>
                    <p:cNvPr id="75" name="Line 21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978" y="1343"/>
                      <a:ext cx="1" cy="23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6" name="Freeform 21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2" y="1332"/>
                      <a:ext cx="16" cy="16"/>
                    </a:xfrm>
                    <a:custGeom>
                      <a:avLst/>
                      <a:gdLst>
                        <a:gd name="T0" fmla="*/ 39 w 39"/>
                        <a:gd name="T1" fmla="*/ 33 h 33"/>
                        <a:gd name="T2" fmla="*/ 18 w 39"/>
                        <a:gd name="T3" fmla="*/ 0 h 33"/>
                        <a:gd name="T4" fmla="*/ 0 w 39"/>
                        <a:gd name="T5" fmla="*/ 33 h 33"/>
                        <a:gd name="T6" fmla="*/ 39 w 39"/>
                        <a:gd name="T7" fmla="*/ 33 h 33"/>
                        <a:gd name="T8" fmla="*/ 0 w 39"/>
                        <a:gd name="T9" fmla="*/ 0 h 33"/>
                        <a:gd name="T10" fmla="*/ 39 w 39"/>
                        <a:gd name="T11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T8" t="T9" r="T10" b="T11"/>
                      <a:pathLst>
                        <a:path w="39" h="33">
                          <a:moveTo>
                            <a:pt x="39" y="33"/>
                          </a:moveTo>
                          <a:lnTo>
                            <a:pt x="18" y="0"/>
                          </a:lnTo>
                          <a:lnTo>
                            <a:pt x="0" y="33"/>
                          </a:lnTo>
                          <a:lnTo>
                            <a:pt x="39" y="33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7" name="Freeform 21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2" y="1571"/>
                      <a:ext cx="16" cy="17"/>
                    </a:xfrm>
                    <a:custGeom>
                      <a:avLst/>
                      <a:gdLst>
                        <a:gd name="T0" fmla="*/ 0 w 39"/>
                        <a:gd name="T1" fmla="*/ 0 h 36"/>
                        <a:gd name="T2" fmla="*/ 18 w 39"/>
                        <a:gd name="T3" fmla="*/ 36 h 36"/>
                        <a:gd name="T4" fmla="*/ 39 w 39"/>
                        <a:gd name="T5" fmla="*/ 0 h 36"/>
                        <a:gd name="T6" fmla="*/ 0 w 39"/>
                        <a:gd name="T7" fmla="*/ 0 h 36"/>
                        <a:gd name="T8" fmla="*/ 0 w 39"/>
                        <a:gd name="T9" fmla="*/ 0 h 36"/>
                        <a:gd name="T10" fmla="*/ 39 w 39"/>
                        <a:gd name="T11" fmla="*/ 36 h 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T8" t="T9" r="T10" b="T11"/>
                      <a:pathLst>
                        <a:path w="39" h="36">
                          <a:moveTo>
                            <a:pt x="0" y="0"/>
                          </a:moveTo>
                          <a:lnTo>
                            <a:pt x="18" y="36"/>
                          </a:lnTo>
                          <a:lnTo>
                            <a:pt x="39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rgbClr val="000000">
                                <a:alpha val="74998"/>
                              </a:srgb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50" name="Line 221"/>
                <p:cNvSpPr>
                  <a:spLocks noChangeShapeType="1"/>
                </p:cNvSpPr>
                <p:nvPr/>
              </p:nvSpPr>
              <p:spPr bwMode="auto">
                <a:xfrm flipV="1">
                  <a:off x="5605463" y="1511300"/>
                  <a:ext cx="3175" cy="2063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1" name="Line 222"/>
                <p:cNvSpPr>
                  <a:spLocks noChangeShapeType="1"/>
                </p:cNvSpPr>
                <p:nvPr/>
              </p:nvSpPr>
              <p:spPr bwMode="auto">
                <a:xfrm flipV="1">
                  <a:off x="5842000" y="1511300"/>
                  <a:ext cx="1588" cy="2063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2" name="Line 223"/>
                <p:cNvSpPr>
                  <a:spLocks noChangeShapeType="1"/>
                </p:cNvSpPr>
                <p:nvPr/>
              </p:nvSpPr>
              <p:spPr bwMode="auto">
                <a:xfrm flipV="1">
                  <a:off x="6076950" y="1511300"/>
                  <a:ext cx="1588" cy="2063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3" name="Line 224"/>
                <p:cNvSpPr>
                  <a:spLocks noChangeShapeType="1"/>
                </p:cNvSpPr>
                <p:nvPr/>
              </p:nvSpPr>
              <p:spPr bwMode="auto">
                <a:xfrm flipV="1">
                  <a:off x="6311900" y="1511300"/>
                  <a:ext cx="1588" cy="2063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4" name="Line 225"/>
                <p:cNvSpPr>
                  <a:spLocks noChangeShapeType="1"/>
                </p:cNvSpPr>
                <p:nvPr/>
              </p:nvSpPr>
              <p:spPr bwMode="auto">
                <a:xfrm flipV="1">
                  <a:off x="6546850" y="1511300"/>
                  <a:ext cx="1588" cy="2063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" name="Line 226"/>
                <p:cNvSpPr>
                  <a:spLocks noChangeShapeType="1"/>
                </p:cNvSpPr>
                <p:nvPr/>
              </p:nvSpPr>
              <p:spPr bwMode="auto">
                <a:xfrm flipV="1">
                  <a:off x="6777038" y="1511300"/>
                  <a:ext cx="3175" cy="2063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6" name="Line 228"/>
                <p:cNvSpPr>
                  <a:spLocks noChangeShapeType="1"/>
                </p:cNvSpPr>
                <p:nvPr/>
              </p:nvSpPr>
              <p:spPr bwMode="auto">
                <a:xfrm>
                  <a:off x="5357813" y="1514475"/>
                  <a:ext cx="15875" cy="158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7" name="Line 239"/>
                <p:cNvSpPr>
                  <a:spLocks noChangeShapeType="1"/>
                </p:cNvSpPr>
                <p:nvPr/>
              </p:nvSpPr>
              <p:spPr bwMode="auto">
                <a:xfrm flipV="1">
                  <a:off x="5373688" y="1511300"/>
                  <a:ext cx="1587" cy="2063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8" name="Line 242"/>
                <p:cNvSpPr>
                  <a:spLocks noChangeShapeType="1"/>
                </p:cNvSpPr>
                <p:nvPr/>
              </p:nvSpPr>
              <p:spPr bwMode="auto">
                <a:xfrm flipV="1">
                  <a:off x="5605463" y="1511300"/>
                  <a:ext cx="3175" cy="2063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9" name="Line 243"/>
                <p:cNvSpPr>
                  <a:spLocks noChangeShapeType="1"/>
                </p:cNvSpPr>
                <p:nvPr/>
              </p:nvSpPr>
              <p:spPr bwMode="auto">
                <a:xfrm flipV="1">
                  <a:off x="5842000" y="1511300"/>
                  <a:ext cx="1588" cy="2063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0" name="Line 244"/>
                <p:cNvSpPr>
                  <a:spLocks noChangeShapeType="1"/>
                </p:cNvSpPr>
                <p:nvPr/>
              </p:nvSpPr>
              <p:spPr bwMode="auto">
                <a:xfrm flipV="1">
                  <a:off x="6076950" y="1511300"/>
                  <a:ext cx="1588" cy="2063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1" name="Line 245"/>
                <p:cNvSpPr>
                  <a:spLocks noChangeShapeType="1"/>
                </p:cNvSpPr>
                <p:nvPr/>
              </p:nvSpPr>
              <p:spPr bwMode="auto">
                <a:xfrm flipV="1">
                  <a:off x="6311900" y="1511300"/>
                  <a:ext cx="1588" cy="2063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4" name="Line 249"/>
                <p:cNvSpPr>
                  <a:spLocks noChangeShapeType="1"/>
                </p:cNvSpPr>
                <p:nvPr/>
              </p:nvSpPr>
              <p:spPr bwMode="auto">
                <a:xfrm>
                  <a:off x="5357813" y="1514475"/>
                  <a:ext cx="15875" cy="158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5" name="Line 260"/>
                <p:cNvSpPr>
                  <a:spLocks noChangeShapeType="1"/>
                </p:cNvSpPr>
                <p:nvPr/>
              </p:nvSpPr>
              <p:spPr bwMode="auto">
                <a:xfrm flipV="1">
                  <a:off x="5373688" y="1511300"/>
                  <a:ext cx="1587" cy="20638"/>
                </a:xfrm>
                <a:prstGeom prst="line">
                  <a:avLst/>
                </a:prstGeom>
                <a:noFill/>
                <a:ln w="46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6" name="Text Box 273"/>
                <p:cNvSpPr txBox="1">
                  <a:spLocks noChangeArrowheads="1"/>
                </p:cNvSpPr>
                <p:nvPr/>
              </p:nvSpPr>
              <p:spPr bwMode="auto">
                <a:xfrm>
                  <a:off x="5732242" y="2802553"/>
                  <a:ext cx="790575" cy="151249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65160" tIns="32760" rIns="65160" bIns="32760">
                  <a:spAutoFit/>
                </a:bodyPr>
                <a:lstStyle>
                  <a:lvl1pPr marL="322263" indent="-322263" algn="l" defTabSz="449263">
                    <a:tabLst>
                      <a:tab pos="322263" algn="l"/>
                      <a:tab pos="769938" algn="l"/>
                      <a:tab pos="1219200" algn="l"/>
                      <a:tab pos="1668463" algn="l"/>
                      <a:tab pos="2117725" algn="l"/>
                      <a:tab pos="2566988" algn="l"/>
                      <a:tab pos="3016250" algn="l"/>
                      <a:tab pos="3465513" algn="l"/>
                      <a:tab pos="3914775" algn="l"/>
                      <a:tab pos="4364038" algn="l"/>
                      <a:tab pos="4813300" algn="l"/>
                      <a:tab pos="5262563" algn="l"/>
                      <a:tab pos="5711825" algn="l"/>
                      <a:tab pos="6161088" algn="l"/>
                      <a:tab pos="6610350" algn="l"/>
                      <a:tab pos="7059613" algn="l"/>
                      <a:tab pos="7508875" algn="l"/>
                      <a:tab pos="7958138" algn="l"/>
                      <a:tab pos="8407400" algn="l"/>
                      <a:tab pos="8856663" algn="l"/>
                      <a:tab pos="9305925" algn="l"/>
                    </a:tabLs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1pPr>
                  <a:lvl2pPr algn="l" defTabSz="449263">
                    <a:tabLst>
                      <a:tab pos="322263" algn="l"/>
                      <a:tab pos="769938" algn="l"/>
                      <a:tab pos="1219200" algn="l"/>
                      <a:tab pos="1668463" algn="l"/>
                      <a:tab pos="2117725" algn="l"/>
                      <a:tab pos="2566988" algn="l"/>
                      <a:tab pos="3016250" algn="l"/>
                      <a:tab pos="3465513" algn="l"/>
                      <a:tab pos="3914775" algn="l"/>
                      <a:tab pos="4364038" algn="l"/>
                      <a:tab pos="4813300" algn="l"/>
                      <a:tab pos="5262563" algn="l"/>
                      <a:tab pos="5711825" algn="l"/>
                      <a:tab pos="6161088" algn="l"/>
                      <a:tab pos="6610350" algn="l"/>
                      <a:tab pos="7059613" algn="l"/>
                      <a:tab pos="7508875" algn="l"/>
                      <a:tab pos="7958138" algn="l"/>
                      <a:tab pos="8407400" algn="l"/>
                      <a:tab pos="8856663" algn="l"/>
                      <a:tab pos="9305925" algn="l"/>
                    </a:tabLs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2pPr>
                  <a:lvl3pPr algn="l" defTabSz="449263">
                    <a:tabLst>
                      <a:tab pos="322263" algn="l"/>
                      <a:tab pos="769938" algn="l"/>
                      <a:tab pos="1219200" algn="l"/>
                      <a:tab pos="1668463" algn="l"/>
                      <a:tab pos="2117725" algn="l"/>
                      <a:tab pos="2566988" algn="l"/>
                      <a:tab pos="3016250" algn="l"/>
                      <a:tab pos="3465513" algn="l"/>
                      <a:tab pos="3914775" algn="l"/>
                      <a:tab pos="4364038" algn="l"/>
                      <a:tab pos="4813300" algn="l"/>
                      <a:tab pos="5262563" algn="l"/>
                      <a:tab pos="5711825" algn="l"/>
                      <a:tab pos="6161088" algn="l"/>
                      <a:tab pos="6610350" algn="l"/>
                      <a:tab pos="7059613" algn="l"/>
                      <a:tab pos="7508875" algn="l"/>
                      <a:tab pos="7958138" algn="l"/>
                      <a:tab pos="8407400" algn="l"/>
                      <a:tab pos="8856663" algn="l"/>
                      <a:tab pos="9305925" algn="l"/>
                    </a:tabLs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3pPr>
                  <a:lvl4pPr algn="l" defTabSz="449263">
                    <a:tabLst>
                      <a:tab pos="322263" algn="l"/>
                      <a:tab pos="769938" algn="l"/>
                      <a:tab pos="1219200" algn="l"/>
                      <a:tab pos="1668463" algn="l"/>
                      <a:tab pos="2117725" algn="l"/>
                      <a:tab pos="2566988" algn="l"/>
                      <a:tab pos="3016250" algn="l"/>
                      <a:tab pos="3465513" algn="l"/>
                      <a:tab pos="3914775" algn="l"/>
                      <a:tab pos="4364038" algn="l"/>
                      <a:tab pos="4813300" algn="l"/>
                      <a:tab pos="5262563" algn="l"/>
                      <a:tab pos="5711825" algn="l"/>
                      <a:tab pos="6161088" algn="l"/>
                      <a:tab pos="6610350" algn="l"/>
                      <a:tab pos="7059613" algn="l"/>
                      <a:tab pos="7508875" algn="l"/>
                      <a:tab pos="7958138" algn="l"/>
                      <a:tab pos="8407400" algn="l"/>
                      <a:tab pos="8856663" algn="l"/>
                      <a:tab pos="9305925" algn="l"/>
                    </a:tabLs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4pPr>
                  <a:lvl5pPr algn="l" defTabSz="449263">
                    <a:tabLst>
                      <a:tab pos="322263" algn="l"/>
                      <a:tab pos="769938" algn="l"/>
                      <a:tab pos="1219200" algn="l"/>
                      <a:tab pos="1668463" algn="l"/>
                      <a:tab pos="2117725" algn="l"/>
                      <a:tab pos="2566988" algn="l"/>
                      <a:tab pos="3016250" algn="l"/>
                      <a:tab pos="3465513" algn="l"/>
                      <a:tab pos="3914775" algn="l"/>
                      <a:tab pos="4364038" algn="l"/>
                      <a:tab pos="4813300" algn="l"/>
                      <a:tab pos="5262563" algn="l"/>
                      <a:tab pos="5711825" algn="l"/>
                      <a:tab pos="6161088" algn="l"/>
                      <a:tab pos="6610350" algn="l"/>
                      <a:tab pos="7059613" algn="l"/>
                      <a:tab pos="7508875" algn="l"/>
                      <a:tab pos="7958138" algn="l"/>
                      <a:tab pos="8407400" algn="l"/>
                      <a:tab pos="8856663" algn="l"/>
                      <a:tab pos="9305925" algn="l"/>
                    </a:tabLs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5pPr>
                  <a:lvl6pPr defTabSz="449263" fontAlgn="base">
                    <a:spcBef>
                      <a:spcPct val="0"/>
                    </a:spcBef>
                    <a:spcAft>
                      <a:spcPct val="0"/>
                    </a:spcAft>
                    <a:tabLst>
                      <a:tab pos="322263" algn="l"/>
                      <a:tab pos="769938" algn="l"/>
                      <a:tab pos="1219200" algn="l"/>
                      <a:tab pos="1668463" algn="l"/>
                      <a:tab pos="2117725" algn="l"/>
                      <a:tab pos="2566988" algn="l"/>
                      <a:tab pos="3016250" algn="l"/>
                      <a:tab pos="3465513" algn="l"/>
                      <a:tab pos="3914775" algn="l"/>
                      <a:tab pos="4364038" algn="l"/>
                      <a:tab pos="4813300" algn="l"/>
                      <a:tab pos="5262563" algn="l"/>
                      <a:tab pos="5711825" algn="l"/>
                      <a:tab pos="6161088" algn="l"/>
                      <a:tab pos="6610350" algn="l"/>
                      <a:tab pos="7059613" algn="l"/>
                      <a:tab pos="7508875" algn="l"/>
                      <a:tab pos="7958138" algn="l"/>
                      <a:tab pos="8407400" algn="l"/>
                      <a:tab pos="8856663" algn="l"/>
                      <a:tab pos="9305925" algn="l"/>
                    </a:tabLs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6pPr>
                  <a:lvl7pPr defTabSz="449263" fontAlgn="base">
                    <a:spcBef>
                      <a:spcPct val="0"/>
                    </a:spcBef>
                    <a:spcAft>
                      <a:spcPct val="0"/>
                    </a:spcAft>
                    <a:tabLst>
                      <a:tab pos="322263" algn="l"/>
                      <a:tab pos="769938" algn="l"/>
                      <a:tab pos="1219200" algn="l"/>
                      <a:tab pos="1668463" algn="l"/>
                      <a:tab pos="2117725" algn="l"/>
                      <a:tab pos="2566988" algn="l"/>
                      <a:tab pos="3016250" algn="l"/>
                      <a:tab pos="3465513" algn="l"/>
                      <a:tab pos="3914775" algn="l"/>
                      <a:tab pos="4364038" algn="l"/>
                      <a:tab pos="4813300" algn="l"/>
                      <a:tab pos="5262563" algn="l"/>
                      <a:tab pos="5711825" algn="l"/>
                      <a:tab pos="6161088" algn="l"/>
                      <a:tab pos="6610350" algn="l"/>
                      <a:tab pos="7059613" algn="l"/>
                      <a:tab pos="7508875" algn="l"/>
                      <a:tab pos="7958138" algn="l"/>
                      <a:tab pos="8407400" algn="l"/>
                      <a:tab pos="8856663" algn="l"/>
                      <a:tab pos="9305925" algn="l"/>
                    </a:tabLs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7pPr>
                  <a:lvl8pPr defTabSz="449263" fontAlgn="base">
                    <a:spcBef>
                      <a:spcPct val="0"/>
                    </a:spcBef>
                    <a:spcAft>
                      <a:spcPct val="0"/>
                    </a:spcAft>
                    <a:tabLst>
                      <a:tab pos="322263" algn="l"/>
                      <a:tab pos="769938" algn="l"/>
                      <a:tab pos="1219200" algn="l"/>
                      <a:tab pos="1668463" algn="l"/>
                      <a:tab pos="2117725" algn="l"/>
                      <a:tab pos="2566988" algn="l"/>
                      <a:tab pos="3016250" algn="l"/>
                      <a:tab pos="3465513" algn="l"/>
                      <a:tab pos="3914775" algn="l"/>
                      <a:tab pos="4364038" algn="l"/>
                      <a:tab pos="4813300" algn="l"/>
                      <a:tab pos="5262563" algn="l"/>
                      <a:tab pos="5711825" algn="l"/>
                      <a:tab pos="6161088" algn="l"/>
                      <a:tab pos="6610350" algn="l"/>
                      <a:tab pos="7059613" algn="l"/>
                      <a:tab pos="7508875" algn="l"/>
                      <a:tab pos="7958138" algn="l"/>
                      <a:tab pos="8407400" algn="l"/>
                      <a:tab pos="8856663" algn="l"/>
                      <a:tab pos="9305925" algn="l"/>
                    </a:tabLs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8pPr>
                  <a:lvl9pPr defTabSz="449263" fontAlgn="base">
                    <a:spcBef>
                      <a:spcPct val="0"/>
                    </a:spcBef>
                    <a:spcAft>
                      <a:spcPct val="0"/>
                    </a:spcAft>
                    <a:tabLst>
                      <a:tab pos="322263" algn="l"/>
                      <a:tab pos="769938" algn="l"/>
                      <a:tab pos="1219200" algn="l"/>
                      <a:tab pos="1668463" algn="l"/>
                      <a:tab pos="2117725" algn="l"/>
                      <a:tab pos="2566988" algn="l"/>
                      <a:tab pos="3016250" algn="l"/>
                      <a:tab pos="3465513" algn="l"/>
                      <a:tab pos="3914775" algn="l"/>
                      <a:tab pos="4364038" algn="l"/>
                      <a:tab pos="4813300" algn="l"/>
                      <a:tab pos="5262563" algn="l"/>
                      <a:tab pos="5711825" algn="l"/>
                      <a:tab pos="6161088" algn="l"/>
                      <a:tab pos="6610350" algn="l"/>
                      <a:tab pos="7059613" algn="l"/>
                      <a:tab pos="7508875" algn="l"/>
                      <a:tab pos="7958138" algn="l"/>
                      <a:tab pos="8407400" algn="l"/>
                      <a:tab pos="8856663" algn="l"/>
                      <a:tab pos="9305925" algn="l"/>
                    </a:tabLs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9pPr>
                </a:lstStyle>
                <a:p>
                  <a:pPr algn="ctr"/>
                  <a:r>
                    <a:rPr lang="en-US" sz="1400" b="0" dirty="0">
                      <a:solidFill>
                        <a:srgbClr val="000000"/>
                      </a:solidFill>
                    </a:rPr>
                    <a:t>years</a:t>
                  </a:r>
                </a:p>
              </p:txBody>
            </p:sp>
            <p:sp>
              <p:nvSpPr>
                <p:cNvPr id="67" name="Rectangle 439"/>
                <p:cNvSpPr>
                  <a:spLocks noChangeArrowheads="1"/>
                </p:cNvSpPr>
                <p:nvPr/>
              </p:nvSpPr>
              <p:spPr bwMode="auto">
                <a:xfrm>
                  <a:off x="5430110" y="2735263"/>
                  <a:ext cx="1557338" cy="1000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lIns="65160" tIns="32760" rIns="65160" bIns="32760" anchor="ctr"/>
                <a:lstStyle/>
                <a:p>
                  <a:pPr algn="l" defTabSz="449263">
                    <a:tabLst>
                      <a:tab pos="0" algn="l"/>
                      <a:tab pos="447675" algn="l"/>
                      <a:tab pos="896938" algn="l"/>
                      <a:tab pos="1346200" algn="l"/>
                      <a:tab pos="1795463" algn="l"/>
                      <a:tab pos="2244725" algn="l"/>
                      <a:tab pos="2693988" algn="l"/>
                      <a:tab pos="3143250" algn="l"/>
                      <a:tab pos="3592513" algn="l"/>
                      <a:tab pos="4041775" algn="l"/>
                      <a:tab pos="4491038" algn="l"/>
                      <a:tab pos="4940300" algn="l"/>
                      <a:tab pos="5389563" algn="l"/>
                      <a:tab pos="5838825" algn="l"/>
                      <a:tab pos="6288088" algn="l"/>
                      <a:tab pos="6737350" algn="l"/>
                      <a:tab pos="7186613" algn="l"/>
                      <a:tab pos="7635875" algn="l"/>
                      <a:tab pos="8085138" algn="l"/>
                      <a:tab pos="8534400" algn="l"/>
                      <a:tab pos="8983663" algn="l"/>
                    </a:tabLst>
                  </a:pPr>
                  <a:r>
                    <a:rPr lang="en-US" sz="1200" dirty="0"/>
                    <a:t>1       </a:t>
                  </a:r>
                  <a:r>
                    <a:rPr lang="en-US" sz="1200" dirty="0" smtClean="0"/>
                    <a:t>   </a:t>
                  </a:r>
                  <a:r>
                    <a:rPr lang="en-US" sz="1200" dirty="0"/>
                    <a:t>2      </a:t>
                  </a:r>
                  <a:r>
                    <a:rPr lang="en-US" sz="1200" dirty="0" smtClean="0"/>
                    <a:t>    </a:t>
                  </a:r>
                  <a:r>
                    <a:rPr lang="en-US" sz="1200" dirty="0"/>
                    <a:t>3       </a:t>
                  </a:r>
                  <a:r>
                    <a:rPr lang="en-US" sz="1200" dirty="0" smtClean="0"/>
                    <a:t> 4        5        </a:t>
                  </a:r>
                  <a:r>
                    <a:rPr lang="en-US" sz="1200" dirty="0"/>
                    <a:t>6      </a:t>
                  </a:r>
                </a:p>
              </p:txBody>
            </p:sp>
          </p:grpSp>
          <p:sp>
            <p:nvSpPr>
              <p:cNvPr id="272" name="Rectangle 271"/>
              <p:cNvSpPr/>
              <p:nvPr/>
            </p:nvSpPr>
            <p:spPr>
              <a:xfrm>
                <a:off x="3124200" y="3657600"/>
                <a:ext cx="2590800" cy="2286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74" name="Rectangle 188"/>
            <p:cNvSpPr>
              <a:spLocks noChangeArrowheads="1"/>
            </p:cNvSpPr>
            <p:nvPr/>
          </p:nvSpPr>
          <p:spPr bwMode="auto">
            <a:xfrm rot="21420000">
              <a:off x="4500285" y="5129864"/>
              <a:ext cx="592347" cy="215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algn="l" defTabSz="449263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1400" dirty="0" smtClean="0"/>
                <a:t>Margins</a:t>
              </a:r>
              <a:endParaRPr lang="en-US" sz="1400" dirty="0"/>
            </a:p>
          </p:txBody>
        </p:sp>
      </p:grpSp>
      <p:cxnSp>
        <p:nvCxnSpPr>
          <p:cNvPr id="269" name="Straight Arrow Connector 268"/>
          <p:cNvCxnSpPr/>
          <p:nvPr/>
        </p:nvCxnSpPr>
        <p:spPr>
          <a:xfrm>
            <a:off x="2667000" y="4724400"/>
            <a:ext cx="1600200" cy="1219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6" name="TextBox 275"/>
          <p:cNvSpPr txBox="1"/>
          <p:nvPr/>
        </p:nvSpPr>
        <p:spPr>
          <a:xfrm rot="19876330">
            <a:off x="2628333" y="4678368"/>
            <a:ext cx="3528330" cy="769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Unsustainable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77" name="Right Arrow 276"/>
          <p:cNvSpPr/>
          <p:nvPr/>
        </p:nvSpPr>
        <p:spPr>
          <a:xfrm>
            <a:off x="5715000" y="5029200"/>
            <a:ext cx="838200" cy="53340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9" name="Picture 2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219200"/>
            <a:ext cx="5364163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28352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" grpId="0"/>
      <p:bldP spid="27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69875" y="496888"/>
            <a:ext cx="8569325" cy="646112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defTabSz="449263"/>
            <a:r>
              <a:rPr lang="en-GB" sz="3200" dirty="0" smtClean="0">
                <a:ea typeface="ＭＳ Ｐゴシック"/>
                <a:cs typeface="ＭＳ Ｐゴシック"/>
              </a:rPr>
              <a:t>Future Networks: Evolvable &amp; sustainable - </a:t>
            </a:r>
            <a:r>
              <a:rPr lang="en-GB" sz="3200" b="1" dirty="0" smtClean="0">
                <a:ea typeface="ＭＳ Ｐゴシック"/>
                <a:cs typeface="ＭＳ Ｐゴシック"/>
              </a:rPr>
              <a:t>Fluid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68313" y="1066800"/>
            <a:ext cx="8229600" cy="5638799"/>
          </a:xfrm>
          <a:prstGeom prst="rect">
            <a:avLst/>
          </a:prstGeom>
          <a:solidFill>
            <a:srgbClr val="FFFFFF"/>
          </a:solidFill>
          <a:ln>
            <a:noFill/>
            <a:miter lim="800000"/>
            <a:headEnd/>
            <a:tailEnd/>
          </a:ln>
        </p:spPr>
        <p:txBody>
          <a:bodyPr>
            <a:normAutofit fontScale="92500"/>
          </a:bodyPr>
          <a:lstStyle/>
          <a:p>
            <a:pPr>
              <a:buBlip>
                <a:blip r:embed="rId2"/>
              </a:buBlip>
            </a:pPr>
            <a:r>
              <a:rPr lang="en-GB" sz="2200" b="1" dirty="0" smtClean="0">
                <a:ea typeface="ＭＳ Ｐゴシック"/>
                <a:cs typeface="ＭＳ Ｐゴシック"/>
              </a:rPr>
              <a:t>Remains economically viable</a:t>
            </a:r>
          </a:p>
          <a:p>
            <a:pPr lvl="1">
              <a:buBlip>
                <a:blip r:embed="rId2"/>
              </a:buBlip>
            </a:pPr>
            <a:r>
              <a:rPr lang="en-GB" sz="1800" dirty="0" smtClean="0">
                <a:ea typeface="ＭＳ Ｐゴシック"/>
              </a:rPr>
              <a:t>as demand and services evolve</a:t>
            </a:r>
          </a:p>
          <a:p>
            <a:pPr lvl="1">
              <a:buBlip>
                <a:blip r:embed="rId2"/>
              </a:buBlip>
            </a:pPr>
            <a:r>
              <a:rPr lang="en-GB" sz="1800" dirty="0" smtClean="0">
                <a:ea typeface="ＭＳ Ｐゴシック"/>
              </a:rPr>
              <a:t>and supports a range of business and ownership models</a:t>
            </a:r>
          </a:p>
          <a:p>
            <a:pPr>
              <a:buBlip>
                <a:blip r:embed="rId2"/>
              </a:buBlip>
            </a:pPr>
            <a:r>
              <a:rPr lang="en-GB" sz="2200" b="1" dirty="0" smtClean="0">
                <a:ea typeface="ＭＳ Ｐゴシック"/>
                <a:cs typeface="ＭＳ Ｐゴシック"/>
              </a:rPr>
              <a:t>Low power consumption</a:t>
            </a:r>
          </a:p>
          <a:p>
            <a:pPr lvl="1">
              <a:buBlip>
                <a:blip r:embed="rId2"/>
              </a:buBlip>
            </a:pPr>
            <a:r>
              <a:rPr lang="en-GB" sz="1800" dirty="0" smtClean="0">
                <a:ea typeface="ＭＳ Ｐゴシック"/>
              </a:rPr>
              <a:t>“Green” network solutions</a:t>
            </a:r>
          </a:p>
          <a:p>
            <a:pPr>
              <a:buBlip>
                <a:blip r:embed="rId2"/>
              </a:buBlip>
            </a:pPr>
            <a:r>
              <a:rPr lang="en-GB" sz="2200" dirty="0" smtClean="0">
                <a:ea typeface="ＭＳ Ｐゴシック"/>
                <a:cs typeface="ＭＳ Ｐゴシック"/>
              </a:rPr>
              <a:t>Can scale to meet service growth requirements</a:t>
            </a:r>
          </a:p>
          <a:p>
            <a:pPr lvl="1">
              <a:buBlip>
                <a:blip r:embed="rId2"/>
              </a:buBlip>
            </a:pPr>
            <a:r>
              <a:rPr lang="en-GB" sz="1800" dirty="0" smtClean="0">
                <a:ea typeface="ＭＳ Ｐゴシック"/>
              </a:rPr>
              <a:t>particularly those enabled by Fibre to the premises (FTTP)</a:t>
            </a:r>
          </a:p>
          <a:p>
            <a:pPr lvl="1">
              <a:buBlip>
                <a:blip r:embed="rId2"/>
              </a:buBlip>
            </a:pPr>
            <a:r>
              <a:rPr lang="en-IN" sz="1800" dirty="0">
                <a:ea typeface="ＭＳ Ｐゴシック"/>
              </a:rPr>
              <a:t>a</a:t>
            </a:r>
            <a:r>
              <a:rPr lang="en-IN" sz="1800" dirty="0" smtClean="0">
                <a:ea typeface="ＭＳ Ｐゴシック"/>
              </a:rPr>
              <a:t>ccess bandwidth scales indefinitely up to limits of fibre technology.</a:t>
            </a:r>
            <a:endParaRPr lang="en-GB" sz="1800" dirty="0">
              <a:ea typeface="ＭＳ Ｐゴシック"/>
            </a:endParaRPr>
          </a:p>
          <a:p>
            <a:pPr>
              <a:buBlip>
                <a:blip r:embed="rId2"/>
              </a:buBlip>
            </a:pPr>
            <a:r>
              <a:rPr lang="en-GB" sz="2200" dirty="0" smtClean="0">
                <a:ea typeface="ＭＳ Ｐゴシック"/>
                <a:cs typeface="ＭＳ Ｐゴシック"/>
              </a:rPr>
              <a:t>Can adopt new technologies</a:t>
            </a:r>
          </a:p>
          <a:p>
            <a:pPr lvl="1">
              <a:buBlip>
                <a:blip r:embed="rId2"/>
              </a:buBlip>
            </a:pPr>
            <a:r>
              <a:rPr lang="en-GB" sz="1800" dirty="0" smtClean="0">
                <a:ea typeface="ＭＳ Ｐゴシック"/>
              </a:rPr>
              <a:t>while co-existing with previous generations</a:t>
            </a:r>
          </a:p>
          <a:p>
            <a:pPr lvl="1">
              <a:buBlip>
                <a:blip r:embed="rId2"/>
              </a:buBlip>
            </a:pPr>
            <a:r>
              <a:rPr lang="en-GB" sz="1800" dirty="0" smtClean="0">
                <a:ea typeface="ＭＳ Ｐゴシック"/>
              </a:rPr>
              <a:t>re-use installed physical infrastructure</a:t>
            </a:r>
          </a:p>
          <a:p>
            <a:pPr>
              <a:buBlip>
                <a:blip r:embed="rId2"/>
              </a:buBlip>
            </a:pPr>
            <a:r>
              <a:rPr lang="en-GB" sz="2200" dirty="0" smtClean="0">
                <a:ea typeface="ＭＳ Ｐゴシック"/>
                <a:cs typeface="ＭＳ Ｐゴシック"/>
              </a:rPr>
              <a:t>Efficiently use network resources</a:t>
            </a:r>
          </a:p>
          <a:p>
            <a:pPr lvl="1">
              <a:buBlip>
                <a:blip r:embed="rId2"/>
              </a:buBlip>
            </a:pPr>
            <a:r>
              <a:rPr lang="en-GB" sz="1800" dirty="0" smtClean="0">
                <a:ea typeface="ＭＳ Ｐゴシック"/>
              </a:rPr>
              <a:t>e.g. spectrum, </a:t>
            </a:r>
            <a:r>
              <a:rPr lang="en-IE" sz="1800" dirty="0" smtClean="0">
                <a:ea typeface="ＭＳ Ｐゴシック"/>
              </a:rPr>
              <a:t>bandwidth,</a:t>
            </a:r>
            <a:r>
              <a:rPr lang="en-GB" sz="1800" dirty="0" smtClean="0">
                <a:ea typeface="ＭＳ Ｐゴシック"/>
              </a:rPr>
              <a:t> infrastructure (cables &amp; fibre), equipment and components,</a:t>
            </a:r>
            <a:r>
              <a:rPr lang="en-IE" sz="1800" dirty="0" smtClean="0">
                <a:ea typeface="ＭＳ Ｐゴシック"/>
              </a:rPr>
              <a:t> man-power, processing power, space, storage etc.</a:t>
            </a:r>
          </a:p>
          <a:p>
            <a:pPr>
              <a:buBlip>
                <a:blip r:embed="rId2"/>
              </a:buBlip>
            </a:pPr>
            <a:r>
              <a:rPr lang="en-IN" sz="2200" dirty="0" smtClean="0">
                <a:ea typeface="ＭＳ Ｐゴシック"/>
                <a:cs typeface="ＭＳ Ｐゴシック"/>
              </a:rPr>
              <a:t>Major reduction in electronic equipment per unit of user bandwidth.</a:t>
            </a:r>
          </a:p>
          <a:p>
            <a:pPr lvl="1">
              <a:buBlip>
                <a:blip r:embed="rId2"/>
              </a:buBlip>
            </a:pPr>
            <a:r>
              <a:rPr lang="en-IN" sz="1800" dirty="0" smtClean="0">
                <a:ea typeface="ＭＳ Ｐゴシック"/>
              </a:rPr>
              <a:t>Reduced number of nodes, interface ports, OEO conversions, and line cards.</a:t>
            </a:r>
          </a:p>
          <a:p>
            <a:pPr lvl="1">
              <a:buBlip>
                <a:blip r:embed="rId2"/>
              </a:buBlip>
            </a:pPr>
            <a:r>
              <a:rPr lang="en-IN" sz="1800" dirty="0" smtClean="0">
                <a:ea typeface="ＭＳ Ｐゴシック"/>
              </a:rPr>
              <a:t>Cost per unit bandwidth needs to fall almost inline with bandwidth growth!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561975"/>
            <a:ext cx="9144000" cy="504825"/>
          </a:xfrm>
          <a:prstGeom prst="rect">
            <a:avLst/>
          </a:prstGeom>
          <a:noFill/>
          <a:ln w="25560">
            <a:solidFill>
              <a:srgbClr val="77933C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defTabSz="449263">
              <a:buClr>
                <a:srgbClr val="669900"/>
              </a:buClr>
              <a:buSzPct val="100000"/>
              <a:buFont typeface="Calibri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IE" sz="3200" b="1">
                <a:solidFill>
                  <a:srgbClr val="669900"/>
                </a:solidFill>
              </a:rPr>
              <a:t>Cost effective and Energy efficient architecture</a:t>
            </a:r>
          </a:p>
        </p:txBody>
      </p:sp>
      <p:sp>
        <p:nvSpPr>
          <p:cNvPr id="34837" name="Rectangle 21"/>
          <p:cNvSpPr>
            <a:spLocks noChangeArrowheads="1"/>
          </p:cNvSpPr>
          <p:nvPr/>
        </p:nvSpPr>
        <p:spPr bwMode="auto">
          <a:xfrm>
            <a:off x="8712200" y="3925888"/>
            <a:ext cx="360363" cy="36512"/>
          </a:xfrm>
          <a:prstGeom prst="rect">
            <a:avLst/>
          </a:prstGeom>
          <a:gradFill rotWithShape="1">
            <a:gsLst>
              <a:gs pos="0">
                <a:srgbClr val="F3120D"/>
              </a:gs>
              <a:gs pos="50000">
                <a:srgbClr val="00FF00"/>
              </a:gs>
              <a:gs pos="100000">
                <a:srgbClr val="F3120D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6381" name="Group 1565"/>
          <p:cNvGrpSpPr>
            <a:grpSpLocks/>
          </p:cNvGrpSpPr>
          <p:nvPr/>
        </p:nvGrpSpPr>
        <p:grpSpPr bwMode="auto">
          <a:xfrm>
            <a:off x="193675" y="1524000"/>
            <a:ext cx="8569325" cy="4714875"/>
            <a:chOff x="249" y="480"/>
            <a:chExt cx="5398" cy="2970"/>
          </a:xfrm>
        </p:grpSpPr>
        <p:sp>
          <p:nvSpPr>
            <p:cNvPr id="34820" name="Rectangle 4"/>
            <p:cNvSpPr>
              <a:spLocks noChangeArrowheads="1"/>
            </p:cNvSpPr>
            <p:nvPr/>
          </p:nvSpPr>
          <p:spPr bwMode="auto">
            <a:xfrm rot="-556356">
              <a:off x="3831" y="1405"/>
              <a:ext cx="817" cy="23"/>
            </a:xfrm>
            <a:prstGeom prst="rect">
              <a:avLst/>
            </a:prstGeom>
            <a:gradFill rotWithShape="1">
              <a:gsLst>
                <a:gs pos="0">
                  <a:srgbClr val="F3120D"/>
                </a:gs>
                <a:gs pos="50000">
                  <a:srgbClr val="00FF00"/>
                </a:gs>
                <a:gs pos="100000">
                  <a:srgbClr val="F3120D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21" name="Rectangle 5"/>
            <p:cNvSpPr>
              <a:spLocks noChangeArrowheads="1"/>
            </p:cNvSpPr>
            <p:nvPr/>
          </p:nvSpPr>
          <p:spPr bwMode="auto">
            <a:xfrm rot="2466795">
              <a:off x="3727" y="1685"/>
              <a:ext cx="567" cy="23"/>
            </a:xfrm>
            <a:prstGeom prst="rect">
              <a:avLst/>
            </a:prstGeom>
            <a:gradFill rotWithShape="1">
              <a:gsLst>
                <a:gs pos="0">
                  <a:srgbClr val="F3120D"/>
                </a:gs>
                <a:gs pos="100000">
                  <a:srgbClr val="00FF00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22" name="Rectangle 6"/>
            <p:cNvSpPr>
              <a:spLocks noChangeArrowheads="1"/>
            </p:cNvSpPr>
            <p:nvPr/>
          </p:nvSpPr>
          <p:spPr bwMode="auto">
            <a:xfrm>
              <a:off x="4355" y="1933"/>
              <a:ext cx="793" cy="23"/>
            </a:xfrm>
            <a:prstGeom prst="rect">
              <a:avLst/>
            </a:prstGeom>
            <a:gradFill rotWithShape="1">
              <a:gsLst>
                <a:gs pos="0">
                  <a:srgbClr val="F3120D"/>
                </a:gs>
                <a:gs pos="100000">
                  <a:srgbClr val="00FF00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23" name="Rectangle 7"/>
            <p:cNvSpPr>
              <a:spLocks noChangeArrowheads="1"/>
            </p:cNvSpPr>
            <p:nvPr/>
          </p:nvSpPr>
          <p:spPr bwMode="auto">
            <a:xfrm rot="-1144991">
              <a:off x="3811" y="2591"/>
              <a:ext cx="793" cy="23"/>
            </a:xfrm>
            <a:prstGeom prst="rect">
              <a:avLst/>
            </a:prstGeom>
            <a:gradFill rotWithShape="1">
              <a:gsLst>
                <a:gs pos="0">
                  <a:srgbClr val="F3120D"/>
                </a:gs>
                <a:gs pos="100000">
                  <a:srgbClr val="00FF00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24" name="Rectangle 8"/>
            <p:cNvSpPr>
              <a:spLocks noChangeArrowheads="1"/>
            </p:cNvSpPr>
            <p:nvPr/>
          </p:nvSpPr>
          <p:spPr bwMode="auto">
            <a:xfrm rot="-556356">
              <a:off x="4808" y="1292"/>
              <a:ext cx="589" cy="23"/>
            </a:xfrm>
            <a:prstGeom prst="rect">
              <a:avLst/>
            </a:prstGeom>
            <a:gradFill rotWithShape="1">
              <a:gsLst>
                <a:gs pos="0">
                  <a:srgbClr val="F3120D"/>
                </a:gs>
                <a:gs pos="50000">
                  <a:srgbClr val="00FF00"/>
                </a:gs>
                <a:gs pos="100000">
                  <a:srgbClr val="F3120D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25" name="Rectangle 9"/>
            <p:cNvSpPr>
              <a:spLocks noChangeArrowheads="1"/>
            </p:cNvSpPr>
            <p:nvPr/>
          </p:nvSpPr>
          <p:spPr bwMode="auto">
            <a:xfrm rot="2631450">
              <a:off x="4719" y="1588"/>
              <a:ext cx="589" cy="23"/>
            </a:xfrm>
            <a:prstGeom prst="rect">
              <a:avLst/>
            </a:prstGeom>
            <a:gradFill rotWithShape="1">
              <a:gsLst>
                <a:gs pos="0">
                  <a:srgbClr val="F3120D"/>
                </a:gs>
                <a:gs pos="100000">
                  <a:srgbClr val="00FF00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26" name="Rectangle 10"/>
            <p:cNvSpPr>
              <a:spLocks noChangeArrowheads="1"/>
            </p:cNvSpPr>
            <p:nvPr/>
          </p:nvSpPr>
          <p:spPr bwMode="auto">
            <a:xfrm>
              <a:off x="5330" y="1842"/>
              <a:ext cx="317" cy="23"/>
            </a:xfrm>
            <a:prstGeom prst="rect">
              <a:avLst/>
            </a:prstGeom>
            <a:gradFill rotWithShape="1">
              <a:gsLst>
                <a:gs pos="0">
                  <a:srgbClr val="F3120D"/>
                </a:gs>
                <a:gs pos="100000">
                  <a:srgbClr val="00FF00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27" name="Rectangle 11"/>
            <p:cNvSpPr>
              <a:spLocks noChangeArrowheads="1"/>
            </p:cNvSpPr>
            <p:nvPr/>
          </p:nvSpPr>
          <p:spPr bwMode="auto">
            <a:xfrm rot="1646516">
              <a:off x="3788" y="2953"/>
              <a:ext cx="793" cy="23"/>
            </a:xfrm>
            <a:prstGeom prst="rect">
              <a:avLst/>
            </a:prstGeom>
            <a:gradFill rotWithShape="1">
              <a:gsLst>
                <a:gs pos="0">
                  <a:srgbClr val="F3120D"/>
                </a:gs>
                <a:gs pos="50000">
                  <a:srgbClr val="00FF00"/>
                </a:gs>
                <a:gs pos="100000">
                  <a:srgbClr val="F3120D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28" name="Rectangle 12"/>
            <p:cNvSpPr>
              <a:spLocks noChangeArrowheads="1"/>
            </p:cNvSpPr>
            <p:nvPr/>
          </p:nvSpPr>
          <p:spPr bwMode="auto">
            <a:xfrm rot="-1813703">
              <a:off x="5103" y="2409"/>
              <a:ext cx="317" cy="23"/>
            </a:xfrm>
            <a:prstGeom prst="rect">
              <a:avLst/>
            </a:prstGeom>
            <a:gradFill rotWithShape="1">
              <a:gsLst>
                <a:gs pos="0">
                  <a:srgbClr val="F3120D"/>
                </a:gs>
                <a:gs pos="50000">
                  <a:srgbClr val="00FF00"/>
                </a:gs>
                <a:gs pos="100000">
                  <a:srgbClr val="F3120D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29" name="Rectangle 13"/>
            <p:cNvSpPr>
              <a:spLocks noChangeArrowheads="1"/>
            </p:cNvSpPr>
            <p:nvPr/>
          </p:nvSpPr>
          <p:spPr bwMode="auto">
            <a:xfrm rot="1391916">
              <a:off x="4717" y="2478"/>
              <a:ext cx="317" cy="23"/>
            </a:xfrm>
            <a:prstGeom prst="rect">
              <a:avLst/>
            </a:prstGeom>
            <a:gradFill rotWithShape="1">
              <a:gsLst>
                <a:gs pos="0">
                  <a:srgbClr val="F3120D"/>
                </a:gs>
                <a:gs pos="100000">
                  <a:srgbClr val="00FF00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30" name="Rectangle 14"/>
            <p:cNvSpPr>
              <a:spLocks noChangeArrowheads="1"/>
            </p:cNvSpPr>
            <p:nvPr/>
          </p:nvSpPr>
          <p:spPr bwMode="auto">
            <a:xfrm rot="2466795">
              <a:off x="4150" y="2160"/>
              <a:ext cx="567" cy="23"/>
            </a:xfrm>
            <a:prstGeom prst="rect">
              <a:avLst/>
            </a:prstGeom>
            <a:gradFill rotWithShape="1">
              <a:gsLst>
                <a:gs pos="0">
                  <a:srgbClr val="F3120D"/>
                </a:gs>
                <a:gs pos="100000">
                  <a:srgbClr val="00FF00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31" name="Rectangle 15"/>
            <p:cNvSpPr>
              <a:spLocks noChangeArrowheads="1"/>
            </p:cNvSpPr>
            <p:nvPr/>
          </p:nvSpPr>
          <p:spPr bwMode="auto">
            <a:xfrm rot="39413236">
              <a:off x="4830" y="2205"/>
              <a:ext cx="567" cy="23"/>
            </a:xfrm>
            <a:prstGeom prst="rect">
              <a:avLst/>
            </a:prstGeom>
            <a:gradFill rotWithShape="1">
              <a:gsLst>
                <a:gs pos="0">
                  <a:srgbClr val="F3120D"/>
                </a:gs>
                <a:gs pos="50000">
                  <a:srgbClr val="00FF00"/>
                </a:gs>
                <a:gs pos="100000">
                  <a:srgbClr val="F3120D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32" name="Rectangle 16"/>
            <p:cNvSpPr>
              <a:spLocks noChangeArrowheads="1"/>
            </p:cNvSpPr>
            <p:nvPr/>
          </p:nvSpPr>
          <p:spPr bwMode="auto">
            <a:xfrm rot="39969595">
              <a:off x="4581" y="2840"/>
              <a:ext cx="567" cy="23"/>
            </a:xfrm>
            <a:prstGeom prst="rect">
              <a:avLst/>
            </a:prstGeom>
            <a:gradFill rotWithShape="1">
              <a:gsLst>
                <a:gs pos="0">
                  <a:srgbClr val="F3120D"/>
                </a:gs>
                <a:gs pos="100000">
                  <a:srgbClr val="00FF00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33" name="Rectangle 17"/>
            <p:cNvSpPr>
              <a:spLocks noChangeArrowheads="1"/>
            </p:cNvSpPr>
            <p:nvPr/>
          </p:nvSpPr>
          <p:spPr bwMode="auto">
            <a:xfrm rot="42003362">
              <a:off x="4672" y="3158"/>
              <a:ext cx="567" cy="23"/>
            </a:xfrm>
            <a:prstGeom prst="rect">
              <a:avLst/>
            </a:prstGeom>
            <a:gradFill rotWithShape="1">
              <a:gsLst>
                <a:gs pos="0">
                  <a:srgbClr val="F3120D"/>
                </a:gs>
                <a:gs pos="100000">
                  <a:srgbClr val="00FF00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34" name="Rectangle 18"/>
            <p:cNvSpPr>
              <a:spLocks noChangeArrowheads="1"/>
            </p:cNvSpPr>
            <p:nvPr/>
          </p:nvSpPr>
          <p:spPr bwMode="auto">
            <a:xfrm>
              <a:off x="5397" y="2976"/>
              <a:ext cx="227" cy="23"/>
            </a:xfrm>
            <a:prstGeom prst="rect">
              <a:avLst/>
            </a:prstGeom>
            <a:gradFill rotWithShape="1">
              <a:gsLst>
                <a:gs pos="0">
                  <a:srgbClr val="F3120D"/>
                </a:gs>
                <a:gs pos="100000">
                  <a:srgbClr val="00FF00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35" name="Rectangle 19"/>
            <p:cNvSpPr>
              <a:spLocks noChangeArrowheads="1"/>
            </p:cNvSpPr>
            <p:nvPr/>
          </p:nvSpPr>
          <p:spPr bwMode="auto">
            <a:xfrm rot="60997954">
              <a:off x="5125" y="2636"/>
              <a:ext cx="567" cy="23"/>
            </a:xfrm>
            <a:prstGeom prst="rect">
              <a:avLst/>
            </a:prstGeom>
            <a:gradFill rotWithShape="1">
              <a:gsLst>
                <a:gs pos="0">
                  <a:srgbClr val="F3120D"/>
                </a:gs>
                <a:gs pos="50000">
                  <a:srgbClr val="00FF00"/>
                </a:gs>
                <a:gs pos="100000">
                  <a:srgbClr val="F3120D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36" name="Rectangle 20"/>
            <p:cNvSpPr>
              <a:spLocks noChangeArrowheads="1"/>
            </p:cNvSpPr>
            <p:nvPr/>
          </p:nvSpPr>
          <p:spPr bwMode="auto">
            <a:xfrm rot="2783831">
              <a:off x="5239" y="2081"/>
              <a:ext cx="317" cy="23"/>
            </a:xfrm>
            <a:prstGeom prst="rect">
              <a:avLst/>
            </a:prstGeom>
            <a:gradFill rotWithShape="1">
              <a:gsLst>
                <a:gs pos="0">
                  <a:srgbClr val="F3120D"/>
                </a:gs>
                <a:gs pos="100000">
                  <a:srgbClr val="00FF00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38" name="Line 22"/>
            <p:cNvSpPr>
              <a:spLocks noChangeShapeType="1"/>
            </p:cNvSpPr>
            <p:nvPr/>
          </p:nvSpPr>
          <p:spPr bwMode="auto">
            <a:xfrm flipV="1">
              <a:off x="3379" y="1525"/>
              <a:ext cx="317" cy="227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4839" name="Line 23"/>
            <p:cNvSpPr>
              <a:spLocks noChangeShapeType="1"/>
            </p:cNvSpPr>
            <p:nvPr/>
          </p:nvSpPr>
          <p:spPr bwMode="auto">
            <a:xfrm flipH="1">
              <a:off x="3266" y="2750"/>
              <a:ext cx="408" cy="0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4840" name="Line 24"/>
            <p:cNvSpPr>
              <a:spLocks noChangeShapeType="1"/>
            </p:cNvSpPr>
            <p:nvPr/>
          </p:nvSpPr>
          <p:spPr bwMode="auto">
            <a:xfrm flipH="1" flipV="1">
              <a:off x="3448" y="2690"/>
              <a:ext cx="226" cy="37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4841" name="Line 25"/>
            <p:cNvSpPr>
              <a:spLocks noChangeShapeType="1"/>
            </p:cNvSpPr>
            <p:nvPr/>
          </p:nvSpPr>
          <p:spPr bwMode="auto">
            <a:xfrm flipH="1" flipV="1">
              <a:off x="3266" y="2546"/>
              <a:ext cx="186" cy="145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4842" name="Rectangle 26"/>
            <p:cNvSpPr>
              <a:spLocks noChangeArrowheads="1"/>
            </p:cNvSpPr>
            <p:nvPr/>
          </p:nvSpPr>
          <p:spPr bwMode="auto">
            <a:xfrm>
              <a:off x="3541" y="2310"/>
              <a:ext cx="322" cy="5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43" name="Line 27"/>
            <p:cNvSpPr>
              <a:spLocks noChangeShapeType="1"/>
            </p:cNvSpPr>
            <p:nvPr/>
          </p:nvSpPr>
          <p:spPr bwMode="auto">
            <a:xfrm flipH="1">
              <a:off x="3311" y="1467"/>
              <a:ext cx="422" cy="58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4844" name="Rectangle 28"/>
            <p:cNvSpPr>
              <a:spLocks noChangeArrowheads="1"/>
            </p:cNvSpPr>
            <p:nvPr/>
          </p:nvSpPr>
          <p:spPr bwMode="auto">
            <a:xfrm rot="16200000">
              <a:off x="3725" y="1419"/>
              <a:ext cx="111" cy="164"/>
            </a:xfrm>
            <a:prstGeom prst="rect">
              <a:avLst/>
            </a:prstGeom>
            <a:solidFill>
              <a:srgbClr val="FFD4A9"/>
            </a:solidFill>
            <a:ln w="1260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 rot="10800000" wrap="none" anchor="ctr"/>
            <a:lstStyle/>
            <a:p>
              <a:endParaRPr lang="en-US"/>
            </a:p>
          </p:txBody>
        </p:sp>
        <p:grpSp>
          <p:nvGrpSpPr>
            <p:cNvPr id="34845" name="Group 29"/>
            <p:cNvGrpSpPr>
              <a:grpSpLocks/>
            </p:cNvGrpSpPr>
            <p:nvPr/>
          </p:nvGrpSpPr>
          <p:grpSpPr bwMode="auto">
            <a:xfrm>
              <a:off x="3719" y="1459"/>
              <a:ext cx="87" cy="77"/>
              <a:chOff x="3719" y="1459"/>
              <a:chExt cx="87" cy="77"/>
            </a:xfrm>
          </p:grpSpPr>
          <p:grpSp>
            <p:nvGrpSpPr>
              <p:cNvPr id="34846" name="Group 30"/>
              <p:cNvGrpSpPr>
                <a:grpSpLocks/>
              </p:cNvGrpSpPr>
              <p:nvPr/>
            </p:nvGrpSpPr>
            <p:grpSpPr bwMode="auto">
              <a:xfrm>
                <a:off x="3719" y="1475"/>
                <a:ext cx="41" cy="45"/>
                <a:chOff x="3719" y="1475"/>
                <a:chExt cx="41" cy="45"/>
              </a:xfrm>
            </p:grpSpPr>
            <p:sp>
              <p:nvSpPr>
                <p:cNvPr id="34847" name="Line 31"/>
                <p:cNvSpPr>
                  <a:spLocks noChangeShapeType="1"/>
                </p:cNvSpPr>
                <p:nvPr/>
              </p:nvSpPr>
              <p:spPr bwMode="auto">
                <a:xfrm>
                  <a:off x="3719" y="1491"/>
                  <a:ext cx="21" cy="7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48" name="Line 32"/>
                <p:cNvSpPr>
                  <a:spLocks noChangeShapeType="1"/>
                </p:cNvSpPr>
                <p:nvPr/>
              </p:nvSpPr>
              <p:spPr bwMode="auto">
                <a:xfrm flipH="1">
                  <a:off x="3718" y="1498"/>
                  <a:ext cx="25" cy="7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49" name="Line 33"/>
                <p:cNvSpPr>
                  <a:spLocks noChangeShapeType="1"/>
                </p:cNvSpPr>
                <p:nvPr/>
              </p:nvSpPr>
              <p:spPr bwMode="auto">
                <a:xfrm flipH="1">
                  <a:off x="3718" y="1498"/>
                  <a:ext cx="25" cy="23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50" name="Line 34"/>
                <p:cNvSpPr>
                  <a:spLocks noChangeShapeType="1"/>
                </p:cNvSpPr>
                <p:nvPr/>
              </p:nvSpPr>
              <p:spPr bwMode="auto">
                <a:xfrm flipH="1" flipV="1">
                  <a:off x="3718" y="1474"/>
                  <a:ext cx="25" cy="26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51" name="Line 35"/>
                <p:cNvSpPr>
                  <a:spLocks noChangeShapeType="1"/>
                </p:cNvSpPr>
                <p:nvPr/>
              </p:nvSpPr>
              <p:spPr bwMode="auto">
                <a:xfrm flipH="1">
                  <a:off x="3738" y="1491"/>
                  <a:ext cx="24" cy="7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52" name="Line 36"/>
                <p:cNvSpPr>
                  <a:spLocks noChangeShapeType="1"/>
                </p:cNvSpPr>
                <p:nvPr/>
              </p:nvSpPr>
              <p:spPr bwMode="auto">
                <a:xfrm>
                  <a:off x="3739" y="1498"/>
                  <a:ext cx="20" cy="7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53" name="Line 37"/>
                <p:cNvSpPr>
                  <a:spLocks noChangeShapeType="1"/>
                </p:cNvSpPr>
                <p:nvPr/>
              </p:nvSpPr>
              <p:spPr bwMode="auto">
                <a:xfrm>
                  <a:off x="3739" y="1498"/>
                  <a:ext cx="20" cy="23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54" name="Line 38"/>
                <p:cNvSpPr>
                  <a:spLocks noChangeShapeType="1"/>
                </p:cNvSpPr>
                <p:nvPr/>
              </p:nvSpPr>
              <p:spPr bwMode="auto">
                <a:xfrm flipV="1">
                  <a:off x="3739" y="1474"/>
                  <a:ext cx="20" cy="26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4855" name="Group 39"/>
              <p:cNvGrpSpPr>
                <a:grpSpLocks/>
              </p:cNvGrpSpPr>
              <p:nvPr/>
            </p:nvGrpSpPr>
            <p:grpSpPr bwMode="auto">
              <a:xfrm>
                <a:off x="3763" y="1459"/>
                <a:ext cx="42" cy="77"/>
                <a:chOff x="3763" y="1459"/>
                <a:chExt cx="42" cy="77"/>
              </a:xfrm>
            </p:grpSpPr>
            <p:sp>
              <p:nvSpPr>
                <p:cNvPr id="34856" name="AutoShape 40"/>
                <p:cNvSpPr>
                  <a:spLocks noChangeArrowheads="1"/>
                </p:cNvSpPr>
                <p:nvPr/>
              </p:nvSpPr>
              <p:spPr bwMode="auto">
                <a:xfrm rot="16200000">
                  <a:off x="3763" y="1459"/>
                  <a:ext cx="31" cy="33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00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rot="10800000" wrap="none" anchor="ctr"/>
                <a:lstStyle/>
                <a:p>
                  <a:endParaRPr lang="en-US"/>
                </a:p>
              </p:txBody>
            </p:sp>
            <p:sp>
              <p:nvSpPr>
                <p:cNvPr id="34857" name="AutoShape 41"/>
                <p:cNvSpPr>
                  <a:spLocks noChangeArrowheads="1"/>
                </p:cNvSpPr>
                <p:nvPr/>
              </p:nvSpPr>
              <p:spPr bwMode="auto">
                <a:xfrm rot="5400000" flipH="1">
                  <a:off x="3774" y="1475"/>
                  <a:ext cx="31" cy="33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00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858" name="AutoShape 42"/>
                <p:cNvSpPr>
                  <a:spLocks noChangeArrowheads="1"/>
                </p:cNvSpPr>
                <p:nvPr/>
              </p:nvSpPr>
              <p:spPr bwMode="auto">
                <a:xfrm rot="16200000">
                  <a:off x="3763" y="1491"/>
                  <a:ext cx="31" cy="33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00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rot="10800000" wrap="none" anchor="ctr"/>
                <a:lstStyle/>
                <a:p>
                  <a:endParaRPr lang="en-US"/>
                </a:p>
              </p:txBody>
            </p:sp>
            <p:sp>
              <p:nvSpPr>
                <p:cNvPr id="34859" name="AutoShape 43"/>
                <p:cNvSpPr>
                  <a:spLocks noChangeArrowheads="1"/>
                </p:cNvSpPr>
                <p:nvPr/>
              </p:nvSpPr>
              <p:spPr bwMode="auto">
                <a:xfrm rot="5400000" flipH="1">
                  <a:off x="3775" y="1504"/>
                  <a:ext cx="32" cy="33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00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34860" name="Line 44"/>
            <p:cNvSpPr>
              <a:spLocks noChangeShapeType="1"/>
            </p:cNvSpPr>
            <p:nvPr/>
          </p:nvSpPr>
          <p:spPr bwMode="auto">
            <a:xfrm flipH="1">
              <a:off x="2562" y="2738"/>
              <a:ext cx="251" cy="12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4861" name="Line 45"/>
            <p:cNvSpPr>
              <a:spLocks noChangeShapeType="1"/>
            </p:cNvSpPr>
            <p:nvPr/>
          </p:nvSpPr>
          <p:spPr bwMode="auto">
            <a:xfrm flipH="1" flipV="1">
              <a:off x="2494" y="2568"/>
              <a:ext cx="295" cy="136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34862" name="Group 46"/>
            <p:cNvGrpSpPr>
              <a:grpSpLocks/>
            </p:cNvGrpSpPr>
            <p:nvPr/>
          </p:nvGrpSpPr>
          <p:grpSpPr bwMode="auto">
            <a:xfrm>
              <a:off x="2049" y="2445"/>
              <a:ext cx="45" cy="98"/>
              <a:chOff x="2049" y="2445"/>
              <a:chExt cx="45" cy="98"/>
            </a:xfrm>
          </p:grpSpPr>
          <p:grpSp>
            <p:nvGrpSpPr>
              <p:cNvPr id="34863" name="Group 47"/>
              <p:cNvGrpSpPr>
                <a:grpSpLocks/>
              </p:cNvGrpSpPr>
              <p:nvPr/>
            </p:nvGrpSpPr>
            <p:grpSpPr bwMode="auto">
              <a:xfrm>
                <a:off x="2049" y="2445"/>
                <a:ext cx="45" cy="15"/>
                <a:chOff x="2049" y="2445"/>
                <a:chExt cx="45" cy="15"/>
              </a:xfrm>
            </p:grpSpPr>
            <p:sp>
              <p:nvSpPr>
                <p:cNvPr id="34864" name="Freeform 48"/>
                <p:cNvSpPr>
                  <a:spLocks noChangeArrowheads="1"/>
                </p:cNvSpPr>
                <p:nvPr/>
              </p:nvSpPr>
              <p:spPr bwMode="auto">
                <a:xfrm>
                  <a:off x="2049" y="2445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865" name="Freeform 49"/>
                <p:cNvSpPr>
                  <a:spLocks noChangeArrowheads="1"/>
                </p:cNvSpPr>
                <p:nvPr/>
              </p:nvSpPr>
              <p:spPr bwMode="auto">
                <a:xfrm>
                  <a:off x="2049" y="2445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4866" name="Freeform 50"/>
              <p:cNvSpPr>
                <a:spLocks noChangeArrowheads="1"/>
              </p:cNvSpPr>
              <p:nvPr/>
            </p:nvSpPr>
            <p:spPr bwMode="auto">
              <a:xfrm>
                <a:off x="2073" y="2463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867" name="Freeform 51"/>
              <p:cNvSpPr>
                <a:spLocks noChangeArrowheads="1"/>
              </p:cNvSpPr>
              <p:nvPr/>
            </p:nvSpPr>
            <p:spPr bwMode="auto">
              <a:xfrm>
                <a:off x="2049" y="2463"/>
                <a:ext cx="24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4868" name="Group 52"/>
              <p:cNvGrpSpPr>
                <a:grpSpLocks/>
              </p:cNvGrpSpPr>
              <p:nvPr/>
            </p:nvGrpSpPr>
            <p:grpSpPr bwMode="auto">
              <a:xfrm>
                <a:off x="2052" y="2471"/>
                <a:ext cx="39" cy="72"/>
                <a:chOff x="2052" y="2471"/>
                <a:chExt cx="39" cy="72"/>
              </a:xfrm>
            </p:grpSpPr>
            <p:sp>
              <p:nvSpPr>
                <p:cNvPr id="34869" name="Rectangle 53"/>
                <p:cNvSpPr>
                  <a:spLocks noChangeArrowheads="1"/>
                </p:cNvSpPr>
                <p:nvPr/>
              </p:nvSpPr>
              <p:spPr bwMode="auto">
                <a:xfrm>
                  <a:off x="2052" y="2471"/>
                  <a:ext cx="40" cy="73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870" name="Rectangle 54"/>
                <p:cNvSpPr>
                  <a:spLocks noChangeArrowheads="1"/>
                </p:cNvSpPr>
                <p:nvPr/>
              </p:nvSpPr>
              <p:spPr bwMode="auto">
                <a:xfrm>
                  <a:off x="2052" y="2471"/>
                  <a:ext cx="40" cy="73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4871" name="Group 55"/>
              <p:cNvGrpSpPr>
                <a:grpSpLocks/>
              </p:cNvGrpSpPr>
              <p:nvPr/>
            </p:nvGrpSpPr>
            <p:grpSpPr bwMode="auto">
              <a:xfrm>
                <a:off x="2056" y="2497"/>
                <a:ext cx="11" cy="0"/>
                <a:chOff x="2056" y="2497"/>
                <a:chExt cx="11" cy="0"/>
              </a:xfrm>
            </p:grpSpPr>
            <p:sp>
              <p:nvSpPr>
                <p:cNvPr id="34872" name="Rectangle 56"/>
                <p:cNvSpPr>
                  <a:spLocks noChangeArrowheads="1"/>
                </p:cNvSpPr>
                <p:nvPr/>
              </p:nvSpPr>
              <p:spPr bwMode="auto">
                <a:xfrm>
                  <a:off x="2056" y="2497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873" name="Rectangle 57"/>
                <p:cNvSpPr>
                  <a:spLocks noChangeArrowheads="1"/>
                </p:cNvSpPr>
                <p:nvPr/>
              </p:nvSpPr>
              <p:spPr bwMode="auto">
                <a:xfrm>
                  <a:off x="2056" y="2497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4874" name="Group 58"/>
              <p:cNvGrpSpPr>
                <a:grpSpLocks/>
              </p:cNvGrpSpPr>
              <p:nvPr/>
            </p:nvGrpSpPr>
            <p:grpSpPr bwMode="auto">
              <a:xfrm>
                <a:off x="2055" y="2511"/>
                <a:ext cx="12" cy="29"/>
                <a:chOff x="2055" y="2511"/>
                <a:chExt cx="12" cy="29"/>
              </a:xfrm>
            </p:grpSpPr>
            <p:sp>
              <p:nvSpPr>
                <p:cNvPr id="34875" name="Freeform 59"/>
                <p:cNvSpPr>
                  <a:spLocks noChangeArrowheads="1"/>
                </p:cNvSpPr>
                <p:nvPr/>
              </p:nvSpPr>
              <p:spPr bwMode="auto">
                <a:xfrm>
                  <a:off x="2055" y="2511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876" name="Freeform 60"/>
                <p:cNvSpPr>
                  <a:spLocks noChangeArrowheads="1"/>
                </p:cNvSpPr>
                <p:nvPr/>
              </p:nvSpPr>
              <p:spPr bwMode="auto">
                <a:xfrm>
                  <a:off x="2055" y="2511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4877" name="Group 61"/>
              <p:cNvGrpSpPr>
                <a:grpSpLocks/>
              </p:cNvGrpSpPr>
              <p:nvPr/>
            </p:nvGrpSpPr>
            <p:grpSpPr bwMode="auto">
              <a:xfrm>
                <a:off x="2057" y="2516"/>
                <a:ext cx="7" cy="22"/>
                <a:chOff x="2057" y="2516"/>
                <a:chExt cx="7" cy="22"/>
              </a:xfrm>
            </p:grpSpPr>
            <p:sp>
              <p:nvSpPr>
                <p:cNvPr id="34878" name="Rectangle 62"/>
                <p:cNvSpPr>
                  <a:spLocks noChangeArrowheads="1"/>
                </p:cNvSpPr>
                <p:nvPr/>
              </p:nvSpPr>
              <p:spPr bwMode="auto">
                <a:xfrm>
                  <a:off x="2057" y="2516"/>
                  <a:ext cx="8" cy="23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879" name="Line 63"/>
                <p:cNvSpPr>
                  <a:spLocks noChangeShapeType="1"/>
                </p:cNvSpPr>
                <p:nvPr/>
              </p:nvSpPr>
              <p:spPr bwMode="auto">
                <a:xfrm>
                  <a:off x="2061" y="2516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80" name="Line 64"/>
                <p:cNvSpPr>
                  <a:spLocks noChangeShapeType="1"/>
                </p:cNvSpPr>
                <p:nvPr/>
              </p:nvSpPr>
              <p:spPr bwMode="auto">
                <a:xfrm>
                  <a:off x="2057" y="2528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4881" name="Group 65"/>
              <p:cNvGrpSpPr>
                <a:grpSpLocks/>
              </p:cNvGrpSpPr>
              <p:nvPr/>
            </p:nvGrpSpPr>
            <p:grpSpPr bwMode="auto">
              <a:xfrm>
                <a:off x="2077" y="2511"/>
                <a:ext cx="12" cy="28"/>
                <a:chOff x="2077" y="2511"/>
                <a:chExt cx="12" cy="28"/>
              </a:xfrm>
            </p:grpSpPr>
            <p:grpSp>
              <p:nvGrpSpPr>
                <p:cNvPr id="34882" name="Group 66"/>
                <p:cNvGrpSpPr>
                  <a:grpSpLocks/>
                </p:cNvGrpSpPr>
                <p:nvPr/>
              </p:nvGrpSpPr>
              <p:grpSpPr bwMode="auto">
                <a:xfrm>
                  <a:off x="2077" y="2511"/>
                  <a:ext cx="12" cy="28"/>
                  <a:chOff x="2077" y="2511"/>
                  <a:chExt cx="12" cy="28"/>
                </a:xfrm>
              </p:grpSpPr>
              <p:sp>
                <p:nvSpPr>
                  <p:cNvPr id="34883" name="Freeform 67"/>
                  <p:cNvSpPr>
                    <a:spLocks noChangeArrowheads="1"/>
                  </p:cNvSpPr>
                  <p:nvPr/>
                </p:nvSpPr>
                <p:spPr bwMode="auto">
                  <a:xfrm>
                    <a:off x="2077" y="2511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4884" name="Freeform 68"/>
                  <p:cNvSpPr>
                    <a:spLocks noChangeArrowheads="1"/>
                  </p:cNvSpPr>
                  <p:nvPr/>
                </p:nvSpPr>
                <p:spPr bwMode="auto">
                  <a:xfrm>
                    <a:off x="2077" y="2511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4885" name="Group 69"/>
                <p:cNvGrpSpPr>
                  <a:grpSpLocks/>
                </p:cNvGrpSpPr>
                <p:nvPr/>
              </p:nvGrpSpPr>
              <p:grpSpPr bwMode="auto">
                <a:xfrm>
                  <a:off x="2079" y="2516"/>
                  <a:ext cx="7" cy="22"/>
                  <a:chOff x="2079" y="2516"/>
                  <a:chExt cx="7" cy="22"/>
                </a:xfrm>
              </p:grpSpPr>
              <p:sp>
                <p:nvSpPr>
                  <p:cNvPr id="34886" name="Rectangle 70"/>
                  <p:cNvSpPr>
                    <a:spLocks noChangeArrowheads="1"/>
                  </p:cNvSpPr>
                  <p:nvPr/>
                </p:nvSpPr>
                <p:spPr bwMode="auto">
                  <a:xfrm>
                    <a:off x="2079" y="2516"/>
                    <a:ext cx="8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4887" name="Line 71"/>
                  <p:cNvSpPr>
                    <a:spLocks noChangeShapeType="1"/>
                  </p:cNvSpPr>
                  <p:nvPr/>
                </p:nvSpPr>
                <p:spPr bwMode="auto">
                  <a:xfrm>
                    <a:off x="2082" y="2516"/>
                    <a:ext cx="1" cy="2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4888" name="Line 72"/>
                  <p:cNvSpPr>
                    <a:spLocks noChangeShapeType="1"/>
                  </p:cNvSpPr>
                  <p:nvPr/>
                </p:nvSpPr>
                <p:spPr bwMode="auto">
                  <a:xfrm>
                    <a:off x="2079" y="2527"/>
                    <a:ext cx="8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4889" name="Group 73"/>
              <p:cNvGrpSpPr>
                <a:grpSpLocks/>
              </p:cNvGrpSpPr>
              <p:nvPr/>
            </p:nvGrpSpPr>
            <p:grpSpPr bwMode="auto">
              <a:xfrm>
                <a:off x="2056" y="2475"/>
                <a:ext cx="10" cy="20"/>
                <a:chOff x="2056" y="2475"/>
                <a:chExt cx="10" cy="20"/>
              </a:xfrm>
            </p:grpSpPr>
            <p:grpSp>
              <p:nvGrpSpPr>
                <p:cNvPr id="34890" name="Group 74"/>
                <p:cNvGrpSpPr>
                  <a:grpSpLocks/>
                </p:cNvGrpSpPr>
                <p:nvPr/>
              </p:nvGrpSpPr>
              <p:grpSpPr bwMode="auto">
                <a:xfrm>
                  <a:off x="2056" y="2475"/>
                  <a:ext cx="10" cy="20"/>
                  <a:chOff x="2056" y="2475"/>
                  <a:chExt cx="10" cy="20"/>
                </a:xfrm>
              </p:grpSpPr>
              <p:sp>
                <p:nvSpPr>
                  <p:cNvPr id="34891" name="Freeform 75"/>
                  <p:cNvSpPr>
                    <a:spLocks noChangeArrowheads="1"/>
                  </p:cNvSpPr>
                  <p:nvPr/>
                </p:nvSpPr>
                <p:spPr bwMode="auto">
                  <a:xfrm>
                    <a:off x="2056" y="2475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4892" name="Freeform 76"/>
                  <p:cNvSpPr>
                    <a:spLocks noChangeArrowheads="1"/>
                  </p:cNvSpPr>
                  <p:nvPr/>
                </p:nvSpPr>
                <p:spPr bwMode="auto">
                  <a:xfrm>
                    <a:off x="2056" y="2475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4893" name="Group 77"/>
                <p:cNvGrpSpPr>
                  <a:grpSpLocks/>
                </p:cNvGrpSpPr>
                <p:nvPr/>
              </p:nvGrpSpPr>
              <p:grpSpPr bwMode="auto">
                <a:xfrm>
                  <a:off x="2058" y="2475"/>
                  <a:ext cx="6" cy="19"/>
                  <a:chOff x="2058" y="2475"/>
                  <a:chExt cx="6" cy="19"/>
                </a:xfrm>
              </p:grpSpPr>
              <p:sp>
                <p:nvSpPr>
                  <p:cNvPr id="34894" name="Line 78"/>
                  <p:cNvSpPr>
                    <a:spLocks noChangeShapeType="1"/>
                  </p:cNvSpPr>
                  <p:nvPr/>
                </p:nvSpPr>
                <p:spPr bwMode="auto">
                  <a:xfrm>
                    <a:off x="2062" y="2475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4895" name="Line 79"/>
                  <p:cNvSpPr>
                    <a:spLocks noChangeShapeType="1"/>
                  </p:cNvSpPr>
                  <p:nvPr/>
                </p:nvSpPr>
                <p:spPr bwMode="auto">
                  <a:xfrm>
                    <a:off x="2058" y="2484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4896" name="Group 80"/>
              <p:cNvGrpSpPr>
                <a:grpSpLocks/>
              </p:cNvGrpSpPr>
              <p:nvPr/>
            </p:nvGrpSpPr>
            <p:grpSpPr bwMode="auto">
              <a:xfrm>
                <a:off x="2077" y="2475"/>
                <a:ext cx="10" cy="21"/>
                <a:chOff x="2077" y="2475"/>
                <a:chExt cx="10" cy="21"/>
              </a:xfrm>
            </p:grpSpPr>
            <p:grpSp>
              <p:nvGrpSpPr>
                <p:cNvPr id="34897" name="Group 81"/>
                <p:cNvGrpSpPr>
                  <a:grpSpLocks/>
                </p:cNvGrpSpPr>
                <p:nvPr/>
              </p:nvGrpSpPr>
              <p:grpSpPr bwMode="auto">
                <a:xfrm>
                  <a:off x="2077" y="2475"/>
                  <a:ext cx="10" cy="21"/>
                  <a:chOff x="2077" y="2475"/>
                  <a:chExt cx="10" cy="21"/>
                </a:xfrm>
              </p:grpSpPr>
              <p:sp>
                <p:nvSpPr>
                  <p:cNvPr id="34898" name="Freeform 82"/>
                  <p:cNvSpPr>
                    <a:spLocks noChangeArrowheads="1"/>
                  </p:cNvSpPr>
                  <p:nvPr/>
                </p:nvSpPr>
                <p:spPr bwMode="auto">
                  <a:xfrm>
                    <a:off x="2077" y="2475"/>
                    <a:ext cx="11" cy="22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4899" name="Freeform 83"/>
                  <p:cNvSpPr>
                    <a:spLocks noChangeArrowheads="1"/>
                  </p:cNvSpPr>
                  <p:nvPr/>
                </p:nvSpPr>
                <p:spPr bwMode="auto">
                  <a:xfrm>
                    <a:off x="2077" y="2475"/>
                    <a:ext cx="11" cy="22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4900" name="Group 84"/>
                <p:cNvGrpSpPr>
                  <a:grpSpLocks/>
                </p:cNvGrpSpPr>
                <p:nvPr/>
              </p:nvGrpSpPr>
              <p:grpSpPr bwMode="auto">
                <a:xfrm>
                  <a:off x="2079" y="2475"/>
                  <a:ext cx="6" cy="20"/>
                  <a:chOff x="2079" y="2475"/>
                  <a:chExt cx="6" cy="20"/>
                </a:xfrm>
              </p:grpSpPr>
              <p:sp>
                <p:nvSpPr>
                  <p:cNvPr id="34901" name="Line 85"/>
                  <p:cNvSpPr>
                    <a:spLocks noChangeShapeType="1"/>
                  </p:cNvSpPr>
                  <p:nvPr/>
                </p:nvSpPr>
                <p:spPr bwMode="auto">
                  <a:xfrm>
                    <a:off x="2082" y="2475"/>
                    <a:ext cx="1" cy="2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4902" name="Line 86"/>
                  <p:cNvSpPr>
                    <a:spLocks noChangeShapeType="1"/>
                  </p:cNvSpPr>
                  <p:nvPr/>
                </p:nvSpPr>
                <p:spPr bwMode="auto">
                  <a:xfrm>
                    <a:off x="2079" y="2486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4903" name="Group 87"/>
            <p:cNvGrpSpPr>
              <a:grpSpLocks/>
            </p:cNvGrpSpPr>
            <p:nvPr/>
          </p:nvGrpSpPr>
          <p:grpSpPr bwMode="auto">
            <a:xfrm>
              <a:off x="2384" y="2588"/>
              <a:ext cx="20" cy="140"/>
              <a:chOff x="2384" y="2588"/>
              <a:chExt cx="20" cy="140"/>
            </a:xfrm>
          </p:grpSpPr>
          <p:sp>
            <p:nvSpPr>
              <p:cNvPr id="34904" name="Freeform 88"/>
              <p:cNvSpPr>
                <a:spLocks noChangeArrowheads="1"/>
              </p:cNvSpPr>
              <p:nvPr/>
            </p:nvSpPr>
            <p:spPr bwMode="auto">
              <a:xfrm flipH="1">
                <a:off x="2392" y="2588"/>
                <a:ext cx="4" cy="141"/>
              </a:xfrm>
              <a:custGeom>
                <a:avLst/>
                <a:gdLst>
                  <a:gd name="T0" fmla="*/ 1 w 16"/>
                  <a:gd name="T1" fmla="*/ 0 h 200"/>
                  <a:gd name="T2" fmla="*/ 0 w 16"/>
                  <a:gd name="T3" fmla="*/ 3 h 200"/>
                  <a:gd name="T4" fmla="*/ 0 w 16"/>
                  <a:gd name="T5" fmla="*/ 205 h 200"/>
                  <a:gd name="T6" fmla="*/ 1 w 16"/>
                  <a:gd name="T7" fmla="*/ 208 h 200"/>
                  <a:gd name="T8" fmla="*/ 1 w 16"/>
                  <a:gd name="T9" fmla="*/ 208 h 200"/>
                  <a:gd name="T10" fmla="*/ 2 w 16"/>
                  <a:gd name="T11" fmla="*/ 205 h 200"/>
                  <a:gd name="T12" fmla="*/ 2 w 16"/>
                  <a:gd name="T13" fmla="*/ 3 h 200"/>
                  <a:gd name="T14" fmla="*/ 1 w 16"/>
                  <a:gd name="T15" fmla="*/ 0 h 200"/>
                  <a:gd name="T16" fmla="*/ 1 w 16"/>
                  <a:gd name="T17" fmla="*/ 0 h 200"/>
                  <a:gd name="T18" fmla="*/ 0 w 16"/>
                  <a:gd name="T19" fmla="*/ 0 h 200"/>
                  <a:gd name="T20" fmla="*/ 16 w 16"/>
                  <a:gd name="T21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T18" t="T19" r="T20" b="T21"/>
                <a:pathLst>
                  <a:path w="16" h="200">
                    <a:moveTo>
                      <a:pt x="3" y="0"/>
                    </a:moveTo>
                    <a:cubicBezTo>
                      <a:pt x="1" y="0"/>
                      <a:pt x="0" y="1"/>
                      <a:pt x="0" y="3"/>
                    </a:cubicBezTo>
                    <a:lnTo>
                      <a:pt x="0" y="197"/>
                    </a:lnTo>
                    <a:cubicBezTo>
                      <a:pt x="0" y="199"/>
                      <a:pt x="1" y="200"/>
                      <a:pt x="3" y="200"/>
                    </a:cubicBezTo>
                    <a:lnTo>
                      <a:pt x="13" y="200"/>
                    </a:lnTo>
                    <a:cubicBezTo>
                      <a:pt x="15" y="200"/>
                      <a:pt x="16" y="199"/>
                      <a:pt x="16" y="197"/>
                    </a:cubicBezTo>
                    <a:lnTo>
                      <a:pt x="16" y="3"/>
                    </a:lnTo>
                    <a:cubicBezTo>
                      <a:pt x="16" y="1"/>
                      <a:pt x="15" y="0"/>
                      <a:pt x="13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CC9900"/>
              </a:solidFill>
              <a:ln w="648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905" name="Line 89"/>
              <p:cNvSpPr>
                <a:spLocks noChangeShapeType="1"/>
              </p:cNvSpPr>
              <p:nvPr/>
            </p:nvSpPr>
            <p:spPr bwMode="auto">
              <a:xfrm flipV="1">
                <a:off x="2394" y="2592"/>
                <a:ext cx="1" cy="138"/>
              </a:xfrm>
              <a:prstGeom prst="line">
                <a:avLst/>
              </a:prstGeom>
              <a:noFill/>
              <a:ln w="648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906" name="Oval 90"/>
              <p:cNvSpPr>
                <a:spLocks noChangeArrowheads="1"/>
              </p:cNvSpPr>
              <p:nvPr/>
            </p:nvSpPr>
            <p:spPr bwMode="auto">
              <a:xfrm>
                <a:off x="2384" y="2589"/>
                <a:ext cx="21" cy="16"/>
              </a:xfrm>
              <a:prstGeom prst="ellips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4907" name="Group 91"/>
            <p:cNvGrpSpPr>
              <a:grpSpLocks/>
            </p:cNvGrpSpPr>
            <p:nvPr/>
          </p:nvGrpSpPr>
          <p:grpSpPr bwMode="auto">
            <a:xfrm>
              <a:off x="2084" y="2524"/>
              <a:ext cx="45" cy="99"/>
              <a:chOff x="2084" y="2524"/>
              <a:chExt cx="45" cy="99"/>
            </a:xfrm>
          </p:grpSpPr>
          <p:grpSp>
            <p:nvGrpSpPr>
              <p:cNvPr id="34908" name="Group 92"/>
              <p:cNvGrpSpPr>
                <a:grpSpLocks/>
              </p:cNvGrpSpPr>
              <p:nvPr/>
            </p:nvGrpSpPr>
            <p:grpSpPr bwMode="auto">
              <a:xfrm>
                <a:off x="2084" y="2524"/>
                <a:ext cx="45" cy="15"/>
                <a:chOff x="2084" y="2524"/>
                <a:chExt cx="45" cy="15"/>
              </a:xfrm>
            </p:grpSpPr>
            <p:sp>
              <p:nvSpPr>
                <p:cNvPr id="34909" name="Freeform 93"/>
                <p:cNvSpPr>
                  <a:spLocks noChangeArrowheads="1"/>
                </p:cNvSpPr>
                <p:nvPr/>
              </p:nvSpPr>
              <p:spPr bwMode="auto">
                <a:xfrm>
                  <a:off x="2084" y="2524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910" name="Freeform 94"/>
                <p:cNvSpPr>
                  <a:spLocks noChangeArrowheads="1"/>
                </p:cNvSpPr>
                <p:nvPr/>
              </p:nvSpPr>
              <p:spPr bwMode="auto">
                <a:xfrm>
                  <a:off x="2084" y="2524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4911" name="Freeform 95"/>
              <p:cNvSpPr>
                <a:spLocks noChangeArrowheads="1"/>
              </p:cNvSpPr>
              <p:nvPr/>
            </p:nvSpPr>
            <p:spPr bwMode="auto">
              <a:xfrm>
                <a:off x="2108" y="2542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912" name="Freeform 96"/>
              <p:cNvSpPr>
                <a:spLocks noChangeArrowheads="1"/>
              </p:cNvSpPr>
              <p:nvPr/>
            </p:nvSpPr>
            <p:spPr bwMode="auto">
              <a:xfrm>
                <a:off x="2084" y="2542"/>
                <a:ext cx="24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4913" name="Group 97"/>
              <p:cNvGrpSpPr>
                <a:grpSpLocks/>
              </p:cNvGrpSpPr>
              <p:nvPr/>
            </p:nvGrpSpPr>
            <p:grpSpPr bwMode="auto">
              <a:xfrm>
                <a:off x="2087" y="2550"/>
                <a:ext cx="39" cy="73"/>
                <a:chOff x="2087" y="2550"/>
                <a:chExt cx="39" cy="73"/>
              </a:xfrm>
            </p:grpSpPr>
            <p:sp>
              <p:nvSpPr>
                <p:cNvPr id="34914" name="Rectangle 98"/>
                <p:cNvSpPr>
                  <a:spLocks noChangeArrowheads="1"/>
                </p:cNvSpPr>
                <p:nvPr/>
              </p:nvSpPr>
              <p:spPr bwMode="auto">
                <a:xfrm>
                  <a:off x="2087" y="2550"/>
                  <a:ext cx="40" cy="74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915" name="Rectangle 99"/>
                <p:cNvSpPr>
                  <a:spLocks noChangeArrowheads="1"/>
                </p:cNvSpPr>
                <p:nvPr/>
              </p:nvSpPr>
              <p:spPr bwMode="auto">
                <a:xfrm>
                  <a:off x="2087" y="2550"/>
                  <a:ext cx="40" cy="74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4916" name="Group 100"/>
              <p:cNvGrpSpPr>
                <a:grpSpLocks/>
              </p:cNvGrpSpPr>
              <p:nvPr/>
            </p:nvGrpSpPr>
            <p:grpSpPr bwMode="auto">
              <a:xfrm>
                <a:off x="2091" y="2576"/>
                <a:ext cx="11" cy="0"/>
                <a:chOff x="2091" y="2576"/>
                <a:chExt cx="11" cy="0"/>
              </a:xfrm>
            </p:grpSpPr>
            <p:sp>
              <p:nvSpPr>
                <p:cNvPr id="34917" name="Rectangle 101"/>
                <p:cNvSpPr>
                  <a:spLocks noChangeArrowheads="1"/>
                </p:cNvSpPr>
                <p:nvPr/>
              </p:nvSpPr>
              <p:spPr bwMode="auto">
                <a:xfrm>
                  <a:off x="2091" y="2576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918" name="Rectangle 102"/>
                <p:cNvSpPr>
                  <a:spLocks noChangeArrowheads="1"/>
                </p:cNvSpPr>
                <p:nvPr/>
              </p:nvSpPr>
              <p:spPr bwMode="auto">
                <a:xfrm>
                  <a:off x="2091" y="2576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4919" name="Group 103"/>
              <p:cNvGrpSpPr>
                <a:grpSpLocks/>
              </p:cNvGrpSpPr>
              <p:nvPr/>
            </p:nvGrpSpPr>
            <p:grpSpPr bwMode="auto">
              <a:xfrm>
                <a:off x="2090" y="2590"/>
                <a:ext cx="12" cy="29"/>
                <a:chOff x="2090" y="2590"/>
                <a:chExt cx="12" cy="29"/>
              </a:xfrm>
            </p:grpSpPr>
            <p:sp>
              <p:nvSpPr>
                <p:cNvPr id="34920" name="Freeform 104"/>
                <p:cNvSpPr>
                  <a:spLocks noChangeArrowheads="1"/>
                </p:cNvSpPr>
                <p:nvPr/>
              </p:nvSpPr>
              <p:spPr bwMode="auto">
                <a:xfrm>
                  <a:off x="2090" y="2590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921" name="Freeform 105"/>
                <p:cNvSpPr>
                  <a:spLocks noChangeArrowheads="1"/>
                </p:cNvSpPr>
                <p:nvPr/>
              </p:nvSpPr>
              <p:spPr bwMode="auto">
                <a:xfrm>
                  <a:off x="2090" y="2590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4922" name="Group 106"/>
              <p:cNvGrpSpPr>
                <a:grpSpLocks/>
              </p:cNvGrpSpPr>
              <p:nvPr/>
            </p:nvGrpSpPr>
            <p:grpSpPr bwMode="auto">
              <a:xfrm>
                <a:off x="2092" y="2596"/>
                <a:ext cx="7" cy="23"/>
                <a:chOff x="2092" y="2596"/>
                <a:chExt cx="7" cy="23"/>
              </a:xfrm>
            </p:grpSpPr>
            <p:sp>
              <p:nvSpPr>
                <p:cNvPr id="34923" name="Rectangle 107"/>
                <p:cNvSpPr>
                  <a:spLocks noChangeArrowheads="1"/>
                </p:cNvSpPr>
                <p:nvPr/>
              </p:nvSpPr>
              <p:spPr bwMode="auto">
                <a:xfrm>
                  <a:off x="2092" y="2596"/>
                  <a:ext cx="8" cy="24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924" name="Line 108"/>
                <p:cNvSpPr>
                  <a:spLocks noChangeShapeType="1"/>
                </p:cNvSpPr>
                <p:nvPr/>
              </p:nvSpPr>
              <p:spPr bwMode="auto">
                <a:xfrm>
                  <a:off x="2096" y="2596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925" name="Line 109"/>
                <p:cNvSpPr>
                  <a:spLocks noChangeShapeType="1"/>
                </p:cNvSpPr>
                <p:nvPr/>
              </p:nvSpPr>
              <p:spPr bwMode="auto">
                <a:xfrm>
                  <a:off x="2092" y="2608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4926" name="Group 110"/>
              <p:cNvGrpSpPr>
                <a:grpSpLocks/>
              </p:cNvGrpSpPr>
              <p:nvPr/>
            </p:nvGrpSpPr>
            <p:grpSpPr bwMode="auto">
              <a:xfrm>
                <a:off x="2111" y="2590"/>
                <a:ext cx="12" cy="28"/>
                <a:chOff x="2111" y="2590"/>
                <a:chExt cx="12" cy="28"/>
              </a:xfrm>
            </p:grpSpPr>
            <p:grpSp>
              <p:nvGrpSpPr>
                <p:cNvPr id="34927" name="Group 111"/>
                <p:cNvGrpSpPr>
                  <a:grpSpLocks/>
                </p:cNvGrpSpPr>
                <p:nvPr/>
              </p:nvGrpSpPr>
              <p:grpSpPr bwMode="auto">
                <a:xfrm>
                  <a:off x="2111" y="2590"/>
                  <a:ext cx="12" cy="28"/>
                  <a:chOff x="2111" y="2590"/>
                  <a:chExt cx="12" cy="28"/>
                </a:xfrm>
              </p:grpSpPr>
              <p:sp>
                <p:nvSpPr>
                  <p:cNvPr id="34928" name="Freeform 112"/>
                  <p:cNvSpPr>
                    <a:spLocks noChangeArrowheads="1"/>
                  </p:cNvSpPr>
                  <p:nvPr/>
                </p:nvSpPr>
                <p:spPr bwMode="auto">
                  <a:xfrm>
                    <a:off x="2111" y="2590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4929" name="Freeform 113"/>
                  <p:cNvSpPr>
                    <a:spLocks noChangeArrowheads="1"/>
                  </p:cNvSpPr>
                  <p:nvPr/>
                </p:nvSpPr>
                <p:spPr bwMode="auto">
                  <a:xfrm>
                    <a:off x="2111" y="2590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4930" name="Group 114"/>
                <p:cNvGrpSpPr>
                  <a:grpSpLocks/>
                </p:cNvGrpSpPr>
                <p:nvPr/>
              </p:nvGrpSpPr>
              <p:grpSpPr bwMode="auto">
                <a:xfrm>
                  <a:off x="2114" y="2596"/>
                  <a:ext cx="7" cy="22"/>
                  <a:chOff x="2114" y="2596"/>
                  <a:chExt cx="7" cy="22"/>
                </a:xfrm>
              </p:grpSpPr>
              <p:sp>
                <p:nvSpPr>
                  <p:cNvPr id="34931" name="Rectangle 115"/>
                  <p:cNvSpPr>
                    <a:spLocks noChangeArrowheads="1"/>
                  </p:cNvSpPr>
                  <p:nvPr/>
                </p:nvSpPr>
                <p:spPr bwMode="auto">
                  <a:xfrm>
                    <a:off x="2114" y="2596"/>
                    <a:ext cx="8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4932" name="Line 116"/>
                  <p:cNvSpPr>
                    <a:spLocks noChangeShapeType="1"/>
                  </p:cNvSpPr>
                  <p:nvPr/>
                </p:nvSpPr>
                <p:spPr bwMode="auto">
                  <a:xfrm>
                    <a:off x="2117" y="2596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4933" name="Line 117"/>
                  <p:cNvSpPr>
                    <a:spLocks noChangeShapeType="1"/>
                  </p:cNvSpPr>
                  <p:nvPr/>
                </p:nvSpPr>
                <p:spPr bwMode="auto">
                  <a:xfrm>
                    <a:off x="2114" y="2608"/>
                    <a:ext cx="8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4934" name="Group 118"/>
              <p:cNvGrpSpPr>
                <a:grpSpLocks/>
              </p:cNvGrpSpPr>
              <p:nvPr/>
            </p:nvGrpSpPr>
            <p:grpSpPr bwMode="auto">
              <a:xfrm>
                <a:off x="2091" y="2554"/>
                <a:ext cx="10" cy="20"/>
                <a:chOff x="2091" y="2554"/>
                <a:chExt cx="10" cy="20"/>
              </a:xfrm>
            </p:grpSpPr>
            <p:grpSp>
              <p:nvGrpSpPr>
                <p:cNvPr id="34935" name="Group 119"/>
                <p:cNvGrpSpPr>
                  <a:grpSpLocks/>
                </p:cNvGrpSpPr>
                <p:nvPr/>
              </p:nvGrpSpPr>
              <p:grpSpPr bwMode="auto">
                <a:xfrm>
                  <a:off x="2091" y="2555"/>
                  <a:ext cx="10" cy="19"/>
                  <a:chOff x="2091" y="2555"/>
                  <a:chExt cx="10" cy="19"/>
                </a:xfrm>
              </p:grpSpPr>
              <p:sp>
                <p:nvSpPr>
                  <p:cNvPr id="34936" name="Freeform 120"/>
                  <p:cNvSpPr>
                    <a:spLocks noChangeArrowheads="1"/>
                  </p:cNvSpPr>
                  <p:nvPr/>
                </p:nvSpPr>
                <p:spPr bwMode="auto">
                  <a:xfrm>
                    <a:off x="2091" y="2555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4937" name="Freeform 121"/>
                  <p:cNvSpPr>
                    <a:spLocks noChangeArrowheads="1"/>
                  </p:cNvSpPr>
                  <p:nvPr/>
                </p:nvSpPr>
                <p:spPr bwMode="auto">
                  <a:xfrm>
                    <a:off x="2091" y="2555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4938" name="Group 122"/>
                <p:cNvGrpSpPr>
                  <a:grpSpLocks/>
                </p:cNvGrpSpPr>
                <p:nvPr/>
              </p:nvGrpSpPr>
              <p:grpSpPr bwMode="auto">
                <a:xfrm>
                  <a:off x="2093" y="2554"/>
                  <a:ext cx="6" cy="18"/>
                  <a:chOff x="2093" y="2554"/>
                  <a:chExt cx="6" cy="18"/>
                </a:xfrm>
              </p:grpSpPr>
              <p:sp>
                <p:nvSpPr>
                  <p:cNvPr id="34939" name="Line 123"/>
                  <p:cNvSpPr>
                    <a:spLocks noChangeShapeType="1"/>
                  </p:cNvSpPr>
                  <p:nvPr/>
                </p:nvSpPr>
                <p:spPr bwMode="auto">
                  <a:xfrm>
                    <a:off x="2096" y="2554"/>
                    <a:ext cx="1" cy="19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4940" name="Line 124"/>
                  <p:cNvSpPr>
                    <a:spLocks noChangeShapeType="1"/>
                  </p:cNvSpPr>
                  <p:nvPr/>
                </p:nvSpPr>
                <p:spPr bwMode="auto">
                  <a:xfrm>
                    <a:off x="2093" y="2564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4941" name="Group 125"/>
              <p:cNvGrpSpPr>
                <a:grpSpLocks/>
              </p:cNvGrpSpPr>
              <p:nvPr/>
            </p:nvGrpSpPr>
            <p:grpSpPr bwMode="auto">
              <a:xfrm>
                <a:off x="2112" y="2554"/>
                <a:ext cx="10" cy="21"/>
                <a:chOff x="2112" y="2554"/>
                <a:chExt cx="10" cy="21"/>
              </a:xfrm>
            </p:grpSpPr>
            <p:grpSp>
              <p:nvGrpSpPr>
                <p:cNvPr id="34942" name="Group 126"/>
                <p:cNvGrpSpPr>
                  <a:grpSpLocks/>
                </p:cNvGrpSpPr>
                <p:nvPr/>
              </p:nvGrpSpPr>
              <p:grpSpPr bwMode="auto">
                <a:xfrm>
                  <a:off x="2112" y="2555"/>
                  <a:ext cx="10" cy="20"/>
                  <a:chOff x="2112" y="2555"/>
                  <a:chExt cx="10" cy="20"/>
                </a:xfrm>
              </p:grpSpPr>
              <p:sp>
                <p:nvSpPr>
                  <p:cNvPr id="34943" name="Freeform 127"/>
                  <p:cNvSpPr>
                    <a:spLocks noChangeArrowheads="1"/>
                  </p:cNvSpPr>
                  <p:nvPr/>
                </p:nvSpPr>
                <p:spPr bwMode="auto">
                  <a:xfrm>
                    <a:off x="2112" y="2555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4944" name="Freeform 128"/>
                  <p:cNvSpPr>
                    <a:spLocks noChangeArrowheads="1"/>
                  </p:cNvSpPr>
                  <p:nvPr/>
                </p:nvSpPr>
                <p:spPr bwMode="auto">
                  <a:xfrm>
                    <a:off x="2112" y="2555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4945" name="Group 129"/>
                <p:cNvGrpSpPr>
                  <a:grpSpLocks/>
                </p:cNvGrpSpPr>
                <p:nvPr/>
              </p:nvGrpSpPr>
              <p:grpSpPr bwMode="auto">
                <a:xfrm>
                  <a:off x="2114" y="2554"/>
                  <a:ext cx="6" cy="19"/>
                  <a:chOff x="2114" y="2554"/>
                  <a:chExt cx="6" cy="19"/>
                </a:xfrm>
              </p:grpSpPr>
              <p:sp>
                <p:nvSpPr>
                  <p:cNvPr id="34946" name="Line 130"/>
                  <p:cNvSpPr>
                    <a:spLocks noChangeShapeType="1"/>
                  </p:cNvSpPr>
                  <p:nvPr/>
                </p:nvSpPr>
                <p:spPr bwMode="auto">
                  <a:xfrm>
                    <a:off x="2118" y="2554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4947" name="Line 131"/>
                  <p:cNvSpPr>
                    <a:spLocks noChangeShapeType="1"/>
                  </p:cNvSpPr>
                  <p:nvPr/>
                </p:nvSpPr>
                <p:spPr bwMode="auto">
                  <a:xfrm>
                    <a:off x="2114" y="2564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4948" name="Group 132"/>
            <p:cNvGrpSpPr>
              <a:grpSpLocks/>
            </p:cNvGrpSpPr>
            <p:nvPr/>
          </p:nvGrpSpPr>
          <p:grpSpPr bwMode="auto">
            <a:xfrm>
              <a:off x="2062" y="2572"/>
              <a:ext cx="45" cy="99"/>
              <a:chOff x="2062" y="2572"/>
              <a:chExt cx="45" cy="99"/>
            </a:xfrm>
          </p:grpSpPr>
          <p:grpSp>
            <p:nvGrpSpPr>
              <p:cNvPr id="34949" name="Group 133"/>
              <p:cNvGrpSpPr>
                <a:grpSpLocks/>
              </p:cNvGrpSpPr>
              <p:nvPr/>
            </p:nvGrpSpPr>
            <p:grpSpPr bwMode="auto">
              <a:xfrm>
                <a:off x="2062" y="2572"/>
                <a:ext cx="45" cy="15"/>
                <a:chOff x="2062" y="2572"/>
                <a:chExt cx="45" cy="15"/>
              </a:xfrm>
            </p:grpSpPr>
            <p:sp>
              <p:nvSpPr>
                <p:cNvPr id="34950" name="Freeform 134"/>
                <p:cNvSpPr>
                  <a:spLocks noChangeArrowheads="1"/>
                </p:cNvSpPr>
                <p:nvPr/>
              </p:nvSpPr>
              <p:spPr bwMode="auto">
                <a:xfrm>
                  <a:off x="2062" y="2572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951" name="Freeform 135"/>
                <p:cNvSpPr>
                  <a:spLocks noChangeArrowheads="1"/>
                </p:cNvSpPr>
                <p:nvPr/>
              </p:nvSpPr>
              <p:spPr bwMode="auto">
                <a:xfrm>
                  <a:off x="2062" y="2572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4952" name="Freeform 136"/>
              <p:cNvSpPr>
                <a:spLocks noChangeArrowheads="1"/>
              </p:cNvSpPr>
              <p:nvPr/>
            </p:nvSpPr>
            <p:spPr bwMode="auto">
              <a:xfrm>
                <a:off x="2086" y="2590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953" name="Freeform 137"/>
              <p:cNvSpPr>
                <a:spLocks noChangeArrowheads="1"/>
              </p:cNvSpPr>
              <p:nvPr/>
            </p:nvSpPr>
            <p:spPr bwMode="auto">
              <a:xfrm>
                <a:off x="2062" y="2590"/>
                <a:ext cx="24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4954" name="Group 138"/>
              <p:cNvGrpSpPr>
                <a:grpSpLocks/>
              </p:cNvGrpSpPr>
              <p:nvPr/>
            </p:nvGrpSpPr>
            <p:grpSpPr bwMode="auto">
              <a:xfrm>
                <a:off x="2065" y="2598"/>
                <a:ext cx="39" cy="73"/>
                <a:chOff x="2065" y="2598"/>
                <a:chExt cx="39" cy="73"/>
              </a:xfrm>
            </p:grpSpPr>
            <p:sp>
              <p:nvSpPr>
                <p:cNvPr id="34955" name="Rectangle 139"/>
                <p:cNvSpPr>
                  <a:spLocks noChangeArrowheads="1"/>
                </p:cNvSpPr>
                <p:nvPr/>
              </p:nvSpPr>
              <p:spPr bwMode="auto">
                <a:xfrm>
                  <a:off x="2065" y="2598"/>
                  <a:ext cx="40" cy="74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956" name="Rectangle 140"/>
                <p:cNvSpPr>
                  <a:spLocks noChangeArrowheads="1"/>
                </p:cNvSpPr>
                <p:nvPr/>
              </p:nvSpPr>
              <p:spPr bwMode="auto">
                <a:xfrm>
                  <a:off x="2065" y="2598"/>
                  <a:ext cx="40" cy="74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4957" name="Group 141"/>
              <p:cNvGrpSpPr>
                <a:grpSpLocks/>
              </p:cNvGrpSpPr>
              <p:nvPr/>
            </p:nvGrpSpPr>
            <p:grpSpPr bwMode="auto">
              <a:xfrm>
                <a:off x="2069" y="2624"/>
                <a:ext cx="11" cy="0"/>
                <a:chOff x="2069" y="2624"/>
                <a:chExt cx="11" cy="0"/>
              </a:xfrm>
            </p:grpSpPr>
            <p:sp>
              <p:nvSpPr>
                <p:cNvPr id="34958" name="Rectangle 142"/>
                <p:cNvSpPr>
                  <a:spLocks noChangeArrowheads="1"/>
                </p:cNvSpPr>
                <p:nvPr/>
              </p:nvSpPr>
              <p:spPr bwMode="auto">
                <a:xfrm>
                  <a:off x="2069" y="2624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959" name="Rectangle 143"/>
                <p:cNvSpPr>
                  <a:spLocks noChangeArrowheads="1"/>
                </p:cNvSpPr>
                <p:nvPr/>
              </p:nvSpPr>
              <p:spPr bwMode="auto">
                <a:xfrm>
                  <a:off x="2069" y="2624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4960" name="Group 144"/>
              <p:cNvGrpSpPr>
                <a:grpSpLocks/>
              </p:cNvGrpSpPr>
              <p:nvPr/>
            </p:nvGrpSpPr>
            <p:grpSpPr bwMode="auto">
              <a:xfrm>
                <a:off x="2068" y="2638"/>
                <a:ext cx="12" cy="29"/>
                <a:chOff x="2068" y="2638"/>
                <a:chExt cx="12" cy="29"/>
              </a:xfrm>
            </p:grpSpPr>
            <p:sp>
              <p:nvSpPr>
                <p:cNvPr id="34961" name="Freeform 145"/>
                <p:cNvSpPr>
                  <a:spLocks noChangeArrowheads="1"/>
                </p:cNvSpPr>
                <p:nvPr/>
              </p:nvSpPr>
              <p:spPr bwMode="auto">
                <a:xfrm>
                  <a:off x="2068" y="2638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962" name="Freeform 146"/>
                <p:cNvSpPr>
                  <a:spLocks noChangeArrowheads="1"/>
                </p:cNvSpPr>
                <p:nvPr/>
              </p:nvSpPr>
              <p:spPr bwMode="auto">
                <a:xfrm>
                  <a:off x="2068" y="2638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4963" name="Group 147"/>
              <p:cNvGrpSpPr>
                <a:grpSpLocks/>
              </p:cNvGrpSpPr>
              <p:nvPr/>
            </p:nvGrpSpPr>
            <p:grpSpPr bwMode="auto">
              <a:xfrm>
                <a:off x="2070" y="2644"/>
                <a:ext cx="7" cy="23"/>
                <a:chOff x="2070" y="2644"/>
                <a:chExt cx="7" cy="23"/>
              </a:xfrm>
            </p:grpSpPr>
            <p:sp>
              <p:nvSpPr>
                <p:cNvPr id="34964" name="Rectangle 148"/>
                <p:cNvSpPr>
                  <a:spLocks noChangeArrowheads="1"/>
                </p:cNvSpPr>
                <p:nvPr/>
              </p:nvSpPr>
              <p:spPr bwMode="auto">
                <a:xfrm>
                  <a:off x="2070" y="2644"/>
                  <a:ext cx="8" cy="24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965" name="Line 149"/>
                <p:cNvSpPr>
                  <a:spLocks noChangeShapeType="1"/>
                </p:cNvSpPr>
                <p:nvPr/>
              </p:nvSpPr>
              <p:spPr bwMode="auto">
                <a:xfrm>
                  <a:off x="2074" y="2644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966" name="Line 150"/>
                <p:cNvSpPr>
                  <a:spLocks noChangeShapeType="1"/>
                </p:cNvSpPr>
                <p:nvPr/>
              </p:nvSpPr>
              <p:spPr bwMode="auto">
                <a:xfrm>
                  <a:off x="2070" y="2655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4967" name="Group 151"/>
              <p:cNvGrpSpPr>
                <a:grpSpLocks/>
              </p:cNvGrpSpPr>
              <p:nvPr/>
            </p:nvGrpSpPr>
            <p:grpSpPr bwMode="auto">
              <a:xfrm>
                <a:off x="2089" y="2638"/>
                <a:ext cx="12" cy="28"/>
                <a:chOff x="2089" y="2638"/>
                <a:chExt cx="12" cy="28"/>
              </a:xfrm>
            </p:grpSpPr>
            <p:grpSp>
              <p:nvGrpSpPr>
                <p:cNvPr id="34968" name="Group 152"/>
                <p:cNvGrpSpPr>
                  <a:grpSpLocks/>
                </p:cNvGrpSpPr>
                <p:nvPr/>
              </p:nvGrpSpPr>
              <p:grpSpPr bwMode="auto">
                <a:xfrm>
                  <a:off x="2089" y="2638"/>
                  <a:ext cx="12" cy="28"/>
                  <a:chOff x="2089" y="2638"/>
                  <a:chExt cx="12" cy="28"/>
                </a:xfrm>
              </p:grpSpPr>
              <p:sp>
                <p:nvSpPr>
                  <p:cNvPr id="34969" name="Freeform 153"/>
                  <p:cNvSpPr>
                    <a:spLocks noChangeArrowheads="1"/>
                  </p:cNvSpPr>
                  <p:nvPr/>
                </p:nvSpPr>
                <p:spPr bwMode="auto">
                  <a:xfrm>
                    <a:off x="2089" y="2638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4970" name="Freeform 154"/>
                  <p:cNvSpPr>
                    <a:spLocks noChangeArrowheads="1"/>
                  </p:cNvSpPr>
                  <p:nvPr/>
                </p:nvSpPr>
                <p:spPr bwMode="auto">
                  <a:xfrm>
                    <a:off x="2089" y="2638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4971" name="Group 155"/>
                <p:cNvGrpSpPr>
                  <a:grpSpLocks/>
                </p:cNvGrpSpPr>
                <p:nvPr/>
              </p:nvGrpSpPr>
              <p:grpSpPr bwMode="auto">
                <a:xfrm>
                  <a:off x="2092" y="2644"/>
                  <a:ext cx="7" cy="22"/>
                  <a:chOff x="2092" y="2644"/>
                  <a:chExt cx="7" cy="22"/>
                </a:xfrm>
              </p:grpSpPr>
              <p:sp>
                <p:nvSpPr>
                  <p:cNvPr id="34972" name="Rectangle 156"/>
                  <p:cNvSpPr>
                    <a:spLocks noChangeArrowheads="1"/>
                  </p:cNvSpPr>
                  <p:nvPr/>
                </p:nvSpPr>
                <p:spPr bwMode="auto">
                  <a:xfrm>
                    <a:off x="2092" y="2644"/>
                    <a:ext cx="8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4973" name="Line 157"/>
                  <p:cNvSpPr>
                    <a:spLocks noChangeShapeType="1"/>
                  </p:cNvSpPr>
                  <p:nvPr/>
                </p:nvSpPr>
                <p:spPr bwMode="auto">
                  <a:xfrm>
                    <a:off x="2095" y="2644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4974" name="Line 158"/>
                  <p:cNvSpPr>
                    <a:spLocks noChangeShapeType="1"/>
                  </p:cNvSpPr>
                  <p:nvPr/>
                </p:nvSpPr>
                <p:spPr bwMode="auto">
                  <a:xfrm>
                    <a:off x="2092" y="2655"/>
                    <a:ext cx="8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4975" name="Group 159"/>
              <p:cNvGrpSpPr>
                <a:grpSpLocks/>
              </p:cNvGrpSpPr>
              <p:nvPr/>
            </p:nvGrpSpPr>
            <p:grpSpPr bwMode="auto">
              <a:xfrm>
                <a:off x="2069" y="2602"/>
                <a:ext cx="10" cy="20"/>
                <a:chOff x="2069" y="2602"/>
                <a:chExt cx="10" cy="20"/>
              </a:xfrm>
            </p:grpSpPr>
            <p:grpSp>
              <p:nvGrpSpPr>
                <p:cNvPr id="34976" name="Group 160"/>
                <p:cNvGrpSpPr>
                  <a:grpSpLocks/>
                </p:cNvGrpSpPr>
                <p:nvPr/>
              </p:nvGrpSpPr>
              <p:grpSpPr bwMode="auto">
                <a:xfrm>
                  <a:off x="2069" y="2603"/>
                  <a:ext cx="10" cy="19"/>
                  <a:chOff x="2069" y="2603"/>
                  <a:chExt cx="10" cy="19"/>
                </a:xfrm>
              </p:grpSpPr>
              <p:sp>
                <p:nvSpPr>
                  <p:cNvPr id="34977" name="Freeform 161"/>
                  <p:cNvSpPr>
                    <a:spLocks noChangeArrowheads="1"/>
                  </p:cNvSpPr>
                  <p:nvPr/>
                </p:nvSpPr>
                <p:spPr bwMode="auto">
                  <a:xfrm>
                    <a:off x="2069" y="2603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4978" name="Freeform 162"/>
                  <p:cNvSpPr>
                    <a:spLocks noChangeArrowheads="1"/>
                  </p:cNvSpPr>
                  <p:nvPr/>
                </p:nvSpPr>
                <p:spPr bwMode="auto">
                  <a:xfrm>
                    <a:off x="2069" y="2603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4979" name="Group 163"/>
                <p:cNvGrpSpPr>
                  <a:grpSpLocks/>
                </p:cNvGrpSpPr>
                <p:nvPr/>
              </p:nvGrpSpPr>
              <p:grpSpPr bwMode="auto">
                <a:xfrm>
                  <a:off x="2071" y="2602"/>
                  <a:ext cx="6" cy="18"/>
                  <a:chOff x="2071" y="2602"/>
                  <a:chExt cx="6" cy="18"/>
                </a:xfrm>
              </p:grpSpPr>
              <p:sp>
                <p:nvSpPr>
                  <p:cNvPr id="34980" name="Line 164"/>
                  <p:cNvSpPr>
                    <a:spLocks noChangeShapeType="1"/>
                  </p:cNvSpPr>
                  <p:nvPr/>
                </p:nvSpPr>
                <p:spPr bwMode="auto">
                  <a:xfrm>
                    <a:off x="2074" y="2602"/>
                    <a:ext cx="1" cy="19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4981" name="Line 165"/>
                  <p:cNvSpPr>
                    <a:spLocks noChangeShapeType="1"/>
                  </p:cNvSpPr>
                  <p:nvPr/>
                </p:nvSpPr>
                <p:spPr bwMode="auto">
                  <a:xfrm>
                    <a:off x="2071" y="2612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4982" name="Group 166"/>
              <p:cNvGrpSpPr>
                <a:grpSpLocks/>
              </p:cNvGrpSpPr>
              <p:nvPr/>
            </p:nvGrpSpPr>
            <p:grpSpPr bwMode="auto">
              <a:xfrm>
                <a:off x="2090" y="2602"/>
                <a:ext cx="10" cy="21"/>
                <a:chOff x="2090" y="2602"/>
                <a:chExt cx="10" cy="21"/>
              </a:xfrm>
            </p:grpSpPr>
            <p:grpSp>
              <p:nvGrpSpPr>
                <p:cNvPr id="34983" name="Group 167"/>
                <p:cNvGrpSpPr>
                  <a:grpSpLocks/>
                </p:cNvGrpSpPr>
                <p:nvPr/>
              </p:nvGrpSpPr>
              <p:grpSpPr bwMode="auto">
                <a:xfrm>
                  <a:off x="2090" y="2603"/>
                  <a:ext cx="10" cy="20"/>
                  <a:chOff x="2090" y="2603"/>
                  <a:chExt cx="10" cy="20"/>
                </a:xfrm>
              </p:grpSpPr>
              <p:sp>
                <p:nvSpPr>
                  <p:cNvPr id="34984" name="Freeform 168"/>
                  <p:cNvSpPr>
                    <a:spLocks noChangeArrowheads="1"/>
                  </p:cNvSpPr>
                  <p:nvPr/>
                </p:nvSpPr>
                <p:spPr bwMode="auto">
                  <a:xfrm>
                    <a:off x="2090" y="2603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4985" name="Freeform 169"/>
                  <p:cNvSpPr>
                    <a:spLocks noChangeArrowheads="1"/>
                  </p:cNvSpPr>
                  <p:nvPr/>
                </p:nvSpPr>
                <p:spPr bwMode="auto">
                  <a:xfrm>
                    <a:off x="2090" y="2603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4986" name="Group 170"/>
                <p:cNvGrpSpPr>
                  <a:grpSpLocks/>
                </p:cNvGrpSpPr>
                <p:nvPr/>
              </p:nvGrpSpPr>
              <p:grpSpPr bwMode="auto">
                <a:xfrm>
                  <a:off x="2092" y="2602"/>
                  <a:ext cx="6" cy="19"/>
                  <a:chOff x="2092" y="2602"/>
                  <a:chExt cx="6" cy="19"/>
                </a:xfrm>
              </p:grpSpPr>
              <p:sp>
                <p:nvSpPr>
                  <p:cNvPr id="34987" name="Line 171"/>
                  <p:cNvSpPr>
                    <a:spLocks noChangeShapeType="1"/>
                  </p:cNvSpPr>
                  <p:nvPr/>
                </p:nvSpPr>
                <p:spPr bwMode="auto">
                  <a:xfrm>
                    <a:off x="2096" y="2602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4988" name="Line 172"/>
                  <p:cNvSpPr>
                    <a:spLocks noChangeShapeType="1"/>
                  </p:cNvSpPr>
                  <p:nvPr/>
                </p:nvSpPr>
                <p:spPr bwMode="auto">
                  <a:xfrm>
                    <a:off x="2092" y="2612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4989" name="Group 173"/>
            <p:cNvGrpSpPr>
              <a:grpSpLocks/>
            </p:cNvGrpSpPr>
            <p:nvPr/>
          </p:nvGrpSpPr>
          <p:grpSpPr bwMode="auto">
            <a:xfrm>
              <a:off x="2107" y="2635"/>
              <a:ext cx="45" cy="99"/>
              <a:chOff x="2107" y="2635"/>
              <a:chExt cx="45" cy="99"/>
            </a:xfrm>
          </p:grpSpPr>
          <p:grpSp>
            <p:nvGrpSpPr>
              <p:cNvPr id="34990" name="Group 174"/>
              <p:cNvGrpSpPr>
                <a:grpSpLocks/>
              </p:cNvGrpSpPr>
              <p:nvPr/>
            </p:nvGrpSpPr>
            <p:grpSpPr bwMode="auto">
              <a:xfrm>
                <a:off x="2107" y="2635"/>
                <a:ext cx="44" cy="15"/>
                <a:chOff x="2107" y="2635"/>
                <a:chExt cx="44" cy="15"/>
              </a:xfrm>
            </p:grpSpPr>
            <p:sp>
              <p:nvSpPr>
                <p:cNvPr id="34991" name="Freeform 175"/>
                <p:cNvSpPr>
                  <a:spLocks noChangeArrowheads="1"/>
                </p:cNvSpPr>
                <p:nvPr/>
              </p:nvSpPr>
              <p:spPr bwMode="auto">
                <a:xfrm>
                  <a:off x="2107" y="2635"/>
                  <a:ext cx="45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992" name="Freeform 176"/>
                <p:cNvSpPr>
                  <a:spLocks noChangeArrowheads="1"/>
                </p:cNvSpPr>
                <p:nvPr/>
              </p:nvSpPr>
              <p:spPr bwMode="auto">
                <a:xfrm>
                  <a:off x="2107" y="2635"/>
                  <a:ext cx="45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4993" name="Freeform 177"/>
              <p:cNvSpPr>
                <a:spLocks noChangeArrowheads="1"/>
              </p:cNvSpPr>
              <p:nvPr/>
            </p:nvSpPr>
            <p:spPr bwMode="auto">
              <a:xfrm>
                <a:off x="2130" y="2653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994" name="Freeform 178"/>
              <p:cNvSpPr>
                <a:spLocks noChangeArrowheads="1"/>
              </p:cNvSpPr>
              <p:nvPr/>
            </p:nvSpPr>
            <p:spPr bwMode="auto">
              <a:xfrm>
                <a:off x="2107" y="2653"/>
                <a:ext cx="23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4995" name="Group 179"/>
              <p:cNvGrpSpPr>
                <a:grpSpLocks/>
              </p:cNvGrpSpPr>
              <p:nvPr/>
            </p:nvGrpSpPr>
            <p:grpSpPr bwMode="auto">
              <a:xfrm>
                <a:off x="2110" y="2661"/>
                <a:ext cx="38" cy="73"/>
                <a:chOff x="2110" y="2661"/>
                <a:chExt cx="38" cy="73"/>
              </a:xfrm>
            </p:grpSpPr>
            <p:sp>
              <p:nvSpPr>
                <p:cNvPr id="34996" name="Rectangle 180"/>
                <p:cNvSpPr>
                  <a:spLocks noChangeArrowheads="1"/>
                </p:cNvSpPr>
                <p:nvPr/>
              </p:nvSpPr>
              <p:spPr bwMode="auto">
                <a:xfrm>
                  <a:off x="2110" y="2661"/>
                  <a:ext cx="39" cy="74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997" name="Rectangle 181"/>
                <p:cNvSpPr>
                  <a:spLocks noChangeArrowheads="1"/>
                </p:cNvSpPr>
                <p:nvPr/>
              </p:nvSpPr>
              <p:spPr bwMode="auto">
                <a:xfrm>
                  <a:off x="2110" y="2661"/>
                  <a:ext cx="39" cy="74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4998" name="Group 182"/>
              <p:cNvGrpSpPr>
                <a:grpSpLocks/>
              </p:cNvGrpSpPr>
              <p:nvPr/>
            </p:nvGrpSpPr>
            <p:grpSpPr bwMode="auto">
              <a:xfrm>
                <a:off x="2114" y="2687"/>
                <a:ext cx="11" cy="0"/>
                <a:chOff x="2114" y="2687"/>
                <a:chExt cx="11" cy="0"/>
              </a:xfrm>
            </p:grpSpPr>
            <p:sp>
              <p:nvSpPr>
                <p:cNvPr id="34999" name="Rectangle 183"/>
                <p:cNvSpPr>
                  <a:spLocks noChangeArrowheads="1"/>
                </p:cNvSpPr>
                <p:nvPr/>
              </p:nvSpPr>
              <p:spPr bwMode="auto">
                <a:xfrm>
                  <a:off x="2114" y="2687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000" name="Rectangle 184"/>
                <p:cNvSpPr>
                  <a:spLocks noChangeArrowheads="1"/>
                </p:cNvSpPr>
                <p:nvPr/>
              </p:nvSpPr>
              <p:spPr bwMode="auto">
                <a:xfrm>
                  <a:off x="2114" y="2687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001" name="Group 185"/>
              <p:cNvGrpSpPr>
                <a:grpSpLocks/>
              </p:cNvGrpSpPr>
              <p:nvPr/>
            </p:nvGrpSpPr>
            <p:grpSpPr bwMode="auto">
              <a:xfrm>
                <a:off x="2113" y="2701"/>
                <a:ext cx="11" cy="29"/>
                <a:chOff x="2113" y="2701"/>
                <a:chExt cx="11" cy="29"/>
              </a:xfrm>
            </p:grpSpPr>
            <p:sp>
              <p:nvSpPr>
                <p:cNvPr id="35002" name="Freeform 186"/>
                <p:cNvSpPr>
                  <a:spLocks noChangeArrowheads="1"/>
                </p:cNvSpPr>
                <p:nvPr/>
              </p:nvSpPr>
              <p:spPr bwMode="auto">
                <a:xfrm>
                  <a:off x="2113" y="2701"/>
                  <a:ext cx="12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003" name="Freeform 187"/>
                <p:cNvSpPr>
                  <a:spLocks noChangeArrowheads="1"/>
                </p:cNvSpPr>
                <p:nvPr/>
              </p:nvSpPr>
              <p:spPr bwMode="auto">
                <a:xfrm>
                  <a:off x="2113" y="2701"/>
                  <a:ext cx="12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004" name="Group 188"/>
              <p:cNvGrpSpPr>
                <a:grpSpLocks/>
              </p:cNvGrpSpPr>
              <p:nvPr/>
            </p:nvGrpSpPr>
            <p:grpSpPr bwMode="auto">
              <a:xfrm>
                <a:off x="2115" y="2707"/>
                <a:ext cx="7" cy="23"/>
                <a:chOff x="2115" y="2707"/>
                <a:chExt cx="7" cy="23"/>
              </a:xfrm>
            </p:grpSpPr>
            <p:sp>
              <p:nvSpPr>
                <p:cNvPr id="35005" name="Rectangle 189"/>
                <p:cNvSpPr>
                  <a:spLocks noChangeArrowheads="1"/>
                </p:cNvSpPr>
                <p:nvPr/>
              </p:nvSpPr>
              <p:spPr bwMode="auto">
                <a:xfrm>
                  <a:off x="2115" y="2707"/>
                  <a:ext cx="8" cy="24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006" name="Line 190"/>
                <p:cNvSpPr>
                  <a:spLocks noChangeShapeType="1"/>
                </p:cNvSpPr>
                <p:nvPr/>
              </p:nvSpPr>
              <p:spPr bwMode="auto">
                <a:xfrm>
                  <a:off x="2119" y="2707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007" name="Line 191"/>
                <p:cNvSpPr>
                  <a:spLocks noChangeShapeType="1"/>
                </p:cNvSpPr>
                <p:nvPr/>
              </p:nvSpPr>
              <p:spPr bwMode="auto">
                <a:xfrm>
                  <a:off x="2115" y="2719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008" name="Group 192"/>
              <p:cNvGrpSpPr>
                <a:grpSpLocks/>
              </p:cNvGrpSpPr>
              <p:nvPr/>
            </p:nvGrpSpPr>
            <p:grpSpPr bwMode="auto">
              <a:xfrm>
                <a:off x="2133" y="2701"/>
                <a:ext cx="12" cy="28"/>
                <a:chOff x="2133" y="2701"/>
                <a:chExt cx="12" cy="28"/>
              </a:xfrm>
            </p:grpSpPr>
            <p:grpSp>
              <p:nvGrpSpPr>
                <p:cNvPr id="35009" name="Group 193"/>
                <p:cNvGrpSpPr>
                  <a:grpSpLocks/>
                </p:cNvGrpSpPr>
                <p:nvPr/>
              </p:nvGrpSpPr>
              <p:grpSpPr bwMode="auto">
                <a:xfrm>
                  <a:off x="2133" y="2701"/>
                  <a:ext cx="12" cy="28"/>
                  <a:chOff x="2133" y="2701"/>
                  <a:chExt cx="12" cy="28"/>
                </a:xfrm>
              </p:grpSpPr>
              <p:sp>
                <p:nvSpPr>
                  <p:cNvPr id="35010" name="Freeform 194"/>
                  <p:cNvSpPr>
                    <a:spLocks noChangeArrowheads="1"/>
                  </p:cNvSpPr>
                  <p:nvPr/>
                </p:nvSpPr>
                <p:spPr bwMode="auto">
                  <a:xfrm>
                    <a:off x="2133" y="2701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011" name="Freeform 195"/>
                  <p:cNvSpPr>
                    <a:spLocks noChangeArrowheads="1"/>
                  </p:cNvSpPr>
                  <p:nvPr/>
                </p:nvSpPr>
                <p:spPr bwMode="auto">
                  <a:xfrm>
                    <a:off x="2133" y="2701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012" name="Group 196"/>
                <p:cNvGrpSpPr>
                  <a:grpSpLocks/>
                </p:cNvGrpSpPr>
                <p:nvPr/>
              </p:nvGrpSpPr>
              <p:grpSpPr bwMode="auto">
                <a:xfrm>
                  <a:off x="2136" y="2707"/>
                  <a:ext cx="6" cy="22"/>
                  <a:chOff x="2136" y="2707"/>
                  <a:chExt cx="6" cy="22"/>
                </a:xfrm>
              </p:grpSpPr>
              <p:sp>
                <p:nvSpPr>
                  <p:cNvPr id="35013" name="Rectangle 197"/>
                  <p:cNvSpPr>
                    <a:spLocks noChangeArrowheads="1"/>
                  </p:cNvSpPr>
                  <p:nvPr/>
                </p:nvSpPr>
                <p:spPr bwMode="auto">
                  <a:xfrm>
                    <a:off x="2136" y="2707"/>
                    <a:ext cx="7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014" name="Line 198"/>
                  <p:cNvSpPr>
                    <a:spLocks noChangeShapeType="1"/>
                  </p:cNvSpPr>
                  <p:nvPr/>
                </p:nvSpPr>
                <p:spPr bwMode="auto">
                  <a:xfrm>
                    <a:off x="2139" y="2707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015" name="Line 199"/>
                  <p:cNvSpPr>
                    <a:spLocks noChangeShapeType="1"/>
                  </p:cNvSpPr>
                  <p:nvPr/>
                </p:nvSpPr>
                <p:spPr bwMode="auto">
                  <a:xfrm>
                    <a:off x="2136" y="2719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016" name="Group 200"/>
              <p:cNvGrpSpPr>
                <a:grpSpLocks/>
              </p:cNvGrpSpPr>
              <p:nvPr/>
            </p:nvGrpSpPr>
            <p:grpSpPr bwMode="auto">
              <a:xfrm>
                <a:off x="2114" y="2665"/>
                <a:ext cx="10" cy="20"/>
                <a:chOff x="2114" y="2665"/>
                <a:chExt cx="10" cy="20"/>
              </a:xfrm>
            </p:grpSpPr>
            <p:grpSp>
              <p:nvGrpSpPr>
                <p:cNvPr id="35017" name="Group 201"/>
                <p:cNvGrpSpPr>
                  <a:grpSpLocks/>
                </p:cNvGrpSpPr>
                <p:nvPr/>
              </p:nvGrpSpPr>
              <p:grpSpPr bwMode="auto">
                <a:xfrm>
                  <a:off x="2114" y="2666"/>
                  <a:ext cx="10" cy="19"/>
                  <a:chOff x="2114" y="2666"/>
                  <a:chExt cx="10" cy="19"/>
                </a:xfrm>
              </p:grpSpPr>
              <p:sp>
                <p:nvSpPr>
                  <p:cNvPr id="35018" name="Freeform 202"/>
                  <p:cNvSpPr>
                    <a:spLocks noChangeArrowheads="1"/>
                  </p:cNvSpPr>
                  <p:nvPr/>
                </p:nvSpPr>
                <p:spPr bwMode="auto">
                  <a:xfrm>
                    <a:off x="2114" y="2666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019" name="Freeform 203"/>
                  <p:cNvSpPr>
                    <a:spLocks noChangeArrowheads="1"/>
                  </p:cNvSpPr>
                  <p:nvPr/>
                </p:nvSpPr>
                <p:spPr bwMode="auto">
                  <a:xfrm>
                    <a:off x="2114" y="2666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020" name="Group 204"/>
                <p:cNvGrpSpPr>
                  <a:grpSpLocks/>
                </p:cNvGrpSpPr>
                <p:nvPr/>
              </p:nvGrpSpPr>
              <p:grpSpPr bwMode="auto">
                <a:xfrm>
                  <a:off x="2116" y="2665"/>
                  <a:ext cx="6" cy="18"/>
                  <a:chOff x="2116" y="2665"/>
                  <a:chExt cx="6" cy="18"/>
                </a:xfrm>
              </p:grpSpPr>
              <p:sp>
                <p:nvSpPr>
                  <p:cNvPr id="35021" name="Line 205"/>
                  <p:cNvSpPr>
                    <a:spLocks noChangeShapeType="1"/>
                  </p:cNvSpPr>
                  <p:nvPr/>
                </p:nvSpPr>
                <p:spPr bwMode="auto">
                  <a:xfrm>
                    <a:off x="2119" y="2665"/>
                    <a:ext cx="1" cy="19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022" name="Line 206"/>
                  <p:cNvSpPr>
                    <a:spLocks noChangeShapeType="1"/>
                  </p:cNvSpPr>
                  <p:nvPr/>
                </p:nvSpPr>
                <p:spPr bwMode="auto">
                  <a:xfrm>
                    <a:off x="2116" y="2675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023" name="Group 207"/>
              <p:cNvGrpSpPr>
                <a:grpSpLocks/>
              </p:cNvGrpSpPr>
              <p:nvPr/>
            </p:nvGrpSpPr>
            <p:grpSpPr bwMode="auto">
              <a:xfrm>
                <a:off x="2134" y="2665"/>
                <a:ext cx="9" cy="21"/>
                <a:chOff x="2134" y="2665"/>
                <a:chExt cx="9" cy="21"/>
              </a:xfrm>
            </p:grpSpPr>
            <p:grpSp>
              <p:nvGrpSpPr>
                <p:cNvPr id="35024" name="Group 208"/>
                <p:cNvGrpSpPr>
                  <a:grpSpLocks/>
                </p:cNvGrpSpPr>
                <p:nvPr/>
              </p:nvGrpSpPr>
              <p:grpSpPr bwMode="auto">
                <a:xfrm>
                  <a:off x="2134" y="2666"/>
                  <a:ext cx="9" cy="20"/>
                  <a:chOff x="2134" y="2666"/>
                  <a:chExt cx="9" cy="20"/>
                </a:xfrm>
              </p:grpSpPr>
              <p:sp>
                <p:nvSpPr>
                  <p:cNvPr id="35025" name="Freeform 209"/>
                  <p:cNvSpPr>
                    <a:spLocks noChangeArrowheads="1"/>
                  </p:cNvSpPr>
                  <p:nvPr/>
                </p:nvSpPr>
                <p:spPr bwMode="auto">
                  <a:xfrm>
                    <a:off x="2134" y="2666"/>
                    <a:ext cx="10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026" name="Freeform 210"/>
                  <p:cNvSpPr>
                    <a:spLocks noChangeArrowheads="1"/>
                  </p:cNvSpPr>
                  <p:nvPr/>
                </p:nvSpPr>
                <p:spPr bwMode="auto">
                  <a:xfrm>
                    <a:off x="2134" y="2666"/>
                    <a:ext cx="10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027" name="Group 211"/>
                <p:cNvGrpSpPr>
                  <a:grpSpLocks/>
                </p:cNvGrpSpPr>
                <p:nvPr/>
              </p:nvGrpSpPr>
              <p:grpSpPr bwMode="auto">
                <a:xfrm>
                  <a:off x="2136" y="2665"/>
                  <a:ext cx="6" cy="19"/>
                  <a:chOff x="2136" y="2665"/>
                  <a:chExt cx="6" cy="19"/>
                </a:xfrm>
              </p:grpSpPr>
              <p:sp>
                <p:nvSpPr>
                  <p:cNvPr id="35028" name="Line 212"/>
                  <p:cNvSpPr>
                    <a:spLocks noChangeShapeType="1"/>
                  </p:cNvSpPr>
                  <p:nvPr/>
                </p:nvSpPr>
                <p:spPr bwMode="auto">
                  <a:xfrm>
                    <a:off x="2139" y="2665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029" name="Line 213"/>
                  <p:cNvSpPr>
                    <a:spLocks noChangeShapeType="1"/>
                  </p:cNvSpPr>
                  <p:nvPr/>
                </p:nvSpPr>
                <p:spPr bwMode="auto">
                  <a:xfrm>
                    <a:off x="2136" y="2675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5030" name="Group 214"/>
            <p:cNvGrpSpPr>
              <a:grpSpLocks/>
            </p:cNvGrpSpPr>
            <p:nvPr/>
          </p:nvGrpSpPr>
          <p:grpSpPr bwMode="auto">
            <a:xfrm>
              <a:off x="2218" y="2345"/>
              <a:ext cx="45" cy="98"/>
              <a:chOff x="2218" y="2345"/>
              <a:chExt cx="45" cy="98"/>
            </a:xfrm>
          </p:grpSpPr>
          <p:grpSp>
            <p:nvGrpSpPr>
              <p:cNvPr id="35031" name="Group 215"/>
              <p:cNvGrpSpPr>
                <a:grpSpLocks/>
              </p:cNvGrpSpPr>
              <p:nvPr/>
            </p:nvGrpSpPr>
            <p:grpSpPr bwMode="auto">
              <a:xfrm>
                <a:off x="2218" y="2345"/>
                <a:ext cx="45" cy="15"/>
                <a:chOff x="2218" y="2345"/>
                <a:chExt cx="45" cy="15"/>
              </a:xfrm>
            </p:grpSpPr>
            <p:sp>
              <p:nvSpPr>
                <p:cNvPr id="35032" name="Freeform 216"/>
                <p:cNvSpPr>
                  <a:spLocks noChangeArrowheads="1"/>
                </p:cNvSpPr>
                <p:nvPr/>
              </p:nvSpPr>
              <p:spPr bwMode="auto">
                <a:xfrm>
                  <a:off x="2218" y="2345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033" name="Freeform 217"/>
                <p:cNvSpPr>
                  <a:spLocks noChangeArrowheads="1"/>
                </p:cNvSpPr>
                <p:nvPr/>
              </p:nvSpPr>
              <p:spPr bwMode="auto">
                <a:xfrm>
                  <a:off x="2218" y="2345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034" name="Freeform 218"/>
              <p:cNvSpPr>
                <a:spLocks noChangeArrowheads="1"/>
              </p:cNvSpPr>
              <p:nvPr/>
            </p:nvSpPr>
            <p:spPr bwMode="auto">
              <a:xfrm>
                <a:off x="2242" y="2363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035" name="Freeform 219"/>
              <p:cNvSpPr>
                <a:spLocks noChangeArrowheads="1"/>
              </p:cNvSpPr>
              <p:nvPr/>
            </p:nvSpPr>
            <p:spPr bwMode="auto">
              <a:xfrm>
                <a:off x="2218" y="2363"/>
                <a:ext cx="24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5036" name="Group 220"/>
              <p:cNvGrpSpPr>
                <a:grpSpLocks/>
              </p:cNvGrpSpPr>
              <p:nvPr/>
            </p:nvGrpSpPr>
            <p:grpSpPr bwMode="auto">
              <a:xfrm>
                <a:off x="2221" y="2371"/>
                <a:ext cx="39" cy="72"/>
                <a:chOff x="2221" y="2371"/>
                <a:chExt cx="39" cy="72"/>
              </a:xfrm>
            </p:grpSpPr>
            <p:sp>
              <p:nvSpPr>
                <p:cNvPr id="35037" name="Rectangle 221"/>
                <p:cNvSpPr>
                  <a:spLocks noChangeArrowheads="1"/>
                </p:cNvSpPr>
                <p:nvPr/>
              </p:nvSpPr>
              <p:spPr bwMode="auto">
                <a:xfrm>
                  <a:off x="2221" y="2371"/>
                  <a:ext cx="40" cy="73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038" name="Rectangle 222"/>
                <p:cNvSpPr>
                  <a:spLocks noChangeArrowheads="1"/>
                </p:cNvSpPr>
                <p:nvPr/>
              </p:nvSpPr>
              <p:spPr bwMode="auto">
                <a:xfrm>
                  <a:off x="2221" y="2371"/>
                  <a:ext cx="40" cy="73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039" name="Group 223"/>
              <p:cNvGrpSpPr>
                <a:grpSpLocks/>
              </p:cNvGrpSpPr>
              <p:nvPr/>
            </p:nvGrpSpPr>
            <p:grpSpPr bwMode="auto">
              <a:xfrm>
                <a:off x="2225" y="2397"/>
                <a:ext cx="11" cy="0"/>
                <a:chOff x="2225" y="2397"/>
                <a:chExt cx="11" cy="0"/>
              </a:xfrm>
            </p:grpSpPr>
            <p:sp>
              <p:nvSpPr>
                <p:cNvPr id="35040" name="Rectangle 224"/>
                <p:cNvSpPr>
                  <a:spLocks noChangeArrowheads="1"/>
                </p:cNvSpPr>
                <p:nvPr/>
              </p:nvSpPr>
              <p:spPr bwMode="auto">
                <a:xfrm>
                  <a:off x="2225" y="2397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041" name="Rectangle 225"/>
                <p:cNvSpPr>
                  <a:spLocks noChangeArrowheads="1"/>
                </p:cNvSpPr>
                <p:nvPr/>
              </p:nvSpPr>
              <p:spPr bwMode="auto">
                <a:xfrm>
                  <a:off x="2225" y="2397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042" name="Group 226"/>
              <p:cNvGrpSpPr>
                <a:grpSpLocks/>
              </p:cNvGrpSpPr>
              <p:nvPr/>
            </p:nvGrpSpPr>
            <p:grpSpPr bwMode="auto">
              <a:xfrm>
                <a:off x="2224" y="2411"/>
                <a:ext cx="12" cy="29"/>
                <a:chOff x="2224" y="2411"/>
                <a:chExt cx="12" cy="29"/>
              </a:xfrm>
            </p:grpSpPr>
            <p:sp>
              <p:nvSpPr>
                <p:cNvPr id="35043" name="Freeform 227"/>
                <p:cNvSpPr>
                  <a:spLocks noChangeArrowheads="1"/>
                </p:cNvSpPr>
                <p:nvPr/>
              </p:nvSpPr>
              <p:spPr bwMode="auto">
                <a:xfrm>
                  <a:off x="2224" y="2411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044" name="Freeform 228"/>
                <p:cNvSpPr>
                  <a:spLocks noChangeArrowheads="1"/>
                </p:cNvSpPr>
                <p:nvPr/>
              </p:nvSpPr>
              <p:spPr bwMode="auto">
                <a:xfrm>
                  <a:off x="2224" y="2411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045" name="Group 229"/>
              <p:cNvGrpSpPr>
                <a:grpSpLocks/>
              </p:cNvGrpSpPr>
              <p:nvPr/>
            </p:nvGrpSpPr>
            <p:grpSpPr bwMode="auto">
              <a:xfrm>
                <a:off x="2226" y="2416"/>
                <a:ext cx="7" cy="22"/>
                <a:chOff x="2226" y="2416"/>
                <a:chExt cx="7" cy="22"/>
              </a:xfrm>
            </p:grpSpPr>
            <p:sp>
              <p:nvSpPr>
                <p:cNvPr id="35046" name="Rectangle 230"/>
                <p:cNvSpPr>
                  <a:spLocks noChangeArrowheads="1"/>
                </p:cNvSpPr>
                <p:nvPr/>
              </p:nvSpPr>
              <p:spPr bwMode="auto">
                <a:xfrm>
                  <a:off x="2226" y="2416"/>
                  <a:ext cx="8" cy="23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047" name="Line 231"/>
                <p:cNvSpPr>
                  <a:spLocks noChangeShapeType="1"/>
                </p:cNvSpPr>
                <p:nvPr/>
              </p:nvSpPr>
              <p:spPr bwMode="auto">
                <a:xfrm>
                  <a:off x="2230" y="2416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048" name="Line 232"/>
                <p:cNvSpPr>
                  <a:spLocks noChangeShapeType="1"/>
                </p:cNvSpPr>
                <p:nvPr/>
              </p:nvSpPr>
              <p:spPr bwMode="auto">
                <a:xfrm>
                  <a:off x="2226" y="2428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049" name="Group 233"/>
              <p:cNvGrpSpPr>
                <a:grpSpLocks/>
              </p:cNvGrpSpPr>
              <p:nvPr/>
            </p:nvGrpSpPr>
            <p:grpSpPr bwMode="auto">
              <a:xfrm>
                <a:off x="2245" y="2411"/>
                <a:ext cx="12" cy="28"/>
                <a:chOff x="2245" y="2411"/>
                <a:chExt cx="12" cy="28"/>
              </a:xfrm>
            </p:grpSpPr>
            <p:grpSp>
              <p:nvGrpSpPr>
                <p:cNvPr id="35050" name="Group 234"/>
                <p:cNvGrpSpPr>
                  <a:grpSpLocks/>
                </p:cNvGrpSpPr>
                <p:nvPr/>
              </p:nvGrpSpPr>
              <p:grpSpPr bwMode="auto">
                <a:xfrm>
                  <a:off x="2245" y="2411"/>
                  <a:ext cx="12" cy="28"/>
                  <a:chOff x="2245" y="2411"/>
                  <a:chExt cx="12" cy="28"/>
                </a:xfrm>
              </p:grpSpPr>
              <p:sp>
                <p:nvSpPr>
                  <p:cNvPr id="35051" name="Freeform 235"/>
                  <p:cNvSpPr>
                    <a:spLocks noChangeArrowheads="1"/>
                  </p:cNvSpPr>
                  <p:nvPr/>
                </p:nvSpPr>
                <p:spPr bwMode="auto">
                  <a:xfrm>
                    <a:off x="2245" y="2411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052" name="Freeform 236"/>
                  <p:cNvSpPr>
                    <a:spLocks noChangeArrowheads="1"/>
                  </p:cNvSpPr>
                  <p:nvPr/>
                </p:nvSpPr>
                <p:spPr bwMode="auto">
                  <a:xfrm>
                    <a:off x="2245" y="2411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053" name="Group 237"/>
                <p:cNvGrpSpPr>
                  <a:grpSpLocks/>
                </p:cNvGrpSpPr>
                <p:nvPr/>
              </p:nvGrpSpPr>
              <p:grpSpPr bwMode="auto">
                <a:xfrm>
                  <a:off x="2248" y="2416"/>
                  <a:ext cx="7" cy="22"/>
                  <a:chOff x="2248" y="2416"/>
                  <a:chExt cx="7" cy="22"/>
                </a:xfrm>
              </p:grpSpPr>
              <p:sp>
                <p:nvSpPr>
                  <p:cNvPr id="35054" name="Rectangle 238"/>
                  <p:cNvSpPr>
                    <a:spLocks noChangeArrowheads="1"/>
                  </p:cNvSpPr>
                  <p:nvPr/>
                </p:nvSpPr>
                <p:spPr bwMode="auto">
                  <a:xfrm>
                    <a:off x="2248" y="2416"/>
                    <a:ext cx="8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055" name="Line 239"/>
                  <p:cNvSpPr>
                    <a:spLocks noChangeShapeType="1"/>
                  </p:cNvSpPr>
                  <p:nvPr/>
                </p:nvSpPr>
                <p:spPr bwMode="auto">
                  <a:xfrm>
                    <a:off x="2251" y="2416"/>
                    <a:ext cx="1" cy="2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056" name="Line 240"/>
                  <p:cNvSpPr>
                    <a:spLocks noChangeShapeType="1"/>
                  </p:cNvSpPr>
                  <p:nvPr/>
                </p:nvSpPr>
                <p:spPr bwMode="auto">
                  <a:xfrm>
                    <a:off x="2248" y="2427"/>
                    <a:ext cx="8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057" name="Group 241"/>
              <p:cNvGrpSpPr>
                <a:grpSpLocks/>
              </p:cNvGrpSpPr>
              <p:nvPr/>
            </p:nvGrpSpPr>
            <p:grpSpPr bwMode="auto">
              <a:xfrm>
                <a:off x="2225" y="2375"/>
                <a:ext cx="10" cy="20"/>
                <a:chOff x="2225" y="2375"/>
                <a:chExt cx="10" cy="20"/>
              </a:xfrm>
            </p:grpSpPr>
            <p:grpSp>
              <p:nvGrpSpPr>
                <p:cNvPr id="35058" name="Group 242"/>
                <p:cNvGrpSpPr>
                  <a:grpSpLocks/>
                </p:cNvGrpSpPr>
                <p:nvPr/>
              </p:nvGrpSpPr>
              <p:grpSpPr bwMode="auto">
                <a:xfrm>
                  <a:off x="2225" y="2375"/>
                  <a:ext cx="10" cy="20"/>
                  <a:chOff x="2225" y="2375"/>
                  <a:chExt cx="10" cy="20"/>
                </a:xfrm>
              </p:grpSpPr>
              <p:sp>
                <p:nvSpPr>
                  <p:cNvPr id="35059" name="Freeform 243"/>
                  <p:cNvSpPr>
                    <a:spLocks noChangeArrowheads="1"/>
                  </p:cNvSpPr>
                  <p:nvPr/>
                </p:nvSpPr>
                <p:spPr bwMode="auto">
                  <a:xfrm>
                    <a:off x="2225" y="2375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060" name="Freeform 244"/>
                  <p:cNvSpPr>
                    <a:spLocks noChangeArrowheads="1"/>
                  </p:cNvSpPr>
                  <p:nvPr/>
                </p:nvSpPr>
                <p:spPr bwMode="auto">
                  <a:xfrm>
                    <a:off x="2225" y="2375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061" name="Group 245"/>
                <p:cNvGrpSpPr>
                  <a:grpSpLocks/>
                </p:cNvGrpSpPr>
                <p:nvPr/>
              </p:nvGrpSpPr>
              <p:grpSpPr bwMode="auto">
                <a:xfrm>
                  <a:off x="2227" y="2375"/>
                  <a:ext cx="6" cy="19"/>
                  <a:chOff x="2227" y="2375"/>
                  <a:chExt cx="6" cy="19"/>
                </a:xfrm>
              </p:grpSpPr>
              <p:sp>
                <p:nvSpPr>
                  <p:cNvPr id="35062" name="Line 246"/>
                  <p:cNvSpPr>
                    <a:spLocks noChangeShapeType="1"/>
                  </p:cNvSpPr>
                  <p:nvPr/>
                </p:nvSpPr>
                <p:spPr bwMode="auto">
                  <a:xfrm>
                    <a:off x="2230" y="2375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063" name="Line 247"/>
                  <p:cNvSpPr>
                    <a:spLocks noChangeShapeType="1"/>
                  </p:cNvSpPr>
                  <p:nvPr/>
                </p:nvSpPr>
                <p:spPr bwMode="auto">
                  <a:xfrm>
                    <a:off x="2227" y="2384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064" name="Group 248"/>
              <p:cNvGrpSpPr>
                <a:grpSpLocks/>
              </p:cNvGrpSpPr>
              <p:nvPr/>
            </p:nvGrpSpPr>
            <p:grpSpPr bwMode="auto">
              <a:xfrm>
                <a:off x="2246" y="2375"/>
                <a:ext cx="10" cy="21"/>
                <a:chOff x="2246" y="2375"/>
                <a:chExt cx="10" cy="21"/>
              </a:xfrm>
            </p:grpSpPr>
            <p:grpSp>
              <p:nvGrpSpPr>
                <p:cNvPr id="35065" name="Group 249"/>
                <p:cNvGrpSpPr>
                  <a:grpSpLocks/>
                </p:cNvGrpSpPr>
                <p:nvPr/>
              </p:nvGrpSpPr>
              <p:grpSpPr bwMode="auto">
                <a:xfrm>
                  <a:off x="2246" y="2375"/>
                  <a:ext cx="10" cy="21"/>
                  <a:chOff x="2246" y="2375"/>
                  <a:chExt cx="10" cy="21"/>
                </a:xfrm>
              </p:grpSpPr>
              <p:sp>
                <p:nvSpPr>
                  <p:cNvPr id="35066" name="Freeform 250"/>
                  <p:cNvSpPr>
                    <a:spLocks noChangeArrowheads="1"/>
                  </p:cNvSpPr>
                  <p:nvPr/>
                </p:nvSpPr>
                <p:spPr bwMode="auto">
                  <a:xfrm>
                    <a:off x="2246" y="2375"/>
                    <a:ext cx="11" cy="22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067" name="Freeform 251"/>
                  <p:cNvSpPr>
                    <a:spLocks noChangeArrowheads="1"/>
                  </p:cNvSpPr>
                  <p:nvPr/>
                </p:nvSpPr>
                <p:spPr bwMode="auto">
                  <a:xfrm>
                    <a:off x="2246" y="2375"/>
                    <a:ext cx="11" cy="22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068" name="Group 252"/>
                <p:cNvGrpSpPr>
                  <a:grpSpLocks/>
                </p:cNvGrpSpPr>
                <p:nvPr/>
              </p:nvGrpSpPr>
              <p:grpSpPr bwMode="auto">
                <a:xfrm>
                  <a:off x="2248" y="2375"/>
                  <a:ext cx="6" cy="20"/>
                  <a:chOff x="2248" y="2375"/>
                  <a:chExt cx="6" cy="20"/>
                </a:xfrm>
              </p:grpSpPr>
              <p:sp>
                <p:nvSpPr>
                  <p:cNvPr id="35069" name="Line 253"/>
                  <p:cNvSpPr>
                    <a:spLocks noChangeShapeType="1"/>
                  </p:cNvSpPr>
                  <p:nvPr/>
                </p:nvSpPr>
                <p:spPr bwMode="auto">
                  <a:xfrm>
                    <a:off x="2252" y="2375"/>
                    <a:ext cx="1" cy="2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070" name="Line 254"/>
                  <p:cNvSpPr>
                    <a:spLocks noChangeShapeType="1"/>
                  </p:cNvSpPr>
                  <p:nvPr/>
                </p:nvSpPr>
                <p:spPr bwMode="auto">
                  <a:xfrm>
                    <a:off x="2248" y="2386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5071" name="Group 255"/>
            <p:cNvGrpSpPr>
              <a:grpSpLocks/>
            </p:cNvGrpSpPr>
            <p:nvPr/>
          </p:nvGrpSpPr>
          <p:grpSpPr bwMode="auto">
            <a:xfrm>
              <a:off x="2240" y="2392"/>
              <a:ext cx="45" cy="99"/>
              <a:chOff x="2240" y="2392"/>
              <a:chExt cx="45" cy="99"/>
            </a:xfrm>
          </p:grpSpPr>
          <p:grpSp>
            <p:nvGrpSpPr>
              <p:cNvPr id="35072" name="Group 256"/>
              <p:cNvGrpSpPr>
                <a:grpSpLocks/>
              </p:cNvGrpSpPr>
              <p:nvPr/>
            </p:nvGrpSpPr>
            <p:grpSpPr bwMode="auto">
              <a:xfrm>
                <a:off x="2240" y="2392"/>
                <a:ext cx="45" cy="15"/>
                <a:chOff x="2240" y="2392"/>
                <a:chExt cx="45" cy="15"/>
              </a:xfrm>
            </p:grpSpPr>
            <p:sp>
              <p:nvSpPr>
                <p:cNvPr id="35073" name="Freeform 257"/>
                <p:cNvSpPr>
                  <a:spLocks noChangeArrowheads="1"/>
                </p:cNvSpPr>
                <p:nvPr/>
              </p:nvSpPr>
              <p:spPr bwMode="auto">
                <a:xfrm>
                  <a:off x="2240" y="2392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074" name="Freeform 258"/>
                <p:cNvSpPr>
                  <a:spLocks noChangeArrowheads="1"/>
                </p:cNvSpPr>
                <p:nvPr/>
              </p:nvSpPr>
              <p:spPr bwMode="auto">
                <a:xfrm>
                  <a:off x="2240" y="2392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075" name="Freeform 259"/>
              <p:cNvSpPr>
                <a:spLocks noChangeArrowheads="1"/>
              </p:cNvSpPr>
              <p:nvPr/>
            </p:nvSpPr>
            <p:spPr bwMode="auto">
              <a:xfrm>
                <a:off x="2264" y="2410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076" name="Freeform 260"/>
              <p:cNvSpPr>
                <a:spLocks noChangeArrowheads="1"/>
              </p:cNvSpPr>
              <p:nvPr/>
            </p:nvSpPr>
            <p:spPr bwMode="auto">
              <a:xfrm>
                <a:off x="2240" y="2410"/>
                <a:ext cx="24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5077" name="Group 261"/>
              <p:cNvGrpSpPr>
                <a:grpSpLocks/>
              </p:cNvGrpSpPr>
              <p:nvPr/>
            </p:nvGrpSpPr>
            <p:grpSpPr bwMode="auto">
              <a:xfrm>
                <a:off x="2243" y="2418"/>
                <a:ext cx="39" cy="73"/>
                <a:chOff x="2243" y="2418"/>
                <a:chExt cx="39" cy="73"/>
              </a:xfrm>
            </p:grpSpPr>
            <p:sp>
              <p:nvSpPr>
                <p:cNvPr id="35078" name="Rectangle 262"/>
                <p:cNvSpPr>
                  <a:spLocks noChangeArrowheads="1"/>
                </p:cNvSpPr>
                <p:nvPr/>
              </p:nvSpPr>
              <p:spPr bwMode="auto">
                <a:xfrm>
                  <a:off x="2243" y="2418"/>
                  <a:ext cx="40" cy="74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079" name="Rectangle 263"/>
                <p:cNvSpPr>
                  <a:spLocks noChangeArrowheads="1"/>
                </p:cNvSpPr>
                <p:nvPr/>
              </p:nvSpPr>
              <p:spPr bwMode="auto">
                <a:xfrm>
                  <a:off x="2243" y="2418"/>
                  <a:ext cx="40" cy="74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080" name="Group 264"/>
              <p:cNvGrpSpPr>
                <a:grpSpLocks/>
              </p:cNvGrpSpPr>
              <p:nvPr/>
            </p:nvGrpSpPr>
            <p:grpSpPr bwMode="auto">
              <a:xfrm>
                <a:off x="2247" y="2444"/>
                <a:ext cx="11" cy="0"/>
                <a:chOff x="2247" y="2444"/>
                <a:chExt cx="11" cy="0"/>
              </a:xfrm>
            </p:grpSpPr>
            <p:sp>
              <p:nvSpPr>
                <p:cNvPr id="35081" name="Rectangle 265"/>
                <p:cNvSpPr>
                  <a:spLocks noChangeArrowheads="1"/>
                </p:cNvSpPr>
                <p:nvPr/>
              </p:nvSpPr>
              <p:spPr bwMode="auto">
                <a:xfrm>
                  <a:off x="2247" y="2444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082" name="Rectangle 266"/>
                <p:cNvSpPr>
                  <a:spLocks noChangeArrowheads="1"/>
                </p:cNvSpPr>
                <p:nvPr/>
              </p:nvSpPr>
              <p:spPr bwMode="auto">
                <a:xfrm>
                  <a:off x="2247" y="2444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083" name="Group 267"/>
              <p:cNvGrpSpPr>
                <a:grpSpLocks/>
              </p:cNvGrpSpPr>
              <p:nvPr/>
            </p:nvGrpSpPr>
            <p:grpSpPr bwMode="auto">
              <a:xfrm>
                <a:off x="2246" y="2458"/>
                <a:ext cx="12" cy="29"/>
                <a:chOff x="2246" y="2458"/>
                <a:chExt cx="12" cy="29"/>
              </a:xfrm>
            </p:grpSpPr>
            <p:sp>
              <p:nvSpPr>
                <p:cNvPr id="35084" name="Freeform 268"/>
                <p:cNvSpPr>
                  <a:spLocks noChangeArrowheads="1"/>
                </p:cNvSpPr>
                <p:nvPr/>
              </p:nvSpPr>
              <p:spPr bwMode="auto">
                <a:xfrm>
                  <a:off x="2246" y="2458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085" name="Freeform 269"/>
                <p:cNvSpPr>
                  <a:spLocks noChangeArrowheads="1"/>
                </p:cNvSpPr>
                <p:nvPr/>
              </p:nvSpPr>
              <p:spPr bwMode="auto">
                <a:xfrm>
                  <a:off x="2246" y="2458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086" name="Group 270"/>
              <p:cNvGrpSpPr>
                <a:grpSpLocks/>
              </p:cNvGrpSpPr>
              <p:nvPr/>
            </p:nvGrpSpPr>
            <p:grpSpPr bwMode="auto">
              <a:xfrm>
                <a:off x="2248" y="2464"/>
                <a:ext cx="7" cy="23"/>
                <a:chOff x="2248" y="2464"/>
                <a:chExt cx="7" cy="23"/>
              </a:xfrm>
            </p:grpSpPr>
            <p:sp>
              <p:nvSpPr>
                <p:cNvPr id="35087" name="Rectangle 271"/>
                <p:cNvSpPr>
                  <a:spLocks noChangeArrowheads="1"/>
                </p:cNvSpPr>
                <p:nvPr/>
              </p:nvSpPr>
              <p:spPr bwMode="auto">
                <a:xfrm>
                  <a:off x="2248" y="2464"/>
                  <a:ext cx="8" cy="24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088" name="Line 272"/>
                <p:cNvSpPr>
                  <a:spLocks noChangeShapeType="1"/>
                </p:cNvSpPr>
                <p:nvPr/>
              </p:nvSpPr>
              <p:spPr bwMode="auto">
                <a:xfrm>
                  <a:off x="2252" y="2464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089" name="Line 273"/>
                <p:cNvSpPr>
                  <a:spLocks noChangeShapeType="1"/>
                </p:cNvSpPr>
                <p:nvPr/>
              </p:nvSpPr>
              <p:spPr bwMode="auto">
                <a:xfrm>
                  <a:off x="2248" y="2475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090" name="Group 274"/>
              <p:cNvGrpSpPr>
                <a:grpSpLocks/>
              </p:cNvGrpSpPr>
              <p:nvPr/>
            </p:nvGrpSpPr>
            <p:grpSpPr bwMode="auto">
              <a:xfrm>
                <a:off x="2267" y="2458"/>
                <a:ext cx="12" cy="28"/>
                <a:chOff x="2267" y="2458"/>
                <a:chExt cx="12" cy="28"/>
              </a:xfrm>
            </p:grpSpPr>
            <p:grpSp>
              <p:nvGrpSpPr>
                <p:cNvPr id="35091" name="Group 275"/>
                <p:cNvGrpSpPr>
                  <a:grpSpLocks/>
                </p:cNvGrpSpPr>
                <p:nvPr/>
              </p:nvGrpSpPr>
              <p:grpSpPr bwMode="auto">
                <a:xfrm>
                  <a:off x="2267" y="2458"/>
                  <a:ext cx="12" cy="28"/>
                  <a:chOff x="2267" y="2458"/>
                  <a:chExt cx="12" cy="28"/>
                </a:xfrm>
              </p:grpSpPr>
              <p:sp>
                <p:nvSpPr>
                  <p:cNvPr id="35092" name="Freeform 276"/>
                  <p:cNvSpPr>
                    <a:spLocks noChangeArrowheads="1"/>
                  </p:cNvSpPr>
                  <p:nvPr/>
                </p:nvSpPr>
                <p:spPr bwMode="auto">
                  <a:xfrm>
                    <a:off x="2267" y="2458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093" name="Freeform 277"/>
                  <p:cNvSpPr>
                    <a:spLocks noChangeArrowheads="1"/>
                  </p:cNvSpPr>
                  <p:nvPr/>
                </p:nvSpPr>
                <p:spPr bwMode="auto">
                  <a:xfrm>
                    <a:off x="2267" y="2458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094" name="Group 278"/>
                <p:cNvGrpSpPr>
                  <a:grpSpLocks/>
                </p:cNvGrpSpPr>
                <p:nvPr/>
              </p:nvGrpSpPr>
              <p:grpSpPr bwMode="auto">
                <a:xfrm>
                  <a:off x="2270" y="2464"/>
                  <a:ext cx="7" cy="22"/>
                  <a:chOff x="2270" y="2464"/>
                  <a:chExt cx="7" cy="22"/>
                </a:xfrm>
              </p:grpSpPr>
              <p:sp>
                <p:nvSpPr>
                  <p:cNvPr id="35095" name="Rectangle 279"/>
                  <p:cNvSpPr>
                    <a:spLocks noChangeArrowheads="1"/>
                  </p:cNvSpPr>
                  <p:nvPr/>
                </p:nvSpPr>
                <p:spPr bwMode="auto">
                  <a:xfrm>
                    <a:off x="2270" y="2464"/>
                    <a:ext cx="8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096" name="Line 280"/>
                  <p:cNvSpPr>
                    <a:spLocks noChangeShapeType="1"/>
                  </p:cNvSpPr>
                  <p:nvPr/>
                </p:nvSpPr>
                <p:spPr bwMode="auto">
                  <a:xfrm>
                    <a:off x="2273" y="2464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097" name="Line 281"/>
                  <p:cNvSpPr>
                    <a:spLocks noChangeShapeType="1"/>
                  </p:cNvSpPr>
                  <p:nvPr/>
                </p:nvSpPr>
                <p:spPr bwMode="auto">
                  <a:xfrm>
                    <a:off x="2270" y="2475"/>
                    <a:ext cx="8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098" name="Group 282"/>
              <p:cNvGrpSpPr>
                <a:grpSpLocks/>
              </p:cNvGrpSpPr>
              <p:nvPr/>
            </p:nvGrpSpPr>
            <p:grpSpPr bwMode="auto">
              <a:xfrm>
                <a:off x="2247" y="2422"/>
                <a:ext cx="10" cy="20"/>
                <a:chOff x="2247" y="2422"/>
                <a:chExt cx="10" cy="20"/>
              </a:xfrm>
            </p:grpSpPr>
            <p:grpSp>
              <p:nvGrpSpPr>
                <p:cNvPr id="35099" name="Group 283"/>
                <p:cNvGrpSpPr>
                  <a:grpSpLocks/>
                </p:cNvGrpSpPr>
                <p:nvPr/>
              </p:nvGrpSpPr>
              <p:grpSpPr bwMode="auto">
                <a:xfrm>
                  <a:off x="2247" y="2423"/>
                  <a:ext cx="10" cy="19"/>
                  <a:chOff x="2247" y="2423"/>
                  <a:chExt cx="10" cy="19"/>
                </a:xfrm>
              </p:grpSpPr>
              <p:sp>
                <p:nvSpPr>
                  <p:cNvPr id="35100" name="Freeform 284"/>
                  <p:cNvSpPr>
                    <a:spLocks noChangeArrowheads="1"/>
                  </p:cNvSpPr>
                  <p:nvPr/>
                </p:nvSpPr>
                <p:spPr bwMode="auto">
                  <a:xfrm>
                    <a:off x="2247" y="2423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101" name="Freeform 285"/>
                  <p:cNvSpPr>
                    <a:spLocks noChangeArrowheads="1"/>
                  </p:cNvSpPr>
                  <p:nvPr/>
                </p:nvSpPr>
                <p:spPr bwMode="auto">
                  <a:xfrm>
                    <a:off x="2247" y="2423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102" name="Group 286"/>
                <p:cNvGrpSpPr>
                  <a:grpSpLocks/>
                </p:cNvGrpSpPr>
                <p:nvPr/>
              </p:nvGrpSpPr>
              <p:grpSpPr bwMode="auto">
                <a:xfrm>
                  <a:off x="2249" y="2422"/>
                  <a:ext cx="6" cy="18"/>
                  <a:chOff x="2249" y="2422"/>
                  <a:chExt cx="6" cy="18"/>
                </a:xfrm>
              </p:grpSpPr>
              <p:sp>
                <p:nvSpPr>
                  <p:cNvPr id="35103" name="Line 287"/>
                  <p:cNvSpPr>
                    <a:spLocks noChangeShapeType="1"/>
                  </p:cNvSpPr>
                  <p:nvPr/>
                </p:nvSpPr>
                <p:spPr bwMode="auto">
                  <a:xfrm>
                    <a:off x="2252" y="2422"/>
                    <a:ext cx="1" cy="19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104" name="Line 288"/>
                  <p:cNvSpPr>
                    <a:spLocks noChangeShapeType="1"/>
                  </p:cNvSpPr>
                  <p:nvPr/>
                </p:nvSpPr>
                <p:spPr bwMode="auto">
                  <a:xfrm>
                    <a:off x="2249" y="2432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105" name="Group 289"/>
              <p:cNvGrpSpPr>
                <a:grpSpLocks/>
              </p:cNvGrpSpPr>
              <p:nvPr/>
            </p:nvGrpSpPr>
            <p:grpSpPr bwMode="auto">
              <a:xfrm>
                <a:off x="2268" y="2422"/>
                <a:ext cx="10" cy="21"/>
                <a:chOff x="2268" y="2422"/>
                <a:chExt cx="10" cy="21"/>
              </a:xfrm>
            </p:grpSpPr>
            <p:grpSp>
              <p:nvGrpSpPr>
                <p:cNvPr id="35106" name="Group 290"/>
                <p:cNvGrpSpPr>
                  <a:grpSpLocks/>
                </p:cNvGrpSpPr>
                <p:nvPr/>
              </p:nvGrpSpPr>
              <p:grpSpPr bwMode="auto">
                <a:xfrm>
                  <a:off x="2268" y="2423"/>
                  <a:ext cx="10" cy="20"/>
                  <a:chOff x="2268" y="2423"/>
                  <a:chExt cx="10" cy="20"/>
                </a:xfrm>
              </p:grpSpPr>
              <p:sp>
                <p:nvSpPr>
                  <p:cNvPr id="35107" name="Freeform 291"/>
                  <p:cNvSpPr>
                    <a:spLocks noChangeArrowheads="1"/>
                  </p:cNvSpPr>
                  <p:nvPr/>
                </p:nvSpPr>
                <p:spPr bwMode="auto">
                  <a:xfrm>
                    <a:off x="2268" y="2423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108" name="Freeform 292"/>
                  <p:cNvSpPr>
                    <a:spLocks noChangeArrowheads="1"/>
                  </p:cNvSpPr>
                  <p:nvPr/>
                </p:nvSpPr>
                <p:spPr bwMode="auto">
                  <a:xfrm>
                    <a:off x="2268" y="2423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109" name="Group 293"/>
                <p:cNvGrpSpPr>
                  <a:grpSpLocks/>
                </p:cNvGrpSpPr>
                <p:nvPr/>
              </p:nvGrpSpPr>
              <p:grpSpPr bwMode="auto">
                <a:xfrm>
                  <a:off x="2270" y="2422"/>
                  <a:ext cx="6" cy="19"/>
                  <a:chOff x="2270" y="2422"/>
                  <a:chExt cx="6" cy="19"/>
                </a:xfrm>
              </p:grpSpPr>
              <p:sp>
                <p:nvSpPr>
                  <p:cNvPr id="35110" name="Line 294"/>
                  <p:cNvSpPr>
                    <a:spLocks noChangeShapeType="1"/>
                  </p:cNvSpPr>
                  <p:nvPr/>
                </p:nvSpPr>
                <p:spPr bwMode="auto">
                  <a:xfrm>
                    <a:off x="2274" y="2422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111" name="Line 295"/>
                  <p:cNvSpPr>
                    <a:spLocks noChangeShapeType="1"/>
                  </p:cNvSpPr>
                  <p:nvPr/>
                </p:nvSpPr>
                <p:spPr bwMode="auto">
                  <a:xfrm>
                    <a:off x="2270" y="2432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5112" name="Group 296"/>
            <p:cNvGrpSpPr>
              <a:grpSpLocks/>
            </p:cNvGrpSpPr>
            <p:nvPr/>
          </p:nvGrpSpPr>
          <p:grpSpPr bwMode="auto">
            <a:xfrm>
              <a:off x="2306" y="2312"/>
              <a:ext cx="45" cy="99"/>
              <a:chOff x="2306" y="2312"/>
              <a:chExt cx="45" cy="99"/>
            </a:xfrm>
          </p:grpSpPr>
          <p:grpSp>
            <p:nvGrpSpPr>
              <p:cNvPr id="35113" name="Group 297"/>
              <p:cNvGrpSpPr>
                <a:grpSpLocks/>
              </p:cNvGrpSpPr>
              <p:nvPr/>
            </p:nvGrpSpPr>
            <p:grpSpPr bwMode="auto">
              <a:xfrm>
                <a:off x="2306" y="2312"/>
                <a:ext cx="45" cy="15"/>
                <a:chOff x="2306" y="2312"/>
                <a:chExt cx="45" cy="15"/>
              </a:xfrm>
            </p:grpSpPr>
            <p:sp>
              <p:nvSpPr>
                <p:cNvPr id="35114" name="Freeform 298"/>
                <p:cNvSpPr>
                  <a:spLocks noChangeArrowheads="1"/>
                </p:cNvSpPr>
                <p:nvPr/>
              </p:nvSpPr>
              <p:spPr bwMode="auto">
                <a:xfrm>
                  <a:off x="2306" y="2312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115" name="Freeform 299"/>
                <p:cNvSpPr>
                  <a:spLocks noChangeArrowheads="1"/>
                </p:cNvSpPr>
                <p:nvPr/>
              </p:nvSpPr>
              <p:spPr bwMode="auto">
                <a:xfrm>
                  <a:off x="2306" y="2312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116" name="Freeform 300"/>
              <p:cNvSpPr>
                <a:spLocks noChangeArrowheads="1"/>
              </p:cNvSpPr>
              <p:nvPr/>
            </p:nvSpPr>
            <p:spPr bwMode="auto">
              <a:xfrm>
                <a:off x="2330" y="2330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117" name="Freeform 301"/>
              <p:cNvSpPr>
                <a:spLocks noChangeArrowheads="1"/>
              </p:cNvSpPr>
              <p:nvPr/>
            </p:nvSpPr>
            <p:spPr bwMode="auto">
              <a:xfrm>
                <a:off x="2306" y="2330"/>
                <a:ext cx="24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5118" name="Group 302"/>
              <p:cNvGrpSpPr>
                <a:grpSpLocks/>
              </p:cNvGrpSpPr>
              <p:nvPr/>
            </p:nvGrpSpPr>
            <p:grpSpPr bwMode="auto">
              <a:xfrm>
                <a:off x="2309" y="2338"/>
                <a:ext cx="39" cy="73"/>
                <a:chOff x="2309" y="2338"/>
                <a:chExt cx="39" cy="73"/>
              </a:xfrm>
            </p:grpSpPr>
            <p:sp>
              <p:nvSpPr>
                <p:cNvPr id="35119" name="Rectangle 303"/>
                <p:cNvSpPr>
                  <a:spLocks noChangeArrowheads="1"/>
                </p:cNvSpPr>
                <p:nvPr/>
              </p:nvSpPr>
              <p:spPr bwMode="auto">
                <a:xfrm>
                  <a:off x="2309" y="2338"/>
                  <a:ext cx="40" cy="74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120" name="Rectangle 304"/>
                <p:cNvSpPr>
                  <a:spLocks noChangeArrowheads="1"/>
                </p:cNvSpPr>
                <p:nvPr/>
              </p:nvSpPr>
              <p:spPr bwMode="auto">
                <a:xfrm>
                  <a:off x="2309" y="2338"/>
                  <a:ext cx="40" cy="74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121" name="Group 305"/>
              <p:cNvGrpSpPr>
                <a:grpSpLocks/>
              </p:cNvGrpSpPr>
              <p:nvPr/>
            </p:nvGrpSpPr>
            <p:grpSpPr bwMode="auto">
              <a:xfrm>
                <a:off x="2313" y="2364"/>
                <a:ext cx="11" cy="0"/>
                <a:chOff x="2313" y="2364"/>
                <a:chExt cx="11" cy="0"/>
              </a:xfrm>
            </p:grpSpPr>
            <p:sp>
              <p:nvSpPr>
                <p:cNvPr id="35122" name="Rectangle 306"/>
                <p:cNvSpPr>
                  <a:spLocks noChangeArrowheads="1"/>
                </p:cNvSpPr>
                <p:nvPr/>
              </p:nvSpPr>
              <p:spPr bwMode="auto">
                <a:xfrm>
                  <a:off x="2313" y="2364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123" name="Rectangle 307"/>
                <p:cNvSpPr>
                  <a:spLocks noChangeArrowheads="1"/>
                </p:cNvSpPr>
                <p:nvPr/>
              </p:nvSpPr>
              <p:spPr bwMode="auto">
                <a:xfrm>
                  <a:off x="2313" y="2364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124" name="Group 308"/>
              <p:cNvGrpSpPr>
                <a:grpSpLocks/>
              </p:cNvGrpSpPr>
              <p:nvPr/>
            </p:nvGrpSpPr>
            <p:grpSpPr bwMode="auto">
              <a:xfrm>
                <a:off x="2312" y="2378"/>
                <a:ext cx="12" cy="29"/>
                <a:chOff x="2312" y="2378"/>
                <a:chExt cx="12" cy="29"/>
              </a:xfrm>
            </p:grpSpPr>
            <p:sp>
              <p:nvSpPr>
                <p:cNvPr id="35125" name="Freeform 309"/>
                <p:cNvSpPr>
                  <a:spLocks noChangeArrowheads="1"/>
                </p:cNvSpPr>
                <p:nvPr/>
              </p:nvSpPr>
              <p:spPr bwMode="auto">
                <a:xfrm>
                  <a:off x="2312" y="2378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126" name="Freeform 310"/>
                <p:cNvSpPr>
                  <a:spLocks noChangeArrowheads="1"/>
                </p:cNvSpPr>
                <p:nvPr/>
              </p:nvSpPr>
              <p:spPr bwMode="auto">
                <a:xfrm>
                  <a:off x="2312" y="2378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127" name="Group 311"/>
              <p:cNvGrpSpPr>
                <a:grpSpLocks/>
              </p:cNvGrpSpPr>
              <p:nvPr/>
            </p:nvGrpSpPr>
            <p:grpSpPr bwMode="auto">
              <a:xfrm>
                <a:off x="2314" y="2384"/>
                <a:ext cx="7" cy="23"/>
                <a:chOff x="2314" y="2384"/>
                <a:chExt cx="7" cy="23"/>
              </a:xfrm>
            </p:grpSpPr>
            <p:sp>
              <p:nvSpPr>
                <p:cNvPr id="35128" name="Rectangle 312"/>
                <p:cNvSpPr>
                  <a:spLocks noChangeArrowheads="1"/>
                </p:cNvSpPr>
                <p:nvPr/>
              </p:nvSpPr>
              <p:spPr bwMode="auto">
                <a:xfrm>
                  <a:off x="2314" y="2384"/>
                  <a:ext cx="8" cy="24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129" name="Line 313"/>
                <p:cNvSpPr>
                  <a:spLocks noChangeShapeType="1"/>
                </p:cNvSpPr>
                <p:nvPr/>
              </p:nvSpPr>
              <p:spPr bwMode="auto">
                <a:xfrm>
                  <a:off x="2318" y="2384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130" name="Line 314"/>
                <p:cNvSpPr>
                  <a:spLocks noChangeShapeType="1"/>
                </p:cNvSpPr>
                <p:nvPr/>
              </p:nvSpPr>
              <p:spPr bwMode="auto">
                <a:xfrm>
                  <a:off x="2314" y="2396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131" name="Group 315"/>
              <p:cNvGrpSpPr>
                <a:grpSpLocks/>
              </p:cNvGrpSpPr>
              <p:nvPr/>
            </p:nvGrpSpPr>
            <p:grpSpPr bwMode="auto">
              <a:xfrm>
                <a:off x="2333" y="2378"/>
                <a:ext cx="12" cy="28"/>
                <a:chOff x="2333" y="2378"/>
                <a:chExt cx="12" cy="28"/>
              </a:xfrm>
            </p:grpSpPr>
            <p:grpSp>
              <p:nvGrpSpPr>
                <p:cNvPr id="35132" name="Group 316"/>
                <p:cNvGrpSpPr>
                  <a:grpSpLocks/>
                </p:cNvGrpSpPr>
                <p:nvPr/>
              </p:nvGrpSpPr>
              <p:grpSpPr bwMode="auto">
                <a:xfrm>
                  <a:off x="2333" y="2378"/>
                  <a:ext cx="12" cy="28"/>
                  <a:chOff x="2333" y="2378"/>
                  <a:chExt cx="12" cy="28"/>
                </a:xfrm>
              </p:grpSpPr>
              <p:sp>
                <p:nvSpPr>
                  <p:cNvPr id="35133" name="Freeform 317"/>
                  <p:cNvSpPr>
                    <a:spLocks noChangeArrowheads="1"/>
                  </p:cNvSpPr>
                  <p:nvPr/>
                </p:nvSpPr>
                <p:spPr bwMode="auto">
                  <a:xfrm>
                    <a:off x="2333" y="2378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134" name="Freeform 318"/>
                  <p:cNvSpPr>
                    <a:spLocks noChangeArrowheads="1"/>
                  </p:cNvSpPr>
                  <p:nvPr/>
                </p:nvSpPr>
                <p:spPr bwMode="auto">
                  <a:xfrm>
                    <a:off x="2333" y="2378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135" name="Group 319"/>
                <p:cNvGrpSpPr>
                  <a:grpSpLocks/>
                </p:cNvGrpSpPr>
                <p:nvPr/>
              </p:nvGrpSpPr>
              <p:grpSpPr bwMode="auto">
                <a:xfrm>
                  <a:off x="2336" y="2384"/>
                  <a:ext cx="7" cy="22"/>
                  <a:chOff x="2336" y="2384"/>
                  <a:chExt cx="7" cy="22"/>
                </a:xfrm>
              </p:grpSpPr>
              <p:sp>
                <p:nvSpPr>
                  <p:cNvPr id="35136" name="Rectangle 320"/>
                  <p:cNvSpPr>
                    <a:spLocks noChangeArrowheads="1"/>
                  </p:cNvSpPr>
                  <p:nvPr/>
                </p:nvSpPr>
                <p:spPr bwMode="auto">
                  <a:xfrm>
                    <a:off x="2336" y="2384"/>
                    <a:ext cx="8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137" name="Line 321"/>
                  <p:cNvSpPr>
                    <a:spLocks noChangeShapeType="1"/>
                  </p:cNvSpPr>
                  <p:nvPr/>
                </p:nvSpPr>
                <p:spPr bwMode="auto">
                  <a:xfrm>
                    <a:off x="2339" y="2384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138" name="Line 322"/>
                  <p:cNvSpPr>
                    <a:spLocks noChangeShapeType="1"/>
                  </p:cNvSpPr>
                  <p:nvPr/>
                </p:nvSpPr>
                <p:spPr bwMode="auto">
                  <a:xfrm>
                    <a:off x="2336" y="2395"/>
                    <a:ext cx="8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139" name="Group 323"/>
              <p:cNvGrpSpPr>
                <a:grpSpLocks/>
              </p:cNvGrpSpPr>
              <p:nvPr/>
            </p:nvGrpSpPr>
            <p:grpSpPr bwMode="auto">
              <a:xfrm>
                <a:off x="2313" y="2342"/>
                <a:ext cx="10" cy="20"/>
                <a:chOff x="2313" y="2342"/>
                <a:chExt cx="10" cy="20"/>
              </a:xfrm>
            </p:grpSpPr>
            <p:grpSp>
              <p:nvGrpSpPr>
                <p:cNvPr id="35140" name="Group 324"/>
                <p:cNvGrpSpPr>
                  <a:grpSpLocks/>
                </p:cNvGrpSpPr>
                <p:nvPr/>
              </p:nvGrpSpPr>
              <p:grpSpPr bwMode="auto">
                <a:xfrm>
                  <a:off x="2313" y="2343"/>
                  <a:ext cx="10" cy="19"/>
                  <a:chOff x="2313" y="2343"/>
                  <a:chExt cx="10" cy="19"/>
                </a:xfrm>
              </p:grpSpPr>
              <p:sp>
                <p:nvSpPr>
                  <p:cNvPr id="35141" name="Freeform 325"/>
                  <p:cNvSpPr>
                    <a:spLocks noChangeArrowheads="1"/>
                  </p:cNvSpPr>
                  <p:nvPr/>
                </p:nvSpPr>
                <p:spPr bwMode="auto">
                  <a:xfrm>
                    <a:off x="2313" y="2343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142" name="Freeform 326"/>
                  <p:cNvSpPr>
                    <a:spLocks noChangeArrowheads="1"/>
                  </p:cNvSpPr>
                  <p:nvPr/>
                </p:nvSpPr>
                <p:spPr bwMode="auto">
                  <a:xfrm>
                    <a:off x="2313" y="2343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143" name="Group 327"/>
                <p:cNvGrpSpPr>
                  <a:grpSpLocks/>
                </p:cNvGrpSpPr>
                <p:nvPr/>
              </p:nvGrpSpPr>
              <p:grpSpPr bwMode="auto">
                <a:xfrm>
                  <a:off x="2315" y="2342"/>
                  <a:ext cx="6" cy="18"/>
                  <a:chOff x="2315" y="2342"/>
                  <a:chExt cx="6" cy="18"/>
                </a:xfrm>
              </p:grpSpPr>
              <p:sp>
                <p:nvSpPr>
                  <p:cNvPr id="35144" name="Line 328"/>
                  <p:cNvSpPr>
                    <a:spLocks noChangeShapeType="1"/>
                  </p:cNvSpPr>
                  <p:nvPr/>
                </p:nvSpPr>
                <p:spPr bwMode="auto">
                  <a:xfrm>
                    <a:off x="2318" y="2342"/>
                    <a:ext cx="1" cy="19"/>
                  </a:xfrm>
                  <a:prstGeom prst="line">
                    <a:avLst/>
                  </a:prstGeom>
                  <a:noFill/>
                  <a:ln w="648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145" name="Line 329"/>
                  <p:cNvSpPr>
                    <a:spLocks noChangeShapeType="1"/>
                  </p:cNvSpPr>
                  <p:nvPr/>
                </p:nvSpPr>
                <p:spPr bwMode="auto">
                  <a:xfrm>
                    <a:off x="2315" y="2352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146" name="Group 330"/>
              <p:cNvGrpSpPr>
                <a:grpSpLocks/>
              </p:cNvGrpSpPr>
              <p:nvPr/>
            </p:nvGrpSpPr>
            <p:grpSpPr bwMode="auto">
              <a:xfrm>
                <a:off x="2334" y="2342"/>
                <a:ext cx="10" cy="21"/>
                <a:chOff x="2334" y="2342"/>
                <a:chExt cx="10" cy="21"/>
              </a:xfrm>
            </p:grpSpPr>
            <p:grpSp>
              <p:nvGrpSpPr>
                <p:cNvPr id="35147" name="Group 331"/>
                <p:cNvGrpSpPr>
                  <a:grpSpLocks/>
                </p:cNvGrpSpPr>
                <p:nvPr/>
              </p:nvGrpSpPr>
              <p:grpSpPr bwMode="auto">
                <a:xfrm>
                  <a:off x="2334" y="2343"/>
                  <a:ext cx="10" cy="20"/>
                  <a:chOff x="2334" y="2343"/>
                  <a:chExt cx="10" cy="20"/>
                </a:xfrm>
              </p:grpSpPr>
              <p:sp>
                <p:nvSpPr>
                  <p:cNvPr id="35148" name="Freeform 332"/>
                  <p:cNvSpPr>
                    <a:spLocks noChangeArrowheads="1"/>
                  </p:cNvSpPr>
                  <p:nvPr/>
                </p:nvSpPr>
                <p:spPr bwMode="auto">
                  <a:xfrm>
                    <a:off x="2334" y="2343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149" name="Freeform 333"/>
                  <p:cNvSpPr>
                    <a:spLocks noChangeArrowheads="1"/>
                  </p:cNvSpPr>
                  <p:nvPr/>
                </p:nvSpPr>
                <p:spPr bwMode="auto">
                  <a:xfrm>
                    <a:off x="2334" y="2343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150" name="Group 334"/>
                <p:cNvGrpSpPr>
                  <a:grpSpLocks/>
                </p:cNvGrpSpPr>
                <p:nvPr/>
              </p:nvGrpSpPr>
              <p:grpSpPr bwMode="auto">
                <a:xfrm>
                  <a:off x="2336" y="2342"/>
                  <a:ext cx="6" cy="19"/>
                  <a:chOff x="2336" y="2342"/>
                  <a:chExt cx="6" cy="19"/>
                </a:xfrm>
              </p:grpSpPr>
              <p:sp>
                <p:nvSpPr>
                  <p:cNvPr id="35151" name="Line 335"/>
                  <p:cNvSpPr>
                    <a:spLocks noChangeShapeType="1"/>
                  </p:cNvSpPr>
                  <p:nvPr/>
                </p:nvSpPr>
                <p:spPr bwMode="auto">
                  <a:xfrm>
                    <a:off x="2340" y="2342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152" name="Line 336"/>
                  <p:cNvSpPr>
                    <a:spLocks noChangeShapeType="1"/>
                  </p:cNvSpPr>
                  <p:nvPr/>
                </p:nvSpPr>
                <p:spPr bwMode="auto">
                  <a:xfrm>
                    <a:off x="2336" y="2352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5153" name="Group 337"/>
            <p:cNvGrpSpPr>
              <a:grpSpLocks/>
            </p:cNvGrpSpPr>
            <p:nvPr/>
          </p:nvGrpSpPr>
          <p:grpSpPr bwMode="auto">
            <a:xfrm>
              <a:off x="2340" y="2360"/>
              <a:ext cx="44" cy="99"/>
              <a:chOff x="2340" y="2360"/>
              <a:chExt cx="44" cy="99"/>
            </a:xfrm>
          </p:grpSpPr>
          <p:grpSp>
            <p:nvGrpSpPr>
              <p:cNvPr id="35154" name="Group 338"/>
              <p:cNvGrpSpPr>
                <a:grpSpLocks/>
              </p:cNvGrpSpPr>
              <p:nvPr/>
            </p:nvGrpSpPr>
            <p:grpSpPr bwMode="auto">
              <a:xfrm>
                <a:off x="2340" y="2360"/>
                <a:ext cx="43" cy="15"/>
                <a:chOff x="2340" y="2360"/>
                <a:chExt cx="43" cy="15"/>
              </a:xfrm>
            </p:grpSpPr>
            <p:sp>
              <p:nvSpPr>
                <p:cNvPr id="35155" name="Freeform 339"/>
                <p:cNvSpPr>
                  <a:spLocks noChangeArrowheads="1"/>
                </p:cNvSpPr>
                <p:nvPr/>
              </p:nvSpPr>
              <p:spPr bwMode="auto">
                <a:xfrm>
                  <a:off x="2340" y="2360"/>
                  <a:ext cx="44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156" name="Freeform 340"/>
                <p:cNvSpPr>
                  <a:spLocks noChangeArrowheads="1"/>
                </p:cNvSpPr>
                <p:nvPr/>
              </p:nvSpPr>
              <p:spPr bwMode="auto">
                <a:xfrm>
                  <a:off x="2340" y="2360"/>
                  <a:ext cx="44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157" name="Freeform 341"/>
              <p:cNvSpPr>
                <a:spLocks noChangeArrowheads="1"/>
              </p:cNvSpPr>
              <p:nvPr/>
            </p:nvSpPr>
            <p:spPr bwMode="auto">
              <a:xfrm>
                <a:off x="2363" y="2378"/>
                <a:ext cx="21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158" name="Freeform 342"/>
              <p:cNvSpPr>
                <a:spLocks noChangeArrowheads="1"/>
              </p:cNvSpPr>
              <p:nvPr/>
            </p:nvSpPr>
            <p:spPr bwMode="auto">
              <a:xfrm>
                <a:off x="2340" y="2378"/>
                <a:ext cx="23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5159" name="Group 343"/>
              <p:cNvGrpSpPr>
                <a:grpSpLocks/>
              </p:cNvGrpSpPr>
              <p:nvPr/>
            </p:nvGrpSpPr>
            <p:grpSpPr bwMode="auto">
              <a:xfrm>
                <a:off x="2343" y="2386"/>
                <a:ext cx="37" cy="73"/>
                <a:chOff x="2343" y="2386"/>
                <a:chExt cx="37" cy="73"/>
              </a:xfrm>
            </p:grpSpPr>
            <p:sp>
              <p:nvSpPr>
                <p:cNvPr id="35160" name="Rectangle 344"/>
                <p:cNvSpPr>
                  <a:spLocks noChangeArrowheads="1"/>
                </p:cNvSpPr>
                <p:nvPr/>
              </p:nvSpPr>
              <p:spPr bwMode="auto">
                <a:xfrm>
                  <a:off x="2343" y="2386"/>
                  <a:ext cx="38" cy="74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161" name="Rectangle 345"/>
                <p:cNvSpPr>
                  <a:spLocks noChangeArrowheads="1"/>
                </p:cNvSpPr>
                <p:nvPr/>
              </p:nvSpPr>
              <p:spPr bwMode="auto">
                <a:xfrm>
                  <a:off x="2343" y="2386"/>
                  <a:ext cx="38" cy="74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162" name="Group 346"/>
              <p:cNvGrpSpPr>
                <a:grpSpLocks/>
              </p:cNvGrpSpPr>
              <p:nvPr/>
            </p:nvGrpSpPr>
            <p:grpSpPr bwMode="auto">
              <a:xfrm>
                <a:off x="2347" y="2412"/>
                <a:ext cx="11" cy="0"/>
                <a:chOff x="2347" y="2412"/>
                <a:chExt cx="11" cy="0"/>
              </a:xfrm>
            </p:grpSpPr>
            <p:sp>
              <p:nvSpPr>
                <p:cNvPr id="35163" name="Rectangle 347"/>
                <p:cNvSpPr>
                  <a:spLocks noChangeArrowheads="1"/>
                </p:cNvSpPr>
                <p:nvPr/>
              </p:nvSpPr>
              <p:spPr bwMode="auto">
                <a:xfrm>
                  <a:off x="2347" y="2412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164" name="Rectangle 348"/>
                <p:cNvSpPr>
                  <a:spLocks noChangeArrowheads="1"/>
                </p:cNvSpPr>
                <p:nvPr/>
              </p:nvSpPr>
              <p:spPr bwMode="auto">
                <a:xfrm>
                  <a:off x="2347" y="2412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165" name="Group 349"/>
              <p:cNvGrpSpPr>
                <a:grpSpLocks/>
              </p:cNvGrpSpPr>
              <p:nvPr/>
            </p:nvGrpSpPr>
            <p:grpSpPr bwMode="auto">
              <a:xfrm>
                <a:off x="2346" y="2426"/>
                <a:ext cx="11" cy="29"/>
                <a:chOff x="2346" y="2426"/>
                <a:chExt cx="11" cy="29"/>
              </a:xfrm>
            </p:grpSpPr>
            <p:sp>
              <p:nvSpPr>
                <p:cNvPr id="35166" name="Freeform 350"/>
                <p:cNvSpPr>
                  <a:spLocks noChangeArrowheads="1"/>
                </p:cNvSpPr>
                <p:nvPr/>
              </p:nvSpPr>
              <p:spPr bwMode="auto">
                <a:xfrm>
                  <a:off x="2346" y="2426"/>
                  <a:ext cx="12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167" name="Freeform 351"/>
                <p:cNvSpPr>
                  <a:spLocks noChangeArrowheads="1"/>
                </p:cNvSpPr>
                <p:nvPr/>
              </p:nvSpPr>
              <p:spPr bwMode="auto">
                <a:xfrm>
                  <a:off x="2346" y="2426"/>
                  <a:ext cx="12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168" name="Group 352"/>
              <p:cNvGrpSpPr>
                <a:grpSpLocks/>
              </p:cNvGrpSpPr>
              <p:nvPr/>
            </p:nvGrpSpPr>
            <p:grpSpPr bwMode="auto">
              <a:xfrm>
                <a:off x="2348" y="2432"/>
                <a:ext cx="7" cy="23"/>
                <a:chOff x="2348" y="2432"/>
                <a:chExt cx="7" cy="23"/>
              </a:xfrm>
            </p:grpSpPr>
            <p:sp>
              <p:nvSpPr>
                <p:cNvPr id="35169" name="Rectangle 353"/>
                <p:cNvSpPr>
                  <a:spLocks noChangeArrowheads="1"/>
                </p:cNvSpPr>
                <p:nvPr/>
              </p:nvSpPr>
              <p:spPr bwMode="auto">
                <a:xfrm>
                  <a:off x="2348" y="2432"/>
                  <a:ext cx="8" cy="24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170" name="Line 354"/>
                <p:cNvSpPr>
                  <a:spLocks noChangeShapeType="1"/>
                </p:cNvSpPr>
                <p:nvPr/>
              </p:nvSpPr>
              <p:spPr bwMode="auto">
                <a:xfrm>
                  <a:off x="2352" y="2432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171" name="Line 355"/>
                <p:cNvSpPr>
                  <a:spLocks noChangeShapeType="1"/>
                </p:cNvSpPr>
                <p:nvPr/>
              </p:nvSpPr>
              <p:spPr bwMode="auto">
                <a:xfrm>
                  <a:off x="2348" y="2443"/>
                  <a:ext cx="7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172" name="Group 356"/>
              <p:cNvGrpSpPr>
                <a:grpSpLocks/>
              </p:cNvGrpSpPr>
              <p:nvPr/>
            </p:nvGrpSpPr>
            <p:grpSpPr bwMode="auto">
              <a:xfrm>
                <a:off x="2366" y="2426"/>
                <a:ext cx="11" cy="28"/>
                <a:chOff x="2366" y="2426"/>
                <a:chExt cx="11" cy="28"/>
              </a:xfrm>
            </p:grpSpPr>
            <p:grpSp>
              <p:nvGrpSpPr>
                <p:cNvPr id="35173" name="Group 357"/>
                <p:cNvGrpSpPr>
                  <a:grpSpLocks/>
                </p:cNvGrpSpPr>
                <p:nvPr/>
              </p:nvGrpSpPr>
              <p:grpSpPr bwMode="auto">
                <a:xfrm>
                  <a:off x="2366" y="2426"/>
                  <a:ext cx="11" cy="28"/>
                  <a:chOff x="2366" y="2426"/>
                  <a:chExt cx="11" cy="28"/>
                </a:xfrm>
              </p:grpSpPr>
              <p:sp>
                <p:nvSpPr>
                  <p:cNvPr id="35174" name="Freeform 358"/>
                  <p:cNvSpPr>
                    <a:spLocks noChangeArrowheads="1"/>
                  </p:cNvSpPr>
                  <p:nvPr/>
                </p:nvSpPr>
                <p:spPr bwMode="auto">
                  <a:xfrm>
                    <a:off x="2366" y="2426"/>
                    <a:ext cx="12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175" name="Freeform 359"/>
                  <p:cNvSpPr>
                    <a:spLocks noChangeArrowheads="1"/>
                  </p:cNvSpPr>
                  <p:nvPr/>
                </p:nvSpPr>
                <p:spPr bwMode="auto">
                  <a:xfrm>
                    <a:off x="2366" y="2426"/>
                    <a:ext cx="12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176" name="Group 360"/>
                <p:cNvGrpSpPr>
                  <a:grpSpLocks/>
                </p:cNvGrpSpPr>
                <p:nvPr/>
              </p:nvGrpSpPr>
              <p:grpSpPr bwMode="auto">
                <a:xfrm>
                  <a:off x="2368" y="2432"/>
                  <a:ext cx="6" cy="22"/>
                  <a:chOff x="2368" y="2432"/>
                  <a:chExt cx="6" cy="22"/>
                </a:xfrm>
              </p:grpSpPr>
              <p:sp>
                <p:nvSpPr>
                  <p:cNvPr id="35177" name="Rectangle 361"/>
                  <p:cNvSpPr>
                    <a:spLocks noChangeArrowheads="1"/>
                  </p:cNvSpPr>
                  <p:nvPr/>
                </p:nvSpPr>
                <p:spPr bwMode="auto">
                  <a:xfrm>
                    <a:off x="2368" y="2432"/>
                    <a:ext cx="7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178" name="Line 362"/>
                  <p:cNvSpPr>
                    <a:spLocks noChangeShapeType="1"/>
                  </p:cNvSpPr>
                  <p:nvPr/>
                </p:nvSpPr>
                <p:spPr bwMode="auto">
                  <a:xfrm>
                    <a:off x="2371" y="2432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179" name="Line 363"/>
                  <p:cNvSpPr>
                    <a:spLocks noChangeShapeType="1"/>
                  </p:cNvSpPr>
                  <p:nvPr/>
                </p:nvSpPr>
                <p:spPr bwMode="auto">
                  <a:xfrm>
                    <a:off x="2368" y="2443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180" name="Group 364"/>
              <p:cNvGrpSpPr>
                <a:grpSpLocks/>
              </p:cNvGrpSpPr>
              <p:nvPr/>
            </p:nvGrpSpPr>
            <p:grpSpPr bwMode="auto">
              <a:xfrm>
                <a:off x="2347" y="2390"/>
                <a:ext cx="9" cy="20"/>
                <a:chOff x="2347" y="2390"/>
                <a:chExt cx="9" cy="20"/>
              </a:xfrm>
            </p:grpSpPr>
            <p:grpSp>
              <p:nvGrpSpPr>
                <p:cNvPr id="35181" name="Group 365"/>
                <p:cNvGrpSpPr>
                  <a:grpSpLocks/>
                </p:cNvGrpSpPr>
                <p:nvPr/>
              </p:nvGrpSpPr>
              <p:grpSpPr bwMode="auto">
                <a:xfrm>
                  <a:off x="2347" y="2391"/>
                  <a:ext cx="9" cy="19"/>
                  <a:chOff x="2347" y="2391"/>
                  <a:chExt cx="9" cy="19"/>
                </a:xfrm>
              </p:grpSpPr>
              <p:sp>
                <p:nvSpPr>
                  <p:cNvPr id="35182" name="Freeform 366"/>
                  <p:cNvSpPr>
                    <a:spLocks noChangeArrowheads="1"/>
                  </p:cNvSpPr>
                  <p:nvPr/>
                </p:nvSpPr>
                <p:spPr bwMode="auto">
                  <a:xfrm>
                    <a:off x="2347" y="2391"/>
                    <a:ext cx="10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183" name="Freeform 367"/>
                  <p:cNvSpPr>
                    <a:spLocks noChangeArrowheads="1"/>
                  </p:cNvSpPr>
                  <p:nvPr/>
                </p:nvSpPr>
                <p:spPr bwMode="auto">
                  <a:xfrm>
                    <a:off x="2347" y="2391"/>
                    <a:ext cx="10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184" name="Group 368"/>
                <p:cNvGrpSpPr>
                  <a:grpSpLocks/>
                </p:cNvGrpSpPr>
                <p:nvPr/>
              </p:nvGrpSpPr>
              <p:grpSpPr bwMode="auto">
                <a:xfrm>
                  <a:off x="2348" y="2390"/>
                  <a:ext cx="6" cy="18"/>
                  <a:chOff x="2348" y="2390"/>
                  <a:chExt cx="6" cy="18"/>
                </a:xfrm>
              </p:grpSpPr>
              <p:sp>
                <p:nvSpPr>
                  <p:cNvPr id="35185" name="Line 369"/>
                  <p:cNvSpPr>
                    <a:spLocks noChangeShapeType="1"/>
                  </p:cNvSpPr>
                  <p:nvPr/>
                </p:nvSpPr>
                <p:spPr bwMode="auto">
                  <a:xfrm>
                    <a:off x="2352" y="2390"/>
                    <a:ext cx="1" cy="19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186" name="Line 370"/>
                  <p:cNvSpPr>
                    <a:spLocks noChangeShapeType="1"/>
                  </p:cNvSpPr>
                  <p:nvPr/>
                </p:nvSpPr>
                <p:spPr bwMode="auto">
                  <a:xfrm>
                    <a:off x="2348" y="2400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187" name="Group 371"/>
              <p:cNvGrpSpPr>
                <a:grpSpLocks/>
              </p:cNvGrpSpPr>
              <p:nvPr/>
            </p:nvGrpSpPr>
            <p:grpSpPr bwMode="auto">
              <a:xfrm>
                <a:off x="2366" y="2390"/>
                <a:ext cx="9" cy="21"/>
                <a:chOff x="2366" y="2390"/>
                <a:chExt cx="9" cy="21"/>
              </a:xfrm>
            </p:grpSpPr>
            <p:grpSp>
              <p:nvGrpSpPr>
                <p:cNvPr id="35188" name="Group 372"/>
                <p:cNvGrpSpPr>
                  <a:grpSpLocks/>
                </p:cNvGrpSpPr>
                <p:nvPr/>
              </p:nvGrpSpPr>
              <p:grpSpPr bwMode="auto">
                <a:xfrm>
                  <a:off x="2366" y="2391"/>
                  <a:ext cx="9" cy="20"/>
                  <a:chOff x="2366" y="2391"/>
                  <a:chExt cx="9" cy="20"/>
                </a:xfrm>
              </p:grpSpPr>
              <p:sp>
                <p:nvSpPr>
                  <p:cNvPr id="35189" name="Freeform 373"/>
                  <p:cNvSpPr>
                    <a:spLocks noChangeArrowheads="1"/>
                  </p:cNvSpPr>
                  <p:nvPr/>
                </p:nvSpPr>
                <p:spPr bwMode="auto">
                  <a:xfrm>
                    <a:off x="2366" y="2391"/>
                    <a:ext cx="10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190" name="Freeform 374"/>
                  <p:cNvSpPr>
                    <a:spLocks noChangeArrowheads="1"/>
                  </p:cNvSpPr>
                  <p:nvPr/>
                </p:nvSpPr>
                <p:spPr bwMode="auto">
                  <a:xfrm>
                    <a:off x="2366" y="2391"/>
                    <a:ext cx="10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191" name="Group 375"/>
                <p:cNvGrpSpPr>
                  <a:grpSpLocks/>
                </p:cNvGrpSpPr>
                <p:nvPr/>
              </p:nvGrpSpPr>
              <p:grpSpPr bwMode="auto">
                <a:xfrm>
                  <a:off x="2368" y="2390"/>
                  <a:ext cx="6" cy="19"/>
                  <a:chOff x="2368" y="2390"/>
                  <a:chExt cx="6" cy="19"/>
                </a:xfrm>
              </p:grpSpPr>
              <p:sp>
                <p:nvSpPr>
                  <p:cNvPr id="35192" name="Line 376"/>
                  <p:cNvSpPr>
                    <a:spLocks noChangeShapeType="1"/>
                  </p:cNvSpPr>
                  <p:nvPr/>
                </p:nvSpPr>
                <p:spPr bwMode="auto">
                  <a:xfrm>
                    <a:off x="2371" y="2390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193" name="Line 377"/>
                  <p:cNvSpPr>
                    <a:spLocks noChangeShapeType="1"/>
                  </p:cNvSpPr>
                  <p:nvPr/>
                </p:nvSpPr>
                <p:spPr bwMode="auto">
                  <a:xfrm>
                    <a:off x="2368" y="2400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5194" name="Group 378"/>
            <p:cNvGrpSpPr>
              <a:grpSpLocks/>
            </p:cNvGrpSpPr>
            <p:nvPr/>
          </p:nvGrpSpPr>
          <p:grpSpPr bwMode="auto">
            <a:xfrm>
              <a:off x="2517" y="2604"/>
              <a:ext cx="42" cy="173"/>
              <a:chOff x="2517" y="2604"/>
              <a:chExt cx="42" cy="173"/>
            </a:xfrm>
          </p:grpSpPr>
          <p:sp>
            <p:nvSpPr>
              <p:cNvPr id="35195" name="Freeform 379"/>
              <p:cNvSpPr>
                <a:spLocks noChangeArrowheads="1"/>
              </p:cNvSpPr>
              <p:nvPr/>
            </p:nvSpPr>
            <p:spPr bwMode="auto">
              <a:xfrm flipH="1">
                <a:off x="2525" y="2604"/>
                <a:ext cx="4" cy="141"/>
              </a:xfrm>
              <a:custGeom>
                <a:avLst/>
                <a:gdLst>
                  <a:gd name="T0" fmla="*/ 1 w 16"/>
                  <a:gd name="T1" fmla="*/ 0 h 200"/>
                  <a:gd name="T2" fmla="*/ 0 w 16"/>
                  <a:gd name="T3" fmla="*/ 3 h 200"/>
                  <a:gd name="T4" fmla="*/ 0 w 16"/>
                  <a:gd name="T5" fmla="*/ 205 h 200"/>
                  <a:gd name="T6" fmla="*/ 1 w 16"/>
                  <a:gd name="T7" fmla="*/ 208 h 200"/>
                  <a:gd name="T8" fmla="*/ 1 w 16"/>
                  <a:gd name="T9" fmla="*/ 208 h 200"/>
                  <a:gd name="T10" fmla="*/ 2 w 16"/>
                  <a:gd name="T11" fmla="*/ 205 h 200"/>
                  <a:gd name="T12" fmla="*/ 2 w 16"/>
                  <a:gd name="T13" fmla="*/ 3 h 200"/>
                  <a:gd name="T14" fmla="*/ 1 w 16"/>
                  <a:gd name="T15" fmla="*/ 0 h 200"/>
                  <a:gd name="T16" fmla="*/ 1 w 16"/>
                  <a:gd name="T17" fmla="*/ 0 h 200"/>
                  <a:gd name="T18" fmla="*/ 0 w 16"/>
                  <a:gd name="T19" fmla="*/ 0 h 200"/>
                  <a:gd name="T20" fmla="*/ 16 w 16"/>
                  <a:gd name="T21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T18" t="T19" r="T20" b="T21"/>
                <a:pathLst>
                  <a:path w="16" h="200">
                    <a:moveTo>
                      <a:pt x="3" y="0"/>
                    </a:moveTo>
                    <a:cubicBezTo>
                      <a:pt x="1" y="0"/>
                      <a:pt x="0" y="1"/>
                      <a:pt x="0" y="3"/>
                    </a:cubicBezTo>
                    <a:lnTo>
                      <a:pt x="0" y="197"/>
                    </a:lnTo>
                    <a:cubicBezTo>
                      <a:pt x="0" y="199"/>
                      <a:pt x="1" y="200"/>
                      <a:pt x="3" y="200"/>
                    </a:cubicBezTo>
                    <a:lnTo>
                      <a:pt x="13" y="200"/>
                    </a:lnTo>
                    <a:cubicBezTo>
                      <a:pt x="15" y="200"/>
                      <a:pt x="16" y="199"/>
                      <a:pt x="16" y="197"/>
                    </a:cubicBezTo>
                    <a:lnTo>
                      <a:pt x="16" y="3"/>
                    </a:lnTo>
                    <a:cubicBezTo>
                      <a:pt x="16" y="1"/>
                      <a:pt x="15" y="0"/>
                      <a:pt x="13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CC9900"/>
              </a:solidFill>
              <a:ln w="648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196" name="Line 380"/>
              <p:cNvSpPr>
                <a:spLocks noChangeShapeType="1"/>
              </p:cNvSpPr>
              <p:nvPr/>
            </p:nvSpPr>
            <p:spPr bwMode="auto">
              <a:xfrm flipV="1">
                <a:off x="2528" y="2608"/>
                <a:ext cx="1" cy="138"/>
              </a:xfrm>
              <a:prstGeom prst="line">
                <a:avLst/>
              </a:prstGeom>
              <a:noFill/>
              <a:ln w="324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197" name="Oval 381"/>
              <p:cNvSpPr>
                <a:spLocks noChangeArrowheads="1"/>
              </p:cNvSpPr>
              <p:nvPr/>
            </p:nvSpPr>
            <p:spPr bwMode="auto">
              <a:xfrm>
                <a:off x="2517" y="2605"/>
                <a:ext cx="22" cy="16"/>
              </a:xfrm>
              <a:prstGeom prst="ellips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198" name="Rectangle 382"/>
              <p:cNvSpPr>
                <a:spLocks noChangeArrowheads="1"/>
              </p:cNvSpPr>
              <p:nvPr/>
            </p:nvSpPr>
            <p:spPr bwMode="auto">
              <a:xfrm>
                <a:off x="2528" y="2746"/>
                <a:ext cx="32" cy="32"/>
              </a:xfrm>
              <a:prstGeom prst="rect">
                <a:avLst/>
              </a:prstGeom>
              <a:solidFill>
                <a:srgbClr val="BBE0E3"/>
              </a:solidFill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5199" name="Group 383"/>
            <p:cNvGrpSpPr>
              <a:grpSpLocks/>
            </p:cNvGrpSpPr>
            <p:nvPr/>
          </p:nvGrpSpPr>
          <p:grpSpPr bwMode="auto">
            <a:xfrm>
              <a:off x="2340" y="2286"/>
              <a:ext cx="11" cy="34"/>
              <a:chOff x="2340" y="2286"/>
              <a:chExt cx="11" cy="34"/>
            </a:xfrm>
          </p:grpSpPr>
          <p:sp>
            <p:nvSpPr>
              <p:cNvPr id="35200" name="Line 384"/>
              <p:cNvSpPr>
                <a:spLocks noChangeShapeType="1"/>
              </p:cNvSpPr>
              <p:nvPr/>
            </p:nvSpPr>
            <p:spPr bwMode="auto">
              <a:xfrm>
                <a:off x="2340" y="2286"/>
                <a:ext cx="6" cy="19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201" name="Line 385"/>
              <p:cNvSpPr>
                <a:spLocks noChangeShapeType="1"/>
              </p:cNvSpPr>
              <p:nvPr/>
            </p:nvSpPr>
            <p:spPr bwMode="auto">
              <a:xfrm flipH="1">
                <a:off x="2344" y="2286"/>
                <a:ext cx="9" cy="19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202" name="Line 386"/>
              <p:cNvSpPr>
                <a:spLocks noChangeShapeType="1"/>
              </p:cNvSpPr>
              <p:nvPr/>
            </p:nvSpPr>
            <p:spPr bwMode="auto">
              <a:xfrm>
                <a:off x="2345" y="2287"/>
                <a:ext cx="1" cy="34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5203" name="Group 387"/>
            <p:cNvGrpSpPr>
              <a:grpSpLocks/>
            </p:cNvGrpSpPr>
            <p:nvPr/>
          </p:nvGrpSpPr>
          <p:grpSpPr bwMode="auto">
            <a:xfrm>
              <a:off x="2373" y="2333"/>
              <a:ext cx="11" cy="35"/>
              <a:chOff x="2373" y="2333"/>
              <a:chExt cx="11" cy="35"/>
            </a:xfrm>
          </p:grpSpPr>
          <p:sp>
            <p:nvSpPr>
              <p:cNvPr id="35204" name="Line 388"/>
              <p:cNvSpPr>
                <a:spLocks noChangeShapeType="1"/>
              </p:cNvSpPr>
              <p:nvPr/>
            </p:nvSpPr>
            <p:spPr bwMode="auto">
              <a:xfrm>
                <a:off x="2373" y="2333"/>
                <a:ext cx="6" cy="20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205" name="Line 389"/>
              <p:cNvSpPr>
                <a:spLocks noChangeShapeType="1"/>
              </p:cNvSpPr>
              <p:nvPr/>
            </p:nvSpPr>
            <p:spPr bwMode="auto">
              <a:xfrm flipH="1">
                <a:off x="2376" y="2333"/>
                <a:ext cx="10" cy="20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206" name="Line 390"/>
              <p:cNvSpPr>
                <a:spLocks noChangeShapeType="1"/>
              </p:cNvSpPr>
              <p:nvPr/>
            </p:nvSpPr>
            <p:spPr bwMode="auto">
              <a:xfrm>
                <a:off x="2379" y="2334"/>
                <a:ext cx="1" cy="35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5207" name="Group 391"/>
            <p:cNvGrpSpPr>
              <a:grpSpLocks/>
            </p:cNvGrpSpPr>
            <p:nvPr/>
          </p:nvGrpSpPr>
          <p:grpSpPr bwMode="auto">
            <a:xfrm>
              <a:off x="2273" y="2365"/>
              <a:ext cx="12" cy="35"/>
              <a:chOff x="2273" y="2365"/>
              <a:chExt cx="12" cy="35"/>
            </a:xfrm>
          </p:grpSpPr>
          <p:sp>
            <p:nvSpPr>
              <p:cNvPr id="35208" name="Line 392"/>
              <p:cNvSpPr>
                <a:spLocks noChangeShapeType="1"/>
              </p:cNvSpPr>
              <p:nvPr/>
            </p:nvSpPr>
            <p:spPr bwMode="auto">
              <a:xfrm>
                <a:off x="2273" y="2365"/>
                <a:ext cx="6" cy="20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209" name="Line 393"/>
              <p:cNvSpPr>
                <a:spLocks noChangeShapeType="1"/>
              </p:cNvSpPr>
              <p:nvPr/>
            </p:nvSpPr>
            <p:spPr bwMode="auto">
              <a:xfrm flipH="1">
                <a:off x="2277" y="2365"/>
                <a:ext cx="10" cy="20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210" name="Line 394"/>
              <p:cNvSpPr>
                <a:spLocks noChangeShapeType="1"/>
              </p:cNvSpPr>
              <p:nvPr/>
            </p:nvSpPr>
            <p:spPr bwMode="auto">
              <a:xfrm>
                <a:off x="2279" y="2366"/>
                <a:ext cx="1" cy="35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5211" name="Group 395"/>
            <p:cNvGrpSpPr>
              <a:grpSpLocks/>
            </p:cNvGrpSpPr>
            <p:nvPr/>
          </p:nvGrpSpPr>
          <p:grpSpPr bwMode="auto">
            <a:xfrm>
              <a:off x="2251" y="2317"/>
              <a:ext cx="12" cy="35"/>
              <a:chOff x="2251" y="2317"/>
              <a:chExt cx="12" cy="35"/>
            </a:xfrm>
          </p:grpSpPr>
          <p:sp>
            <p:nvSpPr>
              <p:cNvPr id="35212" name="Line 396"/>
              <p:cNvSpPr>
                <a:spLocks noChangeShapeType="1"/>
              </p:cNvSpPr>
              <p:nvPr/>
            </p:nvSpPr>
            <p:spPr bwMode="auto">
              <a:xfrm>
                <a:off x="2251" y="2317"/>
                <a:ext cx="6" cy="20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213" name="Line 397"/>
              <p:cNvSpPr>
                <a:spLocks noChangeShapeType="1"/>
              </p:cNvSpPr>
              <p:nvPr/>
            </p:nvSpPr>
            <p:spPr bwMode="auto">
              <a:xfrm flipH="1">
                <a:off x="2255" y="2317"/>
                <a:ext cx="10" cy="20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214" name="Line 398"/>
              <p:cNvSpPr>
                <a:spLocks noChangeShapeType="1"/>
              </p:cNvSpPr>
              <p:nvPr/>
            </p:nvSpPr>
            <p:spPr bwMode="auto">
              <a:xfrm>
                <a:off x="2257" y="2318"/>
                <a:ext cx="1" cy="35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5215" name="Freeform 399"/>
            <p:cNvSpPr>
              <a:spLocks noChangeArrowheads="1"/>
            </p:cNvSpPr>
            <p:nvPr/>
          </p:nvSpPr>
          <p:spPr bwMode="auto">
            <a:xfrm rot="360000">
              <a:off x="2398" y="2602"/>
              <a:ext cx="130" cy="15"/>
            </a:xfrm>
            <a:custGeom>
              <a:avLst/>
              <a:gdLst>
                <a:gd name="T0" fmla="*/ 0 w 312"/>
                <a:gd name="T1" fmla="*/ 0 h 76"/>
                <a:gd name="T2" fmla="*/ 75035 w 312"/>
                <a:gd name="T3" fmla="*/ 1936 h 76"/>
                <a:gd name="T4" fmla="*/ 151399 w 312"/>
                <a:gd name="T5" fmla="*/ 323 h 76"/>
                <a:gd name="T6" fmla="*/ 0 w 312"/>
                <a:gd name="T7" fmla="*/ 0 h 76"/>
                <a:gd name="T8" fmla="*/ 312 w 312"/>
                <a:gd name="T9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12" h="76">
                  <a:moveTo>
                    <a:pt x="0" y="0"/>
                  </a:moveTo>
                  <a:cubicBezTo>
                    <a:pt x="64" y="58"/>
                    <a:pt x="105" y="72"/>
                    <a:pt x="154" y="74"/>
                  </a:cubicBezTo>
                  <a:cubicBezTo>
                    <a:pt x="206" y="76"/>
                    <a:pt x="245" y="57"/>
                    <a:pt x="312" y="12"/>
                  </a:cubicBezTo>
                </a:path>
              </a:pathLst>
            </a:custGeom>
            <a:noFill/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216" name="Freeform 400"/>
            <p:cNvSpPr>
              <a:spLocks noChangeArrowheads="1"/>
            </p:cNvSpPr>
            <p:nvPr/>
          </p:nvSpPr>
          <p:spPr bwMode="auto">
            <a:xfrm>
              <a:off x="2275" y="2550"/>
              <a:ext cx="127" cy="45"/>
            </a:xfrm>
            <a:custGeom>
              <a:avLst/>
              <a:gdLst>
                <a:gd name="T0" fmla="*/ 0 w 261"/>
                <a:gd name="T1" fmla="*/ 0 h 63"/>
                <a:gd name="T2" fmla="*/ 89233 w 261"/>
                <a:gd name="T3" fmla="*/ 56844 h 63"/>
                <a:gd name="T4" fmla="*/ 202521 w 261"/>
                <a:gd name="T5" fmla="*/ 67990 h 63"/>
                <a:gd name="T6" fmla="*/ 0 w 261"/>
                <a:gd name="T7" fmla="*/ 0 h 63"/>
                <a:gd name="T8" fmla="*/ 261 w 261"/>
                <a:gd name="T9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261" h="63">
                  <a:moveTo>
                    <a:pt x="0" y="0"/>
                  </a:moveTo>
                  <a:cubicBezTo>
                    <a:pt x="55" y="28"/>
                    <a:pt x="72" y="41"/>
                    <a:pt x="115" y="51"/>
                  </a:cubicBezTo>
                  <a:cubicBezTo>
                    <a:pt x="158" y="61"/>
                    <a:pt x="198" y="63"/>
                    <a:pt x="261" y="61"/>
                  </a:cubicBezTo>
                </a:path>
              </a:pathLst>
            </a:custGeom>
            <a:noFill/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5217" name="Group 401"/>
            <p:cNvGrpSpPr>
              <a:grpSpLocks/>
            </p:cNvGrpSpPr>
            <p:nvPr/>
          </p:nvGrpSpPr>
          <p:grpSpPr bwMode="auto">
            <a:xfrm>
              <a:off x="2251" y="2541"/>
              <a:ext cx="21" cy="139"/>
              <a:chOff x="2251" y="2541"/>
              <a:chExt cx="21" cy="139"/>
            </a:xfrm>
          </p:grpSpPr>
          <p:sp>
            <p:nvSpPr>
              <p:cNvPr id="35218" name="Freeform 402"/>
              <p:cNvSpPr>
                <a:spLocks noChangeArrowheads="1"/>
              </p:cNvSpPr>
              <p:nvPr/>
            </p:nvSpPr>
            <p:spPr bwMode="auto">
              <a:xfrm flipH="1">
                <a:off x="2260" y="2541"/>
                <a:ext cx="5" cy="140"/>
              </a:xfrm>
              <a:custGeom>
                <a:avLst/>
                <a:gdLst>
                  <a:gd name="T0" fmla="*/ 1 w 16"/>
                  <a:gd name="T1" fmla="*/ 0 h 200"/>
                  <a:gd name="T2" fmla="*/ 0 w 16"/>
                  <a:gd name="T3" fmla="*/ 3 h 200"/>
                  <a:gd name="T4" fmla="*/ 0 w 16"/>
                  <a:gd name="T5" fmla="*/ 205 h 200"/>
                  <a:gd name="T6" fmla="*/ 1 w 16"/>
                  <a:gd name="T7" fmla="*/ 208 h 200"/>
                  <a:gd name="T8" fmla="*/ 1 w 16"/>
                  <a:gd name="T9" fmla="*/ 208 h 200"/>
                  <a:gd name="T10" fmla="*/ 2 w 16"/>
                  <a:gd name="T11" fmla="*/ 205 h 200"/>
                  <a:gd name="T12" fmla="*/ 2 w 16"/>
                  <a:gd name="T13" fmla="*/ 3 h 200"/>
                  <a:gd name="T14" fmla="*/ 1 w 16"/>
                  <a:gd name="T15" fmla="*/ 0 h 200"/>
                  <a:gd name="T16" fmla="*/ 1 w 16"/>
                  <a:gd name="T17" fmla="*/ 0 h 200"/>
                  <a:gd name="T18" fmla="*/ 0 w 16"/>
                  <a:gd name="T19" fmla="*/ 0 h 200"/>
                  <a:gd name="T20" fmla="*/ 16 w 16"/>
                  <a:gd name="T21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T18" t="T19" r="T20" b="T21"/>
                <a:pathLst>
                  <a:path w="16" h="200">
                    <a:moveTo>
                      <a:pt x="3" y="0"/>
                    </a:moveTo>
                    <a:cubicBezTo>
                      <a:pt x="1" y="0"/>
                      <a:pt x="0" y="1"/>
                      <a:pt x="0" y="3"/>
                    </a:cubicBezTo>
                    <a:lnTo>
                      <a:pt x="0" y="197"/>
                    </a:lnTo>
                    <a:cubicBezTo>
                      <a:pt x="0" y="199"/>
                      <a:pt x="1" y="200"/>
                      <a:pt x="3" y="200"/>
                    </a:cubicBezTo>
                    <a:lnTo>
                      <a:pt x="13" y="200"/>
                    </a:lnTo>
                    <a:cubicBezTo>
                      <a:pt x="15" y="200"/>
                      <a:pt x="16" y="199"/>
                      <a:pt x="16" y="197"/>
                    </a:cubicBezTo>
                    <a:lnTo>
                      <a:pt x="16" y="3"/>
                    </a:lnTo>
                    <a:cubicBezTo>
                      <a:pt x="16" y="1"/>
                      <a:pt x="15" y="0"/>
                      <a:pt x="13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CC9900"/>
              </a:solidFill>
              <a:ln w="648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219" name="Line 403"/>
              <p:cNvSpPr>
                <a:spLocks noChangeShapeType="1"/>
              </p:cNvSpPr>
              <p:nvPr/>
            </p:nvSpPr>
            <p:spPr bwMode="auto">
              <a:xfrm flipV="1">
                <a:off x="2262" y="2544"/>
                <a:ext cx="1" cy="137"/>
              </a:xfrm>
              <a:prstGeom prst="line">
                <a:avLst/>
              </a:prstGeom>
              <a:noFill/>
              <a:ln w="648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220" name="Oval 404"/>
              <p:cNvSpPr>
                <a:spLocks noChangeArrowheads="1"/>
              </p:cNvSpPr>
              <p:nvPr/>
            </p:nvSpPr>
            <p:spPr bwMode="auto">
              <a:xfrm>
                <a:off x="2251" y="2542"/>
                <a:ext cx="22" cy="16"/>
              </a:xfrm>
              <a:prstGeom prst="ellips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221" name="Rectangle 405"/>
              <p:cNvSpPr>
                <a:spLocks noChangeArrowheads="1"/>
              </p:cNvSpPr>
              <p:nvPr/>
            </p:nvSpPr>
            <p:spPr bwMode="auto">
              <a:xfrm flipH="1">
                <a:off x="2261" y="2541"/>
                <a:ext cx="5" cy="12"/>
              </a:xfrm>
              <a:prstGeom prst="rect">
                <a:avLst/>
              </a:prstGeom>
              <a:solidFill>
                <a:srgbClr val="808080"/>
              </a:solidFill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5222" name="Group 406"/>
            <p:cNvGrpSpPr>
              <a:grpSpLocks/>
            </p:cNvGrpSpPr>
            <p:nvPr/>
          </p:nvGrpSpPr>
          <p:grpSpPr bwMode="auto">
            <a:xfrm>
              <a:off x="2018" y="2732"/>
              <a:ext cx="112" cy="241"/>
              <a:chOff x="2018" y="2732"/>
              <a:chExt cx="112" cy="241"/>
            </a:xfrm>
          </p:grpSpPr>
          <p:grpSp>
            <p:nvGrpSpPr>
              <p:cNvPr id="35223" name="Group 407"/>
              <p:cNvGrpSpPr>
                <a:grpSpLocks/>
              </p:cNvGrpSpPr>
              <p:nvPr/>
            </p:nvGrpSpPr>
            <p:grpSpPr bwMode="auto">
              <a:xfrm>
                <a:off x="2085" y="2732"/>
                <a:ext cx="45" cy="98"/>
                <a:chOff x="2085" y="2732"/>
                <a:chExt cx="45" cy="98"/>
              </a:xfrm>
            </p:grpSpPr>
            <p:grpSp>
              <p:nvGrpSpPr>
                <p:cNvPr id="35224" name="Group 408"/>
                <p:cNvGrpSpPr>
                  <a:grpSpLocks/>
                </p:cNvGrpSpPr>
                <p:nvPr/>
              </p:nvGrpSpPr>
              <p:grpSpPr bwMode="auto">
                <a:xfrm>
                  <a:off x="2085" y="2732"/>
                  <a:ext cx="45" cy="15"/>
                  <a:chOff x="2085" y="2732"/>
                  <a:chExt cx="45" cy="15"/>
                </a:xfrm>
              </p:grpSpPr>
              <p:sp>
                <p:nvSpPr>
                  <p:cNvPr id="35225" name="Freeform 409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84" y="2732"/>
                    <a:ext cx="46" cy="16"/>
                  </a:xfrm>
                  <a:custGeom>
                    <a:avLst/>
                    <a:gdLst>
                      <a:gd name="T0" fmla="*/ 108 w 108"/>
                      <a:gd name="T1" fmla="*/ 27 h 27"/>
                      <a:gd name="T2" fmla="*/ 0 w 108"/>
                      <a:gd name="T3" fmla="*/ 27 h 27"/>
                      <a:gd name="T4" fmla="*/ 7 w 108"/>
                      <a:gd name="T5" fmla="*/ 0 h 27"/>
                      <a:gd name="T6" fmla="*/ 101 w 108"/>
                      <a:gd name="T7" fmla="*/ 0 h 27"/>
                      <a:gd name="T8" fmla="*/ 108 w 108"/>
                      <a:gd name="T9" fmla="*/ 27 h 27"/>
                      <a:gd name="T10" fmla="*/ 0 w 108"/>
                      <a:gd name="T11" fmla="*/ 0 h 27"/>
                      <a:gd name="T12" fmla="*/ 108 w 108"/>
                      <a:gd name="T13" fmla="*/ 27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108" h="27">
                        <a:moveTo>
                          <a:pt x="108" y="27"/>
                        </a:moveTo>
                        <a:lnTo>
                          <a:pt x="0" y="27"/>
                        </a:lnTo>
                        <a:lnTo>
                          <a:pt x="7" y="0"/>
                        </a:lnTo>
                        <a:lnTo>
                          <a:pt x="101" y="0"/>
                        </a:lnTo>
                        <a:lnTo>
                          <a:pt x="108" y="27"/>
                        </a:lnTo>
                        <a:close/>
                      </a:path>
                    </a:pathLst>
                  </a:custGeom>
                  <a:solidFill>
                    <a:srgbClr val="800000"/>
                  </a:solidFill>
                  <a:ln w="936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226" name="Freeform 410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84" y="2732"/>
                    <a:ext cx="46" cy="16"/>
                  </a:xfrm>
                  <a:custGeom>
                    <a:avLst/>
                    <a:gdLst>
                      <a:gd name="T0" fmla="*/ 108 w 108"/>
                      <a:gd name="T1" fmla="*/ 27 h 27"/>
                      <a:gd name="T2" fmla="*/ 0 w 108"/>
                      <a:gd name="T3" fmla="*/ 27 h 27"/>
                      <a:gd name="T4" fmla="*/ 7 w 108"/>
                      <a:gd name="T5" fmla="*/ 0 h 27"/>
                      <a:gd name="T6" fmla="*/ 101 w 108"/>
                      <a:gd name="T7" fmla="*/ 0 h 27"/>
                      <a:gd name="T8" fmla="*/ 108 w 108"/>
                      <a:gd name="T9" fmla="*/ 27 h 27"/>
                      <a:gd name="T10" fmla="*/ 0 w 108"/>
                      <a:gd name="T11" fmla="*/ 0 h 27"/>
                      <a:gd name="T12" fmla="*/ 108 w 108"/>
                      <a:gd name="T13" fmla="*/ 27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108" h="27">
                        <a:moveTo>
                          <a:pt x="108" y="27"/>
                        </a:moveTo>
                        <a:lnTo>
                          <a:pt x="0" y="27"/>
                        </a:lnTo>
                        <a:lnTo>
                          <a:pt x="7" y="0"/>
                        </a:lnTo>
                        <a:lnTo>
                          <a:pt x="101" y="0"/>
                        </a:lnTo>
                        <a:lnTo>
                          <a:pt x="108" y="27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 w="324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5227" name="Freeform 411"/>
                <p:cNvSpPr>
                  <a:spLocks noChangeArrowheads="1"/>
                </p:cNvSpPr>
                <p:nvPr/>
              </p:nvSpPr>
              <p:spPr bwMode="auto">
                <a:xfrm flipH="1">
                  <a:off x="2084" y="2750"/>
                  <a:ext cx="22" cy="8"/>
                </a:xfrm>
                <a:custGeom>
                  <a:avLst/>
                  <a:gdLst>
                    <a:gd name="T0" fmla="*/ 0 w 52"/>
                    <a:gd name="T1" fmla="*/ 9 h 12"/>
                    <a:gd name="T2" fmla="*/ 31 w 52"/>
                    <a:gd name="T3" fmla="*/ 9 h 12"/>
                    <a:gd name="T4" fmla="*/ 34 w 52"/>
                    <a:gd name="T5" fmla="*/ 6 h 12"/>
                    <a:gd name="T6" fmla="*/ 34 w 52"/>
                    <a:gd name="T7" fmla="*/ 4 h 12"/>
                    <a:gd name="T8" fmla="*/ 36 w 52"/>
                    <a:gd name="T9" fmla="*/ 0 h 12"/>
                    <a:gd name="T10" fmla="*/ 0 w 52"/>
                    <a:gd name="T11" fmla="*/ 0 h 12"/>
                    <a:gd name="T12" fmla="*/ 0 w 52"/>
                    <a:gd name="T13" fmla="*/ 9 h 12"/>
                    <a:gd name="T14" fmla="*/ 0 w 52"/>
                    <a:gd name="T15" fmla="*/ 0 h 12"/>
                    <a:gd name="T16" fmla="*/ 52 w 52"/>
                    <a:gd name="T17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52" h="12">
                      <a:moveTo>
                        <a:pt x="0" y="12"/>
                      </a:moveTo>
                      <a:lnTo>
                        <a:pt x="45" y="12"/>
                      </a:lnTo>
                      <a:lnTo>
                        <a:pt x="49" y="9"/>
                      </a:lnTo>
                      <a:lnTo>
                        <a:pt x="49" y="4"/>
                      </a:lnTo>
                      <a:lnTo>
                        <a:pt x="52" y="0"/>
                      </a:lnTo>
                      <a:lnTo>
                        <a:pt x="0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936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228" name="Freeform 412"/>
                <p:cNvSpPr>
                  <a:spLocks noChangeArrowheads="1"/>
                </p:cNvSpPr>
                <p:nvPr/>
              </p:nvSpPr>
              <p:spPr bwMode="auto">
                <a:xfrm flipH="1">
                  <a:off x="2107" y="2750"/>
                  <a:ext cx="24" cy="8"/>
                </a:xfrm>
                <a:custGeom>
                  <a:avLst/>
                  <a:gdLst>
                    <a:gd name="T0" fmla="*/ 40 w 56"/>
                    <a:gd name="T1" fmla="*/ 9 h 12"/>
                    <a:gd name="T2" fmla="*/ 4 w 56"/>
                    <a:gd name="T3" fmla="*/ 9 h 12"/>
                    <a:gd name="T4" fmla="*/ 3 w 56"/>
                    <a:gd name="T5" fmla="*/ 6 h 12"/>
                    <a:gd name="T6" fmla="*/ 3 w 56"/>
                    <a:gd name="T7" fmla="*/ 4 h 12"/>
                    <a:gd name="T8" fmla="*/ 0 w 56"/>
                    <a:gd name="T9" fmla="*/ 0 h 12"/>
                    <a:gd name="T10" fmla="*/ 40 w 56"/>
                    <a:gd name="T11" fmla="*/ 0 h 12"/>
                    <a:gd name="T12" fmla="*/ 40 w 56"/>
                    <a:gd name="T13" fmla="*/ 9 h 12"/>
                    <a:gd name="T14" fmla="*/ 0 w 56"/>
                    <a:gd name="T15" fmla="*/ 0 h 12"/>
                    <a:gd name="T16" fmla="*/ 56 w 56"/>
                    <a:gd name="T17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56" h="12">
                      <a:moveTo>
                        <a:pt x="56" y="12"/>
                      </a:moveTo>
                      <a:lnTo>
                        <a:pt x="7" y="12"/>
                      </a:lnTo>
                      <a:lnTo>
                        <a:pt x="3" y="9"/>
                      </a:lnTo>
                      <a:lnTo>
                        <a:pt x="3" y="4"/>
                      </a:lnTo>
                      <a:lnTo>
                        <a:pt x="0" y="0"/>
                      </a:lnTo>
                      <a:lnTo>
                        <a:pt x="56" y="0"/>
                      </a:lnTo>
                      <a:lnTo>
                        <a:pt x="56" y="12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936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5229" name="Group 413"/>
                <p:cNvGrpSpPr>
                  <a:grpSpLocks/>
                </p:cNvGrpSpPr>
                <p:nvPr/>
              </p:nvGrpSpPr>
              <p:grpSpPr bwMode="auto">
                <a:xfrm>
                  <a:off x="2088" y="2758"/>
                  <a:ext cx="39" cy="72"/>
                  <a:chOff x="2088" y="2758"/>
                  <a:chExt cx="39" cy="72"/>
                </a:xfrm>
              </p:grpSpPr>
              <p:sp>
                <p:nvSpPr>
                  <p:cNvPr id="35230" name="Rectangle 414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88" y="2758"/>
                    <a:ext cx="40" cy="73"/>
                  </a:xfrm>
                  <a:prstGeom prst="rect">
                    <a:avLst/>
                  </a:prstGeom>
                  <a:solidFill>
                    <a:srgbClr val="CC9900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231" name="Rectangle 415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88" y="2758"/>
                    <a:ext cx="40" cy="73"/>
                  </a:xfrm>
                  <a:prstGeom prst="rect">
                    <a:avLst/>
                  </a:prstGeom>
                  <a:solidFill>
                    <a:srgbClr val="CC9900"/>
                  </a:solidFill>
                  <a:ln w="324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232" name="Group 416"/>
                <p:cNvGrpSpPr>
                  <a:grpSpLocks/>
                </p:cNvGrpSpPr>
                <p:nvPr/>
              </p:nvGrpSpPr>
              <p:grpSpPr bwMode="auto">
                <a:xfrm>
                  <a:off x="2111" y="2784"/>
                  <a:ext cx="11" cy="0"/>
                  <a:chOff x="2111" y="2784"/>
                  <a:chExt cx="11" cy="0"/>
                </a:xfrm>
              </p:grpSpPr>
              <p:sp>
                <p:nvSpPr>
                  <p:cNvPr id="35233" name="Rectangle 417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11" y="2784"/>
                    <a:ext cx="12" cy="1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234" name="Rectangle 418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11" y="2784"/>
                    <a:ext cx="12" cy="1"/>
                  </a:xfrm>
                  <a:prstGeom prst="rect">
                    <a:avLst/>
                  </a:prstGeom>
                  <a:solidFill>
                    <a:srgbClr val="C0C0C0"/>
                  </a:solidFill>
                  <a:ln w="324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235" name="Group 419"/>
                <p:cNvGrpSpPr>
                  <a:grpSpLocks/>
                </p:cNvGrpSpPr>
                <p:nvPr/>
              </p:nvGrpSpPr>
              <p:grpSpPr bwMode="auto">
                <a:xfrm>
                  <a:off x="2112" y="2797"/>
                  <a:ext cx="12" cy="29"/>
                  <a:chOff x="2112" y="2797"/>
                  <a:chExt cx="12" cy="29"/>
                </a:xfrm>
              </p:grpSpPr>
              <p:sp>
                <p:nvSpPr>
                  <p:cNvPr id="35236" name="Freeform 420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12" y="2797"/>
                    <a:ext cx="13" cy="30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237" name="Freeform 421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12" y="2797"/>
                    <a:ext cx="13" cy="30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238" name="Group 422"/>
                <p:cNvGrpSpPr>
                  <a:grpSpLocks/>
                </p:cNvGrpSpPr>
                <p:nvPr/>
              </p:nvGrpSpPr>
              <p:grpSpPr bwMode="auto">
                <a:xfrm>
                  <a:off x="2115" y="2803"/>
                  <a:ext cx="7" cy="22"/>
                  <a:chOff x="2115" y="2803"/>
                  <a:chExt cx="7" cy="22"/>
                </a:xfrm>
              </p:grpSpPr>
              <p:sp>
                <p:nvSpPr>
                  <p:cNvPr id="35239" name="Rectangle 423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16" y="2803"/>
                    <a:ext cx="6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240" name="Line 424"/>
                  <p:cNvSpPr>
                    <a:spLocks noChangeShapeType="1"/>
                  </p:cNvSpPr>
                  <p:nvPr/>
                </p:nvSpPr>
                <p:spPr bwMode="auto">
                  <a:xfrm>
                    <a:off x="2119" y="2803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241" name="Line 42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114" y="2815"/>
                    <a:ext cx="10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242" name="Group 426"/>
                <p:cNvGrpSpPr>
                  <a:grpSpLocks/>
                </p:cNvGrpSpPr>
                <p:nvPr/>
              </p:nvGrpSpPr>
              <p:grpSpPr bwMode="auto">
                <a:xfrm>
                  <a:off x="2091" y="2797"/>
                  <a:ext cx="12" cy="28"/>
                  <a:chOff x="2091" y="2797"/>
                  <a:chExt cx="12" cy="28"/>
                </a:xfrm>
              </p:grpSpPr>
              <p:grpSp>
                <p:nvGrpSpPr>
                  <p:cNvPr id="35243" name="Group 427"/>
                  <p:cNvGrpSpPr>
                    <a:grpSpLocks/>
                  </p:cNvGrpSpPr>
                  <p:nvPr/>
                </p:nvGrpSpPr>
                <p:grpSpPr bwMode="auto">
                  <a:xfrm>
                    <a:off x="2091" y="2797"/>
                    <a:ext cx="12" cy="28"/>
                    <a:chOff x="2091" y="2797"/>
                    <a:chExt cx="12" cy="28"/>
                  </a:xfrm>
                </p:grpSpPr>
                <p:sp>
                  <p:nvSpPr>
                    <p:cNvPr id="35244" name="Freeform 428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91" y="2797"/>
                      <a:ext cx="13" cy="29"/>
                    </a:xfrm>
                    <a:custGeom>
                      <a:avLst/>
                      <a:gdLst>
                        <a:gd name="T0" fmla="*/ 32 w 32"/>
                        <a:gd name="T1" fmla="*/ 8 h 48"/>
                        <a:gd name="T2" fmla="*/ 32 w 32"/>
                        <a:gd name="T3" fmla="*/ 48 h 48"/>
                        <a:gd name="T4" fmla="*/ 0 w 32"/>
                        <a:gd name="T5" fmla="*/ 48 h 48"/>
                        <a:gd name="T6" fmla="*/ 0 w 32"/>
                        <a:gd name="T7" fmla="*/ 8 h 48"/>
                        <a:gd name="T8" fmla="*/ 10 w 32"/>
                        <a:gd name="T9" fmla="*/ 0 h 48"/>
                        <a:gd name="T10" fmla="*/ 22 w 32"/>
                        <a:gd name="T11" fmla="*/ 0 h 48"/>
                        <a:gd name="T12" fmla="*/ 32 w 32"/>
                        <a:gd name="T13" fmla="*/ 8 h 48"/>
                        <a:gd name="T14" fmla="*/ 0 w 32"/>
                        <a:gd name="T15" fmla="*/ 0 h 48"/>
                        <a:gd name="T16" fmla="*/ 32 w 32"/>
                        <a:gd name="T17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32" h="48">
                          <a:moveTo>
                            <a:pt x="32" y="8"/>
                          </a:moveTo>
                          <a:lnTo>
                            <a:pt x="32" y="48"/>
                          </a:lnTo>
                          <a:lnTo>
                            <a:pt x="0" y="48"/>
                          </a:lnTo>
                          <a:lnTo>
                            <a:pt x="0" y="8"/>
                          </a:lnTo>
                          <a:lnTo>
                            <a:pt x="10" y="0"/>
                          </a:lnTo>
                          <a:lnTo>
                            <a:pt x="22" y="0"/>
                          </a:lnTo>
                          <a:lnTo>
                            <a:pt x="32" y="8"/>
                          </a:lnTo>
                          <a:close/>
                        </a:path>
                      </a:pathLst>
                    </a:custGeom>
                    <a:solidFill>
                      <a:srgbClr val="00800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245" name="Freeform 429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91" y="2797"/>
                      <a:ext cx="13" cy="29"/>
                    </a:xfrm>
                    <a:custGeom>
                      <a:avLst/>
                      <a:gdLst>
                        <a:gd name="T0" fmla="*/ 32 w 32"/>
                        <a:gd name="T1" fmla="*/ 8 h 48"/>
                        <a:gd name="T2" fmla="*/ 32 w 32"/>
                        <a:gd name="T3" fmla="*/ 48 h 48"/>
                        <a:gd name="T4" fmla="*/ 0 w 32"/>
                        <a:gd name="T5" fmla="*/ 48 h 48"/>
                        <a:gd name="T6" fmla="*/ 0 w 32"/>
                        <a:gd name="T7" fmla="*/ 8 h 48"/>
                        <a:gd name="T8" fmla="*/ 10 w 32"/>
                        <a:gd name="T9" fmla="*/ 0 h 48"/>
                        <a:gd name="T10" fmla="*/ 22 w 32"/>
                        <a:gd name="T11" fmla="*/ 0 h 48"/>
                        <a:gd name="T12" fmla="*/ 32 w 32"/>
                        <a:gd name="T13" fmla="*/ 8 h 48"/>
                        <a:gd name="T14" fmla="*/ 0 w 32"/>
                        <a:gd name="T15" fmla="*/ 0 h 48"/>
                        <a:gd name="T16" fmla="*/ 32 w 32"/>
                        <a:gd name="T17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32" h="48">
                          <a:moveTo>
                            <a:pt x="32" y="8"/>
                          </a:moveTo>
                          <a:lnTo>
                            <a:pt x="32" y="48"/>
                          </a:lnTo>
                          <a:lnTo>
                            <a:pt x="0" y="48"/>
                          </a:lnTo>
                          <a:lnTo>
                            <a:pt x="0" y="8"/>
                          </a:lnTo>
                          <a:lnTo>
                            <a:pt x="10" y="0"/>
                          </a:lnTo>
                          <a:lnTo>
                            <a:pt x="22" y="0"/>
                          </a:lnTo>
                          <a:lnTo>
                            <a:pt x="32" y="8"/>
                          </a:lnTo>
                          <a:close/>
                        </a:path>
                      </a:pathLst>
                    </a:custGeom>
                    <a:solidFill>
                      <a:srgbClr val="008000"/>
                    </a:solidFill>
                    <a:ln w="324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5246" name="Group 430"/>
                  <p:cNvGrpSpPr>
                    <a:grpSpLocks/>
                  </p:cNvGrpSpPr>
                  <p:nvPr/>
                </p:nvGrpSpPr>
                <p:grpSpPr bwMode="auto">
                  <a:xfrm>
                    <a:off x="2093" y="2803"/>
                    <a:ext cx="7" cy="22"/>
                    <a:chOff x="2093" y="2803"/>
                    <a:chExt cx="7" cy="22"/>
                  </a:xfrm>
                </p:grpSpPr>
                <p:sp>
                  <p:nvSpPr>
                    <p:cNvPr id="35247" name="Rectangle 431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94" y="2803"/>
                      <a:ext cx="6" cy="23"/>
                    </a:xfrm>
                    <a:prstGeom prst="rect">
                      <a:avLst/>
                    </a:pr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248" name="Line 43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097" y="2803"/>
                      <a:ext cx="1" cy="2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249" name="Line 433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092" y="2814"/>
                      <a:ext cx="10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5250" name="Group 434"/>
                <p:cNvGrpSpPr>
                  <a:grpSpLocks/>
                </p:cNvGrpSpPr>
                <p:nvPr/>
              </p:nvGrpSpPr>
              <p:grpSpPr bwMode="auto">
                <a:xfrm>
                  <a:off x="2113" y="2762"/>
                  <a:ext cx="10" cy="20"/>
                  <a:chOff x="2113" y="2762"/>
                  <a:chExt cx="10" cy="20"/>
                </a:xfrm>
              </p:grpSpPr>
              <p:grpSp>
                <p:nvGrpSpPr>
                  <p:cNvPr id="35251" name="Group 435"/>
                  <p:cNvGrpSpPr>
                    <a:grpSpLocks/>
                  </p:cNvGrpSpPr>
                  <p:nvPr/>
                </p:nvGrpSpPr>
                <p:grpSpPr bwMode="auto">
                  <a:xfrm>
                    <a:off x="2113" y="2762"/>
                    <a:ext cx="10" cy="20"/>
                    <a:chOff x="2113" y="2762"/>
                    <a:chExt cx="10" cy="20"/>
                  </a:xfrm>
                </p:grpSpPr>
                <p:sp>
                  <p:nvSpPr>
                    <p:cNvPr id="35252" name="Freeform 436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13" y="2762"/>
                      <a:ext cx="11" cy="21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253" name="Freeform 437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13" y="2762"/>
                      <a:ext cx="11" cy="21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5254" name="Group 438"/>
                  <p:cNvGrpSpPr>
                    <a:grpSpLocks/>
                  </p:cNvGrpSpPr>
                  <p:nvPr/>
                </p:nvGrpSpPr>
                <p:grpSpPr bwMode="auto">
                  <a:xfrm>
                    <a:off x="2114" y="2762"/>
                    <a:ext cx="6" cy="19"/>
                    <a:chOff x="2114" y="2762"/>
                    <a:chExt cx="6" cy="19"/>
                  </a:xfrm>
                </p:grpSpPr>
                <p:sp>
                  <p:nvSpPr>
                    <p:cNvPr id="35255" name="Line 43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17" y="2762"/>
                      <a:ext cx="1" cy="20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256" name="Line 44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113" y="2772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5257" name="Group 441"/>
                <p:cNvGrpSpPr>
                  <a:grpSpLocks/>
                </p:cNvGrpSpPr>
                <p:nvPr/>
              </p:nvGrpSpPr>
              <p:grpSpPr bwMode="auto">
                <a:xfrm>
                  <a:off x="2092" y="2762"/>
                  <a:ext cx="10" cy="21"/>
                  <a:chOff x="2092" y="2762"/>
                  <a:chExt cx="10" cy="21"/>
                </a:xfrm>
              </p:grpSpPr>
              <p:grpSp>
                <p:nvGrpSpPr>
                  <p:cNvPr id="35258" name="Group 442"/>
                  <p:cNvGrpSpPr>
                    <a:grpSpLocks/>
                  </p:cNvGrpSpPr>
                  <p:nvPr/>
                </p:nvGrpSpPr>
                <p:grpSpPr bwMode="auto">
                  <a:xfrm>
                    <a:off x="2092" y="2762"/>
                    <a:ext cx="10" cy="21"/>
                    <a:chOff x="2092" y="2762"/>
                    <a:chExt cx="10" cy="21"/>
                  </a:xfrm>
                </p:grpSpPr>
                <p:sp>
                  <p:nvSpPr>
                    <p:cNvPr id="35259" name="Freeform 443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92" y="2762"/>
                      <a:ext cx="11" cy="22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260" name="Freeform 444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92" y="2762"/>
                      <a:ext cx="11" cy="22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5261" name="Group 445"/>
                  <p:cNvGrpSpPr>
                    <a:grpSpLocks/>
                  </p:cNvGrpSpPr>
                  <p:nvPr/>
                </p:nvGrpSpPr>
                <p:grpSpPr bwMode="auto">
                  <a:xfrm>
                    <a:off x="2094" y="2762"/>
                    <a:ext cx="6" cy="20"/>
                    <a:chOff x="2094" y="2762"/>
                    <a:chExt cx="6" cy="20"/>
                  </a:xfrm>
                </p:grpSpPr>
                <p:sp>
                  <p:nvSpPr>
                    <p:cNvPr id="35262" name="Line 44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097" y="2762"/>
                      <a:ext cx="1" cy="2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263" name="Line 447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093" y="2772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35264" name="Group 448"/>
              <p:cNvGrpSpPr>
                <a:grpSpLocks/>
              </p:cNvGrpSpPr>
              <p:nvPr/>
            </p:nvGrpSpPr>
            <p:grpSpPr bwMode="auto">
              <a:xfrm>
                <a:off x="2062" y="2780"/>
                <a:ext cx="45" cy="98"/>
                <a:chOff x="2062" y="2780"/>
                <a:chExt cx="45" cy="98"/>
              </a:xfrm>
            </p:grpSpPr>
            <p:grpSp>
              <p:nvGrpSpPr>
                <p:cNvPr id="35265" name="Group 449"/>
                <p:cNvGrpSpPr>
                  <a:grpSpLocks/>
                </p:cNvGrpSpPr>
                <p:nvPr/>
              </p:nvGrpSpPr>
              <p:grpSpPr bwMode="auto">
                <a:xfrm>
                  <a:off x="2062" y="2780"/>
                  <a:ext cx="44" cy="15"/>
                  <a:chOff x="2062" y="2780"/>
                  <a:chExt cx="44" cy="15"/>
                </a:xfrm>
              </p:grpSpPr>
              <p:sp>
                <p:nvSpPr>
                  <p:cNvPr id="35266" name="Freeform 450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62" y="2780"/>
                    <a:ext cx="45" cy="16"/>
                  </a:xfrm>
                  <a:custGeom>
                    <a:avLst/>
                    <a:gdLst>
                      <a:gd name="T0" fmla="*/ 108 w 108"/>
                      <a:gd name="T1" fmla="*/ 27 h 27"/>
                      <a:gd name="T2" fmla="*/ 0 w 108"/>
                      <a:gd name="T3" fmla="*/ 27 h 27"/>
                      <a:gd name="T4" fmla="*/ 7 w 108"/>
                      <a:gd name="T5" fmla="*/ 0 h 27"/>
                      <a:gd name="T6" fmla="*/ 101 w 108"/>
                      <a:gd name="T7" fmla="*/ 0 h 27"/>
                      <a:gd name="T8" fmla="*/ 108 w 108"/>
                      <a:gd name="T9" fmla="*/ 27 h 27"/>
                      <a:gd name="T10" fmla="*/ 0 w 108"/>
                      <a:gd name="T11" fmla="*/ 0 h 27"/>
                      <a:gd name="T12" fmla="*/ 108 w 108"/>
                      <a:gd name="T13" fmla="*/ 27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108" h="27">
                        <a:moveTo>
                          <a:pt x="108" y="27"/>
                        </a:moveTo>
                        <a:lnTo>
                          <a:pt x="0" y="27"/>
                        </a:lnTo>
                        <a:lnTo>
                          <a:pt x="7" y="0"/>
                        </a:lnTo>
                        <a:lnTo>
                          <a:pt x="101" y="0"/>
                        </a:lnTo>
                        <a:lnTo>
                          <a:pt x="108" y="27"/>
                        </a:lnTo>
                        <a:close/>
                      </a:path>
                    </a:pathLst>
                  </a:custGeom>
                  <a:solidFill>
                    <a:srgbClr val="800000"/>
                  </a:solidFill>
                  <a:ln w="936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267" name="Freeform 451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62" y="2780"/>
                    <a:ext cx="45" cy="16"/>
                  </a:xfrm>
                  <a:custGeom>
                    <a:avLst/>
                    <a:gdLst>
                      <a:gd name="T0" fmla="*/ 108 w 108"/>
                      <a:gd name="T1" fmla="*/ 27 h 27"/>
                      <a:gd name="T2" fmla="*/ 0 w 108"/>
                      <a:gd name="T3" fmla="*/ 27 h 27"/>
                      <a:gd name="T4" fmla="*/ 7 w 108"/>
                      <a:gd name="T5" fmla="*/ 0 h 27"/>
                      <a:gd name="T6" fmla="*/ 101 w 108"/>
                      <a:gd name="T7" fmla="*/ 0 h 27"/>
                      <a:gd name="T8" fmla="*/ 108 w 108"/>
                      <a:gd name="T9" fmla="*/ 27 h 27"/>
                      <a:gd name="T10" fmla="*/ 0 w 108"/>
                      <a:gd name="T11" fmla="*/ 0 h 27"/>
                      <a:gd name="T12" fmla="*/ 108 w 108"/>
                      <a:gd name="T13" fmla="*/ 27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108" h="27">
                        <a:moveTo>
                          <a:pt x="108" y="27"/>
                        </a:moveTo>
                        <a:lnTo>
                          <a:pt x="0" y="27"/>
                        </a:lnTo>
                        <a:lnTo>
                          <a:pt x="7" y="0"/>
                        </a:lnTo>
                        <a:lnTo>
                          <a:pt x="101" y="0"/>
                        </a:lnTo>
                        <a:lnTo>
                          <a:pt x="108" y="27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 w="324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5268" name="Freeform 452"/>
                <p:cNvSpPr>
                  <a:spLocks noChangeArrowheads="1"/>
                </p:cNvSpPr>
                <p:nvPr/>
              </p:nvSpPr>
              <p:spPr bwMode="auto">
                <a:xfrm flipH="1">
                  <a:off x="2062" y="2797"/>
                  <a:ext cx="22" cy="8"/>
                </a:xfrm>
                <a:custGeom>
                  <a:avLst/>
                  <a:gdLst>
                    <a:gd name="T0" fmla="*/ 0 w 52"/>
                    <a:gd name="T1" fmla="*/ 9 h 12"/>
                    <a:gd name="T2" fmla="*/ 31 w 52"/>
                    <a:gd name="T3" fmla="*/ 9 h 12"/>
                    <a:gd name="T4" fmla="*/ 34 w 52"/>
                    <a:gd name="T5" fmla="*/ 6 h 12"/>
                    <a:gd name="T6" fmla="*/ 34 w 52"/>
                    <a:gd name="T7" fmla="*/ 4 h 12"/>
                    <a:gd name="T8" fmla="*/ 36 w 52"/>
                    <a:gd name="T9" fmla="*/ 0 h 12"/>
                    <a:gd name="T10" fmla="*/ 0 w 52"/>
                    <a:gd name="T11" fmla="*/ 0 h 12"/>
                    <a:gd name="T12" fmla="*/ 0 w 52"/>
                    <a:gd name="T13" fmla="*/ 9 h 12"/>
                    <a:gd name="T14" fmla="*/ 0 w 52"/>
                    <a:gd name="T15" fmla="*/ 0 h 12"/>
                    <a:gd name="T16" fmla="*/ 52 w 52"/>
                    <a:gd name="T17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52" h="12">
                      <a:moveTo>
                        <a:pt x="0" y="12"/>
                      </a:moveTo>
                      <a:lnTo>
                        <a:pt x="45" y="12"/>
                      </a:lnTo>
                      <a:lnTo>
                        <a:pt x="49" y="9"/>
                      </a:lnTo>
                      <a:lnTo>
                        <a:pt x="49" y="4"/>
                      </a:lnTo>
                      <a:lnTo>
                        <a:pt x="52" y="0"/>
                      </a:lnTo>
                      <a:lnTo>
                        <a:pt x="0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936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269" name="Freeform 453"/>
                <p:cNvSpPr>
                  <a:spLocks noChangeArrowheads="1"/>
                </p:cNvSpPr>
                <p:nvPr/>
              </p:nvSpPr>
              <p:spPr bwMode="auto">
                <a:xfrm flipH="1">
                  <a:off x="2084" y="2797"/>
                  <a:ext cx="23" cy="8"/>
                </a:xfrm>
                <a:custGeom>
                  <a:avLst/>
                  <a:gdLst>
                    <a:gd name="T0" fmla="*/ 40 w 56"/>
                    <a:gd name="T1" fmla="*/ 9 h 12"/>
                    <a:gd name="T2" fmla="*/ 4 w 56"/>
                    <a:gd name="T3" fmla="*/ 9 h 12"/>
                    <a:gd name="T4" fmla="*/ 3 w 56"/>
                    <a:gd name="T5" fmla="*/ 6 h 12"/>
                    <a:gd name="T6" fmla="*/ 3 w 56"/>
                    <a:gd name="T7" fmla="*/ 4 h 12"/>
                    <a:gd name="T8" fmla="*/ 0 w 56"/>
                    <a:gd name="T9" fmla="*/ 0 h 12"/>
                    <a:gd name="T10" fmla="*/ 40 w 56"/>
                    <a:gd name="T11" fmla="*/ 0 h 12"/>
                    <a:gd name="T12" fmla="*/ 40 w 56"/>
                    <a:gd name="T13" fmla="*/ 9 h 12"/>
                    <a:gd name="T14" fmla="*/ 0 w 56"/>
                    <a:gd name="T15" fmla="*/ 0 h 12"/>
                    <a:gd name="T16" fmla="*/ 56 w 56"/>
                    <a:gd name="T17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56" h="12">
                      <a:moveTo>
                        <a:pt x="56" y="12"/>
                      </a:moveTo>
                      <a:lnTo>
                        <a:pt x="7" y="12"/>
                      </a:lnTo>
                      <a:lnTo>
                        <a:pt x="3" y="9"/>
                      </a:lnTo>
                      <a:lnTo>
                        <a:pt x="3" y="4"/>
                      </a:lnTo>
                      <a:lnTo>
                        <a:pt x="0" y="0"/>
                      </a:lnTo>
                      <a:lnTo>
                        <a:pt x="56" y="0"/>
                      </a:lnTo>
                      <a:lnTo>
                        <a:pt x="56" y="12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936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5270" name="Group 454"/>
                <p:cNvGrpSpPr>
                  <a:grpSpLocks/>
                </p:cNvGrpSpPr>
                <p:nvPr/>
              </p:nvGrpSpPr>
              <p:grpSpPr bwMode="auto">
                <a:xfrm>
                  <a:off x="2065" y="2805"/>
                  <a:ext cx="38" cy="73"/>
                  <a:chOff x="2065" y="2805"/>
                  <a:chExt cx="38" cy="73"/>
                </a:xfrm>
              </p:grpSpPr>
              <p:sp>
                <p:nvSpPr>
                  <p:cNvPr id="35271" name="Rectangle 455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65" y="2805"/>
                    <a:ext cx="39" cy="74"/>
                  </a:xfrm>
                  <a:prstGeom prst="rect">
                    <a:avLst/>
                  </a:prstGeom>
                  <a:solidFill>
                    <a:srgbClr val="CC9900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272" name="Rectangle 456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65" y="2805"/>
                    <a:ext cx="39" cy="74"/>
                  </a:xfrm>
                  <a:prstGeom prst="rect">
                    <a:avLst/>
                  </a:prstGeom>
                  <a:solidFill>
                    <a:srgbClr val="CC9900"/>
                  </a:solidFill>
                  <a:ln w="324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273" name="Group 457"/>
                <p:cNvGrpSpPr>
                  <a:grpSpLocks/>
                </p:cNvGrpSpPr>
                <p:nvPr/>
              </p:nvGrpSpPr>
              <p:grpSpPr bwMode="auto">
                <a:xfrm>
                  <a:off x="2088" y="2831"/>
                  <a:ext cx="11" cy="0"/>
                  <a:chOff x="2088" y="2831"/>
                  <a:chExt cx="11" cy="0"/>
                </a:xfrm>
              </p:grpSpPr>
              <p:sp>
                <p:nvSpPr>
                  <p:cNvPr id="35274" name="Rectangle 458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88" y="2831"/>
                    <a:ext cx="12" cy="1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275" name="Rectangle 459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88" y="2831"/>
                    <a:ext cx="12" cy="1"/>
                  </a:xfrm>
                  <a:prstGeom prst="rect">
                    <a:avLst/>
                  </a:prstGeom>
                  <a:solidFill>
                    <a:srgbClr val="C0C0C0"/>
                  </a:solidFill>
                  <a:ln w="324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276" name="Group 460"/>
                <p:cNvGrpSpPr>
                  <a:grpSpLocks/>
                </p:cNvGrpSpPr>
                <p:nvPr/>
              </p:nvGrpSpPr>
              <p:grpSpPr bwMode="auto">
                <a:xfrm>
                  <a:off x="2089" y="2846"/>
                  <a:ext cx="12" cy="29"/>
                  <a:chOff x="2089" y="2846"/>
                  <a:chExt cx="12" cy="29"/>
                </a:xfrm>
              </p:grpSpPr>
              <p:sp>
                <p:nvSpPr>
                  <p:cNvPr id="35277" name="Freeform 461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89" y="2846"/>
                    <a:ext cx="13" cy="30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278" name="Freeform 462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89" y="2846"/>
                    <a:ext cx="13" cy="30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279" name="Group 463"/>
                <p:cNvGrpSpPr>
                  <a:grpSpLocks/>
                </p:cNvGrpSpPr>
                <p:nvPr/>
              </p:nvGrpSpPr>
              <p:grpSpPr bwMode="auto">
                <a:xfrm>
                  <a:off x="2091" y="2852"/>
                  <a:ext cx="7" cy="22"/>
                  <a:chOff x="2091" y="2852"/>
                  <a:chExt cx="7" cy="22"/>
                </a:xfrm>
              </p:grpSpPr>
              <p:sp>
                <p:nvSpPr>
                  <p:cNvPr id="35280" name="Rectangle 464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92" y="2852"/>
                    <a:ext cx="6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281" name="Line 465"/>
                  <p:cNvSpPr>
                    <a:spLocks noChangeShapeType="1"/>
                  </p:cNvSpPr>
                  <p:nvPr/>
                </p:nvSpPr>
                <p:spPr bwMode="auto">
                  <a:xfrm>
                    <a:off x="2095" y="2852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282" name="Line 46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090" y="2863"/>
                    <a:ext cx="10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283" name="Group 467"/>
                <p:cNvGrpSpPr>
                  <a:grpSpLocks/>
                </p:cNvGrpSpPr>
                <p:nvPr/>
              </p:nvGrpSpPr>
              <p:grpSpPr bwMode="auto">
                <a:xfrm>
                  <a:off x="2068" y="2846"/>
                  <a:ext cx="12" cy="28"/>
                  <a:chOff x="2068" y="2846"/>
                  <a:chExt cx="12" cy="28"/>
                </a:xfrm>
              </p:grpSpPr>
              <p:grpSp>
                <p:nvGrpSpPr>
                  <p:cNvPr id="35284" name="Group 468"/>
                  <p:cNvGrpSpPr>
                    <a:grpSpLocks/>
                  </p:cNvGrpSpPr>
                  <p:nvPr/>
                </p:nvGrpSpPr>
                <p:grpSpPr bwMode="auto">
                  <a:xfrm>
                    <a:off x="2068" y="2846"/>
                    <a:ext cx="12" cy="28"/>
                    <a:chOff x="2068" y="2846"/>
                    <a:chExt cx="12" cy="28"/>
                  </a:xfrm>
                </p:grpSpPr>
                <p:sp>
                  <p:nvSpPr>
                    <p:cNvPr id="35285" name="Freeform 469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68" y="2846"/>
                      <a:ext cx="13" cy="29"/>
                    </a:xfrm>
                    <a:custGeom>
                      <a:avLst/>
                      <a:gdLst>
                        <a:gd name="T0" fmla="*/ 32 w 32"/>
                        <a:gd name="T1" fmla="*/ 8 h 48"/>
                        <a:gd name="T2" fmla="*/ 32 w 32"/>
                        <a:gd name="T3" fmla="*/ 48 h 48"/>
                        <a:gd name="T4" fmla="*/ 0 w 32"/>
                        <a:gd name="T5" fmla="*/ 48 h 48"/>
                        <a:gd name="T6" fmla="*/ 0 w 32"/>
                        <a:gd name="T7" fmla="*/ 8 h 48"/>
                        <a:gd name="T8" fmla="*/ 10 w 32"/>
                        <a:gd name="T9" fmla="*/ 0 h 48"/>
                        <a:gd name="T10" fmla="*/ 22 w 32"/>
                        <a:gd name="T11" fmla="*/ 0 h 48"/>
                        <a:gd name="T12" fmla="*/ 32 w 32"/>
                        <a:gd name="T13" fmla="*/ 8 h 48"/>
                        <a:gd name="T14" fmla="*/ 0 w 32"/>
                        <a:gd name="T15" fmla="*/ 0 h 48"/>
                        <a:gd name="T16" fmla="*/ 32 w 32"/>
                        <a:gd name="T17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32" h="48">
                          <a:moveTo>
                            <a:pt x="32" y="8"/>
                          </a:moveTo>
                          <a:lnTo>
                            <a:pt x="32" y="48"/>
                          </a:lnTo>
                          <a:lnTo>
                            <a:pt x="0" y="48"/>
                          </a:lnTo>
                          <a:lnTo>
                            <a:pt x="0" y="8"/>
                          </a:lnTo>
                          <a:lnTo>
                            <a:pt x="10" y="0"/>
                          </a:lnTo>
                          <a:lnTo>
                            <a:pt x="22" y="0"/>
                          </a:lnTo>
                          <a:lnTo>
                            <a:pt x="32" y="8"/>
                          </a:lnTo>
                          <a:close/>
                        </a:path>
                      </a:pathLst>
                    </a:custGeom>
                    <a:solidFill>
                      <a:srgbClr val="00800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286" name="Freeform 470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68" y="2846"/>
                      <a:ext cx="13" cy="29"/>
                    </a:xfrm>
                    <a:custGeom>
                      <a:avLst/>
                      <a:gdLst>
                        <a:gd name="T0" fmla="*/ 32 w 32"/>
                        <a:gd name="T1" fmla="*/ 8 h 48"/>
                        <a:gd name="T2" fmla="*/ 32 w 32"/>
                        <a:gd name="T3" fmla="*/ 48 h 48"/>
                        <a:gd name="T4" fmla="*/ 0 w 32"/>
                        <a:gd name="T5" fmla="*/ 48 h 48"/>
                        <a:gd name="T6" fmla="*/ 0 w 32"/>
                        <a:gd name="T7" fmla="*/ 8 h 48"/>
                        <a:gd name="T8" fmla="*/ 10 w 32"/>
                        <a:gd name="T9" fmla="*/ 0 h 48"/>
                        <a:gd name="T10" fmla="*/ 22 w 32"/>
                        <a:gd name="T11" fmla="*/ 0 h 48"/>
                        <a:gd name="T12" fmla="*/ 32 w 32"/>
                        <a:gd name="T13" fmla="*/ 8 h 48"/>
                        <a:gd name="T14" fmla="*/ 0 w 32"/>
                        <a:gd name="T15" fmla="*/ 0 h 48"/>
                        <a:gd name="T16" fmla="*/ 32 w 32"/>
                        <a:gd name="T17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32" h="48">
                          <a:moveTo>
                            <a:pt x="32" y="8"/>
                          </a:moveTo>
                          <a:lnTo>
                            <a:pt x="32" y="48"/>
                          </a:lnTo>
                          <a:lnTo>
                            <a:pt x="0" y="48"/>
                          </a:lnTo>
                          <a:lnTo>
                            <a:pt x="0" y="8"/>
                          </a:lnTo>
                          <a:lnTo>
                            <a:pt x="10" y="0"/>
                          </a:lnTo>
                          <a:lnTo>
                            <a:pt x="22" y="0"/>
                          </a:lnTo>
                          <a:lnTo>
                            <a:pt x="32" y="8"/>
                          </a:lnTo>
                          <a:close/>
                        </a:path>
                      </a:pathLst>
                    </a:custGeom>
                    <a:solidFill>
                      <a:srgbClr val="008000"/>
                    </a:solidFill>
                    <a:ln w="324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5287" name="Group 471"/>
                  <p:cNvGrpSpPr>
                    <a:grpSpLocks/>
                  </p:cNvGrpSpPr>
                  <p:nvPr/>
                </p:nvGrpSpPr>
                <p:grpSpPr bwMode="auto">
                  <a:xfrm>
                    <a:off x="2070" y="2852"/>
                    <a:ext cx="6" cy="22"/>
                    <a:chOff x="2070" y="2852"/>
                    <a:chExt cx="6" cy="22"/>
                  </a:xfrm>
                </p:grpSpPr>
                <p:sp>
                  <p:nvSpPr>
                    <p:cNvPr id="35288" name="Rectangle 472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72" y="2852"/>
                      <a:ext cx="6" cy="23"/>
                    </a:xfrm>
                    <a:prstGeom prst="rect">
                      <a:avLst/>
                    </a:pr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289" name="Line 47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075" y="2852"/>
                      <a:ext cx="1" cy="2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290" name="Line 474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070" y="2863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5291" name="Group 475"/>
                <p:cNvGrpSpPr>
                  <a:grpSpLocks/>
                </p:cNvGrpSpPr>
                <p:nvPr/>
              </p:nvGrpSpPr>
              <p:grpSpPr bwMode="auto">
                <a:xfrm>
                  <a:off x="2089" y="2809"/>
                  <a:ext cx="10" cy="20"/>
                  <a:chOff x="2089" y="2809"/>
                  <a:chExt cx="10" cy="20"/>
                </a:xfrm>
              </p:grpSpPr>
              <p:grpSp>
                <p:nvGrpSpPr>
                  <p:cNvPr id="35292" name="Group 476"/>
                  <p:cNvGrpSpPr>
                    <a:grpSpLocks/>
                  </p:cNvGrpSpPr>
                  <p:nvPr/>
                </p:nvGrpSpPr>
                <p:grpSpPr bwMode="auto">
                  <a:xfrm>
                    <a:off x="2089" y="2810"/>
                    <a:ext cx="10" cy="19"/>
                    <a:chOff x="2089" y="2810"/>
                    <a:chExt cx="10" cy="19"/>
                  </a:xfrm>
                </p:grpSpPr>
                <p:sp>
                  <p:nvSpPr>
                    <p:cNvPr id="35293" name="Freeform 477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89" y="2810"/>
                      <a:ext cx="11" cy="20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294" name="Freeform 478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89" y="2810"/>
                      <a:ext cx="11" cy="20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5295" name="Group 479"/>
                  <p:cNvGrpSpPr>
                    <a:grpSpLocks/>
                  </p:cNvGrpSpPr>
                  <p:nvPr/>
                </p:nvGrpSpPr>
                <p:grpSpPr bwMode="auto">
                  <a:xfrm>
                    <a:off x="2091" y="2809"/>
                    <a:ext cx="6" cy="18"/>
                    <a:chOff x="2091" y="2809"/>
                    <a:chExt cx="6" cy="18"/>
                  </a:xfrm>
                </p:grpSpPr>
                <p:sp>
                  <p:nvSpPr>
                    <p:cNvPr id="35296" name="Line 48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094" y="2809"/>
                      <a:ext cx="1" cy="19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297" name="Line 48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090" y="2819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5298" name="Group 482"/>
                <p:cNvGrpSpPr>
                  <a:grpSpLocks/>
                </p:cNvGrpSpPr>
                <p:nvPr/>
              </p:nvGrpSpPr>
              <p:grpSpPr bwMode="auto">
                <a:xfrm>
                  <a:off x="2070" y="2809"/>
                  <a:ext cx="10" cy="21"/>
                  <a:chOff x="2070" y="2809"/>
                  <a:chExt cx="10" cy="21"/>
                </a:xfrm>
              </p:grpSpPr>
              <p:grpSp>
                <p:nvGrpSpPr>
                  <p:cNvPr id="35299" name="Group 483"/>
                  <p:cNvGrpSpPr>
                    <a:grpSpLocks/>
                  </p:cNvGrpSpPr>
                  <p:nvPr/>
                </p:nvGrpSpPr>
                <p:grpSpPr bwMode="auto">
                  <a:xfrm>
                    <a:off x="2070" y="2810"/>
                    <a:ext cx="10" cy="20"/>
                    <a:chOff x="2070" y="2810"/>
                    <a:chExt cx="10" cy="20"/>
                  </a:xfrm>
                </p:grpSpPr>
                <p:sp>
                  <p:nvSpPr>
                    <p:cNvPr id="35300" name="Freeform 484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70" y="2810"/>
                      <a:ext cx="11" cy="21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301" name="Freeform 485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70" y="2810"/>
                      <a:ext cx="11" cy="21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5302" name="Group 486"/>
                  <p:cNvGrpSpPr>
                    <a:grpSpLocks/>
                  </p:cNvGrpSpPr>
                  <p:nvPr/>
                </p:nvGrpSpPr>
                <p:grpSpPr bwMode="auto">
                  <a:xfrm>
                    <a:off x="2070" y="2809"/>
                    <a:ext cx="6" cy="19"/>
                    <a:chOff x="2070" y="2809"/>
                    <a:chExt cx="6" cy="19"/>
                  </a:xfrm>
                </p:grpSpPr>
                <p:sp>
                  <p:nvSpPr>
                    <p:cNvPr id="35303" name="Line 48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073" y="2809"/>
                      <a:ext cx="1" cy="20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304" name="Line 488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069" y="2819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35305" name="Group 489"/>
              <p:cNvGrpSpPr>
                <a:grpSpLocks/>
              </p:cNvGrpSpPr>
              <p:nvPr/>
            </p:nvGrpSpPr>
            <p:grpSpPr bwMode="auto">
              <a:xfrm>
                <a:off x="2040" y="2827"/>
                <a:ext cx="45" cy="98"/>
                <a:chOff x="2040" y="2827"/>
                <a:chExt cx="45" cy="98"/>
              </a:xfrm>
            </p:grpSpPr>
            <p:grpSp>
              <p:nvGrpSpPr>
                <p:cNvPr id="35306" name="Group 490"/>
                <p:cNvGrpSpPr>
                  <a:grpSpLocks/>
                </p:cNvGrpSpPr>
                <p:nvPr/>
              </p:nvGrpSpPr>
              <p:grpSpPr bwMode="auto">
                <a:xfrm>
                  <a:off x="2040" y="2827"/>
                  <a:ext cx="44" cy="15"/>
                  <a:chOff x="2040" y="2827"/>
                  <a:chExt cx="44" cy="15"/>
                </a:xfrm>
              </p:grpSpPr>
              <p:sp>
                <p:nvSpPr>
                  <p:cNvPr id="35307" name="Freeform 491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40" y="2827"/>
                    <a:ext cx="45" cy="16"/>
                  </a:xfrm>
                  <a:custGeom>
                    <a:avLst/>
                    <a:gdLst>
                      <a:gd name="T0" fmla="*/ 108 w 108"/>
                      <a:gd name="T1" fmla="*/ 27 h 27"/>
                      <a:gd name="T2" fmla="*/ 0 w 108"/>
                      <a:gd name="T3" fmla="*/ 27 h 27"/>
                      <a:gd name="T4" fmla="*/ 7 w 108"/>
                      <a:gd name="T5" fmla="*/ 0 h 27"/>
                      <a:gd name="T6" fmla="*/ 101 w 108"/>
                      <a:gd name="T7" fmla="*/ 0 h 27"/>
                      <a:gd name="T8" fmla="*/ 108 w 108"/>
                      <a:gd name="T9" fmla="*/ 27 h 27"/>
                      <a:gd name="T10" fmla="*/ 0 w 108"/>
                      <a:gd name="T11" fmla="*/ 0 h 27"/>
                      <a:gd name="T12" fmla="*/ 108 w 108"/>
                      <a:gd name="T13" fmla="*/ 27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108" h="27">
                        <a:moveTo>
                          <a:pt x="108" y="27"/>
                        </a:moveTo>
                        <a:lnTo>
                          <a:pt x="0" y="27"/>
                        </a:lnTo>
                        <a:lnTo>
                          <a:pt x="7" y="0"/>
                        </a:lnTo>
                        <a:lnTo>
                          <a:pt x="101" y="0"/>
                        </a:lnTo>
                        <a:lnTo>
                          <a:pt x="108" y="27"/>
                        </a:lnTo>
                        <a:close/>
                      </a:path>
                    </a:pathLst>
                  </a:custGeom>
                  <a:solidFill>
                    <a:srgbClr val="800000"/>
                  </a:solidFill>
                  <a:ln w="936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308" name="Freeform 492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40" y="2827"/>
                    <a:ext cx="45" cy="16"/>
                  </a:xfrm>
                  <a:custGeom>
                    <a:avLst/>
                    <a:gdLst>
                      <a:gd name="T0" fmla="*/ 108 w 108"/>
                      <a:gd name="T1" fmla="*/ 27 h 27"/>
                      <a:gd name="T2" fmla="*/ 0 w 108"/>
                      <a:gd name="T3" fmla="*/ 27 h 27"/>
                      <a:gd name="T4" fmla="*/ 7 w 108"/>
                      <a:gd name="T5" fmla="*/ 0 h 27"/>
                      <a:gd name="T6" fmla="*/ 101 w 108"/>
                      <a:gd name="T7" fmla="*/ 0 h 27"/>
                      <a:gd name="T8" fmla="*/ 108 w 108"/>
                      <a:gd name="T9" fmla="*/ 27 h 27"/>
                      <a:gd name="T10" fmla="*/ 0 w 108"/>
                      <a:gd name="T11" fmla="*/ 0 h 27"/>
                      <a:gd name="T12" fmla="*/ 108 w 108"/>
                      <a:gd name="T13" fmla="*/ 27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108" h="27">
                        <a:moveTo>
                          <a:pt x="108" y="27"/>
                        </a:moveTo>
                        <a:lnTo>
                          <a:pt x="0" y="27"/>
                        </a:lnTo>
                        <a:lnTo>
                          <a:pt x="7" y="0"/>
                        </a:lnTo>
                        <a:lnTo>
                          <a:pt x="101" y="0"/>
                        </a:lnTo>
                        <a:lnTo>
                          <a:pt x="108" y="27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 w="324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5309" name="Freeform 493"/>
                <p:cNvSpPr>
                  <a:spLocks noChangeArrowheads="1"/>
                </p:cNvSpPr>
                <p:nvPr/>
              </p:nvSpPr>
              <p:spPr bwMode="auto">
                <a:xfrm flipH="1">
                  <a:off x="2040" y="2845"/>
                  <a:ext cx="22" cy="8"/>
                </a:xfrm>
                <a:custGeom>
                  <a:avLst/>
                  <a:gdLst>
                    <a:gd name="T0" fmla="*/ 0 w 52"/>
                    <a:gd name="T1" fmla="*/ 9 h 12"/>
                    <a:gd name="T2" fmla="*/ 31 w 52"/>
                    <a:gd name="T3" fmla="*/ 9 h 12"/>
                    <a:gd name="T4" fmla="*/ 34 w 52"/>
                    <a:gd name="T5" fmla="*/ 6 h 12"/>
                    <a:gd name="T6" fmla="*/ 34 w 52"/>
                    <a:gd name="T7" fmla="*/ 4 h 12"/>
                    <a:gd name="T8" fmla="*/ 36 w 52"/>
                    <a:gd name="T9" fmla="*/ 0 h 12"/>
                    <a:gd name="T10" fmla="*/ 0 w 52"/>
                    <a:gd name="T11" fmla="*/ 0 h 12"/>
                    <a:gd name="T12" fmla="*/ 0 w 52"/>
                    <a:gd name="T13" fmla="*/ 9 h 12"/>
                    <a:gd name="T14" fmla="*/ 0 w 52"/>
                    <a:gd name="T15" fmla="*/ 0 h 12"/>
                    <a:gd name="T16" fmla="*/ 52 w 52"/>
                    <a:gd name="T17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52" h="12">
                      <a:moveTo>
                        <a:pt x="0" y="12"/>
                      </a:moveTo>
                      <a:lnTo>
                        <a:pt x="45" y="12"/>
                      </a:lnTo>
                      <a:lnTo>
                        <a:pt x="49" y="9"/>
                      </a:lnTo>
                      <a:lnTo>
                        <a:pt x="49" y="4"/>
                      </a:lnTo>
                      <a:lnTo>
                        <a:pt x="52" y="0"/>
                      </a:lnTo>
                      <a:lnTo>
                        <a:pt x="0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936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310" name="Freeform 494"/>
                <p:cNvSpPr>
                  <a:spLocks noChangeArrowheads="1"/>
                </p:cNvSpPr>
                <p:nvPr/>
              </p:nvSpPr>
              <p:spPr bwMode="auto">
                <a:xfrm flipH="1">
                  <a:off x="2062" y="2845"/>
                  <a:ext cx="23" cy="8"/>
                </a:xfrm>
                <a:custGeom>
                  <a:avLst/>
                  <a:gdLst>
                    <a:gd name="T0" fmla="*/ 40 w 56"/>
                    <a:gd name="T1" fmla="*/ 9 h 12"/>
                    <a:gd name="T2" fmla="*/ 4 w 56"/>
                    <a:gd name="T3" fmla="*/ 9 h 12"/>
                    <a:gd name="T4" fmla="*/ 3 w 56"/>
                    <a:gd name="T5" fmla="*/ 6 h 12"/>
                    <a:gd name="T6" fmla="*/ 3 w 56"/>
                    <a:gd name="T7" fmla="*/ 4 h 12"/>
                    <a:gd name="T8" fmla="*/ 0 w 56"/>
                    <a:gd name="T9" fmla="*/ 0 h 12"/>
                    <a:gd name="T10" fmla="*/ 40 w 56"/>
                    <a:gd name="T11" fmla="*/ 0 h 12"/>
                    <a:gd name="T12" fmla="*/ 40 w 56"/>
                    <a:gd name="T13" fmla="*/ 9 h 12"/>
                    <a:gd name="T14" fmla="*/ 0 w 56"/>
                    <a:gd name="T15" fmla="*/ 0 h 12"/>
                    <a:gd name="T16" fmla="*/ 56 w 56"/>
                    <a:gd name="T17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56" h="12">
                      <a:moveTo>
                        <a:pt x="56" y="12"/>
                      </a:moveTo>
                      <a:lnTo>
                        <a:pt x="7" y="12"/>
                      </a:lnTo>
                      <a:lnTo>
                        <a:pt x="3" y="9"/>
                      </a:lnTo>
                      <a:lnTo>
                        <a:pt x="3" y="4"/>
                      </a:lnTo>
                      <a:lnTo>
                        <a:pt x="0" y="0"/>
                      </a:lnTo>
                      <a:lnTo>
                        <a:pt x="56" y="0"/>
                      </a:lnTo>
                      <a:lnTo>
                        <a:pt x="56" y="12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936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5311" name="Group 495"/>
                <p:cNvGrpSpPr>
                  <a:grpSpLocks/>
                </p:cNvGrpSpPr>
                <p:nvPr/>
              </p:nvGrpSpPr>
              <p:grpSpPr bwMode="auto">
                <a:xfrm>
                  <a:off x="2043" y="2853"/>
                  <a:ext cx="38" cy="72"/>
                  <a:chOff x="2043" y="2853"/>
                  <a:chExt cx="38" cy="72"/>
                </a:xfrm>
              </p:grpSpPr>
              <p:sp>
                <p:nvSpPr>
                  <p:cNvPr id="35312" name="Rectangle 496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43" y="2853"/>
                    <a:ext cx="39" cy="73"/>
                  </a:xfrm>
                  <a:prstGeom prst="rect">
                    <a:avLst/>
                  </a:prstGeom>
                  <a:solidFill>
                    <a:srgbClr val="CC9900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313" name="Rectangle 497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43" y="2853"/>
                    <a:ext cx="39" cy="73"/>
                  </a:xfrm>
                  <a:prstGeom prst="rect">
                    <a:avLst/>
                  </a:prstGeom>
                  <a:solidFill>
                    <a:srgbClr val="CC9900"/>
                  </a:solidFill>
                  <a:ln w="324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314" name="Group 498"/>
                <p:cNvGrpSpPr>
                  <a:grpSpLocks/>
                </p:cNvGrpSpPr>
                <p:nvPr/>
              </p:nvGrpSpPr>
              <p:grpSpPr bwMode="auto">
                <a:xfrm>
                  <a:off x="2066" y="2879"/>
                  <a:ext cx="11" cy="0"/>
                  <a:chOff x="2066" y="2879"/>
                  <a:chExt cx="11" cy="0"/>
                </a:xfrm>
              </p:grpSpPr>
              <p:sp>
                <p:nvSpPr>
                  <p:cNvPr id="35315" name="Rectangle 499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66" y="2879"/>
                    <a:ext cx="12" cy="1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316" name="Rectangle 500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66" y="2879"/>
                    <a:ext cx="12" cy="1"/>
                  </a:xfrm>
                  <a:prstGeom prst="rect">
                    <a:avLst/>
                  </a:prstGeom>
                  <a:solidFill>
                    <a:srgbClr val="C0C0C0"/>
                  </a:solidFill>
                  <a:ln w="324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317" name="Group 501"/>
                <p:cNvGrpSpPr>
                  <a:grpSpLocks/>
                </p:cNvGrpSpPr>
                <p:nvPr/>
              </p:nvGrpSpPr>
              <p:grpSpPr bwMode="auto">
                <a:xfrm>
                  <a:off x="2067" y="2893"/>
                  <a:ext cx="12" cy="29"/>
                  <a:chOff x="2067" y="2893"/>
                  <a:chExt cx="12" cy="29"/>
                </a:xfrm>
              </p:grpSpPr>
              <p:sp>
                <p:nvSpPr>
                  <p:cNvPr id="35318" name="Freeform 502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67" y="2893"/>
                    <a:ext cx="13" cy="30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319" name="Freeform 503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67" y="2893"/>
                    <a:ext cx="13" cy="30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320" name="Group 504"/>
                <p:cNvGrpSpPr>
                  <a:grpSpLocks/>
                </p:cNvGrpSpPr>
                <p:nvPr/>
              </p:nvGrpSpPr>
              <p:grpSpPr bwMode="auto">
                <a:xfrm>
                  <a:off x="2069" y="2898"/>
                  <a:ext cx="7" cy="22"/>
                  <a:chOff x="2069" y="2898"/>
                  <a:chExt cx="7" cy="22"/>
                </a:xfrm>
              </p:grpSpPr>
              <p:sp>
                <p:nvSpPr>
                  <p:cNvPr id="35321" name="Rectangle 505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70" y="2898"/>
                    <a:ext cx="6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322" name="Line 506"/>
                  <p:cNvSpPr>
                    <a:spLocks noChangeShapeType="1"/>
                  </p:cNvSpPr>
                  <p:nvPr/>
                </p:nvSpPr>
                <p:spPr bwMode="auto">
                  <a:xfrm>
                    <a:off x="2073" y="2899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323" name="Line 50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068" y="2910"/>
                    <a:ext cx="10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324" name="Group 508"/>
                <p:cNvGrpSpPr>
                  <a:grpSpLocks/>
                </p:cNvGrpSpPr>
                <p:nvPr/>
              </p:nvGrpSpPr>
              <p:grpSpPr bwMode="auto">
                <a:xfrm>
                  <a:off x="2046" y="2893"/>
                  <a:ext cx="12" cy="28"/>
                  <a:chOff x="2046" y="2893"/>
                  <a:chExt cx="12" cy="28"/>
                </a:xfrm>
              </p:grpSpPr>
              <p:grpSp>
                <p:nvGrpSpPr>
                  <p:cNvPr id="35325" name="Group 509"/>
                  <p:cNvGrpSpPr>
                    <a:grpSpLocks/>
                  </p:cNvGrpSpPr>
                  <p:nvPr/>
                </p:nvGrpSpPr>
                <p:grpSpPr bwMode="auto">
                  <a:xfrm>
                    <a:off x="2046" y="2893"/>
                    <a:ext cx="12" cy="28"/>
                    <a:chOff x="2046" y="2893"/>
                    <a:chExt cx="12" cy="28"/>
                  </a:xfrm>
                </p:grpSpPr>
                <p:sp>
                  <p:nvSpPr>
                    <p:cNvPr id="35326" name="Freeform 510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46" y="2893"/>
                      <a:ext cx="13" cy="29"/>
                    </a:xfrm>
                    <a:custGeom>
                      <a:avLst/>
                      <a:gdLst>
                        <a:gd name="T0" fmla="*/ 32 w 32"/>
                        <a:gd name="T1" fmla="*/ 8 h 48"/>
                        <a:gd name="T2" fmla="*/ 32 w 32"/>
                        <a:gd name="T3" fmla="*/ 48 h 48"/>
                        <a:gd name="T4" fmla="*/ 0 w 32"/>
                        <a:gd name="T5" fmla="*/ 48 h 48"/>
                        <a:gd name="T6" fmla="*/ 0 w 32"/>
                        <a:gd name="T7" fmla="*/ 8 h 48"/>
                        <a:gd name="T8" fmla="*/ 10 w 32"/>
                        <a:gd name="T9" fmla="*/ 0 h 48"/>
                        <a:gd name="T10" fmla="*/ 22 w 32"/>
                        <a:gd name="T11" fmla="*/ 0 h 48"/>
                        <a:gd name="T12" fmla="*/ 32 w 32"/>
                        <a:gd name="T13" fmla="*/ 8 h 48"/>
                        <a:gd name="T14" fmla="*/ 0 w 32"/>
                        <a:gd name="T15" fmla="*/ 0 h 48"/>
                        <a:gd name="T16" fmla="*/ 32 w 32"/>
                        <a:gd name="T17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32" h="48">
                          <a:moveTo>
                            <a:pt x="32" y="8"/>
                          </a:moveTo>
                          <a:lnTo>
                            <a:pt x="32" y="48"/>
                          </a:lnTo>
                          <a:lnTo>
                            <a:pt x="0" y="48"/>
                          </a:lnTo>
                          <a:lnTo>
                            <a:pt x="0" y="8"/>
                          </a:lnTo>
                          <a:lnTo>
                            <a:pt x="10" y="0"/>
                          </a:lnTo>
                          <a:lnTo>
                            <a:pt x="22" y="0"/>
                          </a:lnTo>
                          <a:lnTo>
                            <a:pt x="32" y="8"/>
                          </a:lnTo>
                          <a:close/>
                        </a:path>
                      </a:pathLst>
                    </a:custGeom>
                    <a:solidFill>
                      <a:srgbClr val="00800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327" name="Freeform 511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46" y="2893"/>
                      <a:ext cx="13" cy="29"/>
                    </a:xfrm>
                    <a:custGeom>
                      <a:avLst/>
                      <a:gdLst>
                        <a:gd name="T0" fmla="*/ 32 w 32"/>
                        <a:gd name="T1" fmla="*/ 8 h 48"/>
                        <a:gd name="T2" fmla="*/ 32 w 32"/>
                        <a:gd name="T3" fmla="*/ 48 h 48"/>
                        <a:gd name="T4" fmla="*/ 0 w 32"/>
                        <a:gd name="T5" fmla="*/ 48 h 48"/>
                        <a:gd name="T6" fmla="*/ 0 w 32"/>
                        <a:gd name="T7" fmla="*/ 8 h 48"/>
                        <a:gd name="T8" fmla="*/ 10 w 32"/>
                        <a:gd name="T9" fmla="*/ 0 h 48"/>
                        <a:gd name="T10" fmla="*/ 22 w 32"/>
                        <a:gd name="T11" fmla="*/ 0 h 48"/>
                        <a:gd name="T12" fmla="*/ 32 w 32"/>
                        <a:gd name="T13" fmla="*/ 8 h 48"/>
                        <a:gd name="T14" fmla="*/ 0 w 32"/>
                        <a:gd name="T15" fmla="*/ 0 h 48"/>
                        <a:gd name="T16" fmla="*/ 32 w 32"/>
                        <a:gd name="T17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32" h="48">
                          <a:moveTo>
                            <a:pt x="32" y="8"/>
                          </a:moveTo>
                          <a:lnTo>
                            <a:pt x="32" y="48"/>
                          </a:lnTo>
                          <a:lnTo>
                            <a:pt x="0" y="48"/>
                          </a:lnTo>
                          <a:lnTo>
                            <a:pt x="0" y="8"/>
                          </a:lnTo>
                          <a:lnTo>
                            <a:pt x="10" y="0"/>
                          </a:lnTo>
                          <a:lnTo>
                            <a:pt x="22" y="0"/>
                          </a:lnTo>
                          <a:lnTo>
                            <a:pt x="32" y="8"/>
                          </a:lnTo>
                          <a:close/>
                        </a:path>
                      </a:pathLst>
                    </a:custGeom>
                    <a:solidFill>
                      <a:srgbClr val="008000"/>
                    </a:solidFill>
                    <a:ln w="324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5328" name="Group 512"/>
                  <p:cNvGrpSpPr>
                    <a:grpSpLocks/>
                  </p:cNvGrpSpPr>
                  <p:nvPr/>
                </p:nvGrpSpPr>
                <p:grpSpPr bwMode="auto">
                  <a:xfrm>
                    <a:off x="2048" y="2898"/>
                    <a:ext cx="6" cy="22"/>
                    <a:chOff x="2048" y="2898"/>
                    <a:chExt cx="6" cy="22"/>
                  </a:xfrm>
                </p:grpSpPr>
                <p:sp>
                  <p:nvSpPr>
                    <p:cNvPr id="35329" name="Rectangle 513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50" y="2898"/>
                      <a:ext cx="6" cy="23"/>
                    </a:xfrm>
                    <a:prstGeom prst="rect">
                      <a:avLst/>
                    </a:pr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330" name="Line 51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053" y="2899"/>
                      <a:ext cx="1" cy="2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331" name="Line 515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048" y="2909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5332" name="Group 516"/>
                <p:cNvGrpSpPr>
                  <a:grpSpLocks/>
                </p:cNvGrpSpPr>
                <p:nvPr/>
              </p:nvGrpSpPr>
              <p:grpSpPr bwMode="auto">
                <a:xfrm>
                  <a:off x="2067" y="2857"/>
                  <a:ext cx="10" cy="20"/>
                  <a:chOff x="2067" y="2857"/>
                  <a:chExt cx="10" cy="20"/>
                </a:xfrm>
              </p:grpSpPr>
              <p:grpSp>
                <p:nvGrpSpPr>
                  <p:cNvPr id="35333" name="Group 517"/>
                  <p:cNvGrpSpPr>
                    <a:grpSpLocks/>
                  </p:cNvGrpSpPr>
                  <p:nvPr/>
                </p:nvGrpSpPr>
                <p:grpSpPr bwMode="auto">
                  <a:xfrm>
                    <a:off x="2067" y="2858"/>
                    <a:ext cx="10" cy="19"/>
                    <a:chOff x="2067" y="2858"/>
                    <a:chExt cx="10" cy="19"/>
                  </a:xfrm>
                </p:grpSpPr>
                <p:sp>
                  <p:nvSpPr>
                    <p:cNvPr id="35334" name="Freeform 518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67" y="2858"/>
                      <a:ext cx="11" cy="20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335" name="Freeform 519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67" y="2858"/>
                      <a:ext cx="11" cy="20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5336" name="Group 520"/>
                  <p:cNvGrpSpPr>
                    <a:grpSpLocks/>
                  </p:cNvGrpSpPr>
                  <p:nvPr/>
                </p:nvGrpSpPr>
                <p:grpSpPr bwMode="auto">
                  <a:xfrm>
                    <a:off x="2069" y="2857"/>
                    <a:ext cx="6" cy="18"/>
                    <a:chOff x="2069" y="2857"/>
                    <a:chExt cx="6" cy="18"/>
                  </a:xfrm>
                </p:grpSpPr>
                <p:sp>
                  <p:nvSpPr>
                    <p:cNvPr id="35337" name="Line 52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072" y="2857"/>
                      <a:ext cx="1" cy="19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338" name="Line 522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068" y="2867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5339" name="Group 523"/>
                <p:cNvGrpSpPr>
                  <a:grpSpLocks/>
                </p:cNvGrpSpPr>
                <p:nvPr/>
              </p:nvGrpSpPr>
              <p:grpSpPr bwMode="auto">
                <a:xfrm>
                  <a:off x="2048" y="2857"/>
                  <a:ext cx="10" cy="21"/>
                  <a:chOff x="2048" y="2857"/>
                  <a:chExt cx="10" cy="21"/>
                </a:xfrm>
              </p:grpSpPr>
              <p:grpSp>
                <p:nvGrpSpPr>
                  <p:cNvPr id="35340" name="Group 524"/>
                  <p:cNvGrpSpPr>
                    <a:grpSpLocks/>
                  </p:cNvGrpSpPr>
                  <p:nvPr/>
                </p:nvGrpSpPr>
                <p:grpSpPr bwMode="auto">
                  <a:xfrm>
                    <a:off x="2048" y="2858"/>
                    <a:ext cx="10" cy="20"/>
                    <a:chOff x="2048" y="2858"/>
                    <a:chExt cx="10" cy="20"/>
                  </a:xfrm>
                </p:grpSpPr>
                <p:sp>
                  <p:nvSpPr>
                    <p:cNvPr id="35341" name="Freeform 525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48" y="2858"/>
                      <a:ext cx="11" cy="21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342" name="Freeform 526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48" y="2858"/>
                      <a:ext cx="11" cy="21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5343" name="Group 527"/>
                  <p:cNvGrpSpPr>
                    <a:grpSpLocks/>
                  </p:cNvGrpSpPr>
                  <p:nvPr/>
                </p:nvGrpSpPr>
                <p:grpSpPr bwMode="auto">
                  <a:xfrm>
                    <a:off x="2048" y="2857"/>
                    <a:ext cx="6" cy="19"/>
                    <a:chOff x="2048" y="2857"/>
                    <a:chExt cx="6" cy="19"/>
                  </a:xfrm>
                </p:grpSpPr>
                <p:sp>
                  <p:nvSpPr>
                    <p:cNvPr id="35344" name="Line 52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051" y="2857"/>
                      <a:ext cx="1" cy="20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345" name="Line 529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047" y="2867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35346" name="Group 530"/>
              <p:cNvGrpSpPr>
                <a:grpSpLocks/>
              </p:cNvGrpSpPr>
              <p:nvPr/>
            </p:nvGrpSpPr>
            <p:grpSpPr bwMode="auto">
              <a:xfrm>
                <a:off x="2018" y="2875"/>
                <a:ext cx="45" cy="98"/>
                <a:chOff x="2018" y="2875"/>
                <a:chExt cx="45" cy="98"/>
              </a:xfrm>
            </p:grpSpPr>
            <p:grpSp>
              <p:nvGrpSpPr>
                <p:cNvPr id="35347" name="Group 531"/>
                <p:cNvGrpSpPr>
                  <a:grpSpLocks/>
                </p:cNvGrpSpPr>
                <p:nvPr/>
              </p:nvGrpSpPr>
              <p:grpSpPr bwMode="auto">
                <a:xfrm>
                  <a:off x="2018" y="2875"/>
                  <a:ext cx="45" cy="15"/>
                  <a:chOff x="2018" y="2875"/>
                  <a:chExt cx="45" cy="15"/>
                </a:xfrm>
              </p:grpSpPr>
              <p:sp>
                <p:nvSpPr>
                  <p:cNvPr id="35348" name="Freeform 532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18" y="2875"/>
                    <a:ext cx="46" cy="16"/>
                  </a:xfrm>
                  <a:custGeom>
                    <a:avLst/>
                    <a:gdLst>
                      <a:gd name="T0" fmla="*/ 108 w 108"/>
                      <a:gd name="T1" fmla="*/ 27 h 27"/>
                      <a:gd name="T2" fmla="*/ 0 w 108"/>
                      <a:gd name="T3" fmla="*/ 27 h 27"/>
                      <a:gd name="T4" fmla="*/ 7 w 108"/>
                      <a:gd name="T5" fmla="*/ 0 h 27"/>
                      <a:gd name="T6" fmla="*/ 101 w 108"/>
                      <a:gd name="T7" fmla="*/ 0 h 27"/>
                      <a:gd name="T8" fmla="*/ 108 w 108"/>
                      <a:gd name="T9" fmla="*/ 27 h 27"/>
                      <a:gd name="T10" fmla="*/ 0 w 108"/>
                      <a:gd name="T11" fmla="*/ 0 h 27"/>
                      <a:gd name="T12" fmla="*/ 108 w 108"/>
                      <a:gd name="T13" fmla="*/ 27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108" h="27">
                        <a:moveTo>
                          <a:pt x="108" y="27"/>
                        </a:moveTo>
                        <a:lnTo>
                          <a:pt x="0" y="27"/>
                        </a:lnTo>
                        <a:lnTo>
                          <a:pt x="7" y="0"/>
                        </a:lnTo>
                        <a:lnTo>
                          <a:pt x="101" y="0"/>
                        </a:lnTo>
                        <a:lnTo>
                          <a:pt x="108" y="27"/>
                        </a:lnTo>
                        <a:close/>
                      </a:path>
                    </a:pathLst>
                  </a:custGeom>
                  <a:solidFill>
                    <a:srgbClr val="800000"/>
                  </a:solidFill>
                  <a:ln w="936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349" name="Freeform 533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18" y="2875"/>
                    <a:ext cx="46" cy="16"/>
                  </a:xfrm>
                  <a:custGeom>
                    <a:avLst/>
                    <a:gdLst>
                      <a:gd name="T0" fmla="*/ 108 w 108"/>
                      <a:gd name="T1" fmla="*/ 27 h 27"/>
                      <a:gd name="T2" fmla="*/ 0 w 108"/>
                      <a:gd name="T3" fmla="*/ 27 h 27"/>
                      <a:gd name="T4" fmla="*/ 7 w 108"/>
                      <a:gd name="T5" fmla="*/ 0 h 27"/>
                      <a:gd name="T6" fmla="*/ 101 w 108"/>
                      <a:gd name="T7" fmla="*/ 0 h 27"/>
                      <a:gd name="T8" fmla="*/ 108 w 108"/>
                      <a:gd name="T9" fmla="*/ 27 h 27"/>
                      <a:gd name="T10" fmla="*/ 0 w 108"/>
                      <a:gd name="T11" fmla="*/ 0 h 27"/>
                      <a:gd name="T12" fmla="*/ 108 w 108"/>
                      <a:gd name="T13" fmla="*/ 27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108" h="27">
                        <a:moveTo>
                          <a:pt x="108" y="27"/>
                        </a:moveTo>
                        <a:lnTo>
                          <a:pt x="0" y="27"/>
                        </a:lnTo>
                        <a:lnTo>
                          <a:pt x="7" y="0"/>
                        </a:lnTo>
                        <a:lnTo>
                          <a:pt x="101" y="0"/>
                        </a:lnTo>
                        <a:lnTo>
                          <a:pt x="108" y="27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 w="324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5350" name="Freeform 534"/>
                <p:cNvSpPr>
                  <a:spLocks noChangeArrowheads="1"/>
                </p:cNvSpPr>
                <p:nvPr/>
              </p:nvSpPr>
              <p:spPr bwMode="auto">
                <a:xfrm flipH="1">
                  <a:off x="2018" y="2893"/>
                  <a:ext cx="22" cy="8"/>
                </a:xfrm>
                <a:custGeom>
                  <a:avLst/>
                  <a:gdLst>
                    <a:gd name="T0" fmla="*/ 0 w 52"/>
                    <a:gd name="T1" fmla="*/ 9 h 12"/>
                    <a:gd name="T2" fmla="*/ 31 w 52"/>
                    <a:gd name="T3" fmla="*/ 9 h 12"/>
                    <a:gd name="T4" fmla="*/ 34 w 52"/>
                    <a:gd name="T5" fmla="*/ 6 h 12"/>
                    <a:gd name="T6" fmla="*/ 34 w 52"/>
                    <a:gd name="T7" fmla="*/ 4 h 12"/>
                    <a:gd name="T8" fmla="*/ 36 w 52"/>
                    <a:gd name="T9" fmla="*/ 0 h 12"/>
                    <a:gd name="T10" fmla="*/ 0 w 52"/>
                    <a:gd name="T11" fmla="*/ 0 h 12"/>
                    <a:gd name="T12" fmla="*/ 0 w 52"/>
                    <a:gd name="T13" fmla="*/ 9 h 12"/>
                    <a:gd name="T14" fmla="*/ 0 w 52"/>
                    <a:gd name="T15" fmla="*/ 0 h 12"/>
                    <a:gd name="T16" fmla="*/ 52 w 52"/>
                    <a:gd name="T17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52" h="12">
                      <a:moveTo>
                        <a:pt x="0" y="12"/>
                      </a:moveTo>
                      <a:lnTo>
                        <a:pt x="45" y="12"/>
                      </a:lnTo>
                      <a:lnTo>
                        <a:pt x="49" y="9"/>
                      </a:lnTo>
                      <a:lnTo>
                        <a:pt x="49" y="4"/>
                      </a:lnTo>
                      <a:lnTo>
                        <a:pt x="52" y="0"/>
                      </a:lnTo>
                      <a:lnTo>
                        <a:pt x="0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936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351" name="Freeform 535"/>
                <p:cNvSpPr>
                  <a:spLocks noChangeArrowheads="1"/>
                </p:cNvSpPr>
                <p:nvPr/>
              </p:nvSpPr>
              <p:spPr bwMode="auto">
                <a:xfrm flipH="1">
                  <a:off x="2040" y="2893"/>
                  <a:ext cx="24" cy="8"/>
                </a:xfrm>
                <a:custGeom>
                  <a:avLst/>
                  <a:gdLst>
                    <a:gd name="T0" fmla="*/ 40 w 56"/>
                    <a:gd name="T1" fmla="*/ 9 h 12"/>
                    <a:gd name="T2" fmla="*/ 4 w 56"/>
                    <a:gd name="T3" fmla="*/ 9 h 12"/>
                    <a:gd name="T4" fmla="*/ 3 w 56"/>
                    <a:gd name="T5" fmla="*/ 6 h 12"/>
                    <a:gd name="T6" fmla="*/ 3 w 56"/>
                    <a:gd name="T7" fmla="*/ 4 h 12"/>
                    <a:gd name="T8" fmla="*/ 0 w 56"/>
                    <a:gd name="T9" fmla="*/ 0 h 12"/>
                    <a:gd name="T10" fmla="*/ 40 w 56"/>
                    <a:gd name="T11" fmla="*/ 0 h 12"/>
                    <a:gd name="T12" fmla="*/ 40 w 56"/>
                    <a:gd name="T13" fmla="*/ 9 h 12"/>
                    <a:gd name="T14" fmla="*/ 0 w 56"/>
                    <a:gd name="T15" fmla="*/ 0 h 12"/>
                    <a:gd name="T16" fmla="*/ 56 w 56"/>
                    <a:gd name="T17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56" h="12">
                      <a:moveTo>
                        <a:pt x="56" y="12"/>
                      </a:moveTo>
                      <a:lnTo>
                        <a:pt x="7" y="12"/>
                      </a:lnTo>
                      <a:lnTo>
                        <a:pt x="3" y="9"/>
                      </a:lnTo>
                      <a:lnTo>
                        <a:pt x="3" y="4"/>
                      </a:lnTo>
                      <a:lnTo>
                        <a:pt x="0" y="0"/>
                      </a:lnTo>
                      <a:lnTo>
                        <a:pt x="56" y="0"/>
                      </a:lnTo>
                      <a:lnTo>
                        <a:pt x="56" y="12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936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5352" name="Group 536"/>
                <p:cNvGrpSpPr>
                  <a:grpSpLocks/>
                </p:cNvGrpSpPr>
                <p:nvPr/>
              </p:nvGrpSpPr>
              <p:grpSpPr bwMode="auto">
                <a:xfrm>
                  <a:off x="2021" y="2901"/>
                  <a:ext cx="39" cy="72"/>
                  <a:chOff x="2021" y="2901"/>
                  <a:chExt cx="39" cy="72"/>
                </a:xfrm>
              </p:grpSpPr>
              <p:sp>
                <p:nvSpPr>
                  <p:cNvPr id="35353" name="Rectangle 537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21" y="2901"/>
                    <a:ext cx="40" cy="73"/>
                  </a:xfrm>
                  <a:prstGeom prst="rect">
                    <a:avLst/>
                  </a:prstGeom>
                  <a:solidFill>
                    <a:srgbClr val="CC9900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354" name="Rectangle 538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21" y="2901"/>
                    <a:ext cx="40" cy="73"/>
                  </a:xfrm>
                  <a:prstGeom prst="rect">
                    <a:avLst/>
                  </a:prstGeom>
                  <a:solidFill>
                    <a:srgbClr val="CC9900"/>
                  </a:solidFill>
                  <a:ln w="324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355" name="Group 539"/>
                <p:cNvGrpSpPr>
                  <a:grpSpLocks/>
                </p:cNvGrpSpPr>
                <p:nvPr/>
              </p:nvGrpSpPr>
              <p:grpSpPr bwMode="auto">
                <a:xfrm>
                  <a:off x="2044" y="2926"/>
                  <a:ext cx="11" cy="0"/>
                  <a:chOff x="2044" y="2926"/>
                  <a:chExt cx="11" cy="0"/>
                </a:xfrm>
              </p:grpSpPr>
              <p:sp>
                <p:nvSpPr>
                  <p:cNvPr id="35356" name="Rectangle 540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43" y="2926"/>
                    <a:ext cx="12" cy="1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357" name="Rectangle 541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43" y="2926"/>
                    <a:ext cx="12" cy="1"/>
                  </a:xfrm>
                  <a:prstGeom prst="rect">
                    <a:avLst/>
                  </a:prstGeom>
                  <a:solidFill>
                    <a:srgbClr val="C0C0C0"/>
                  </a:solidFill>
                  <a:ln w="324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358" name="Group 542"/>
                <p:cNvGrpSpPr>
                  <a:grpSpLocks/>
                </p:cNvGrpSpPr>
                <p:nvPr/>
              </p:nvGrpSpPr>
              <p:grpSpPr bwMode="auto">
                <a:xfrm>
                  <a:off x="2045" y="2941"/>
                  <a:ext cx="12" cy="29"/>
                  <a:chOff x="2045" y="2941"/>
                  <a:chExt cx="12" cy="29"/>
                </a:xfrm>
              </p:grpSpPr>
              <p:sp>
                <p:nvSpPr>
                  <p:cNvPr id="35359" name="Freeform 543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45" y="2941"/>
                    <a:ext cx="13" cy="30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360" name="Freeform 544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45" y="2941"/>
                    <a:ext cx="13" cy="30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361" name="Group 545"/>
                <p:cNvGrpSpPr>
                  <a:grpSpLocks/>
                </p:cNvGrpSpPr>
                <p:nvPr/>
              </p:nvGrpSpPr>
              <p:grpSpPr bwMode="auto">
                <a:xfrm>
                  <a:off x="2048" y="2946"/>
                  <a:ext cx="7" cy="22"/>
                  <a:chOff x="2048" y="2946"/>
                  <a:chExt cx="7" cy="22"/>
                </a:xfrm>
              </p:grpSpPr>
              <p:sp>
                <p:nvSpPr>
                  <p:cNvPr id="35362" name="Rectangle 546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049" y="2946"/>
                    <a:ext cx="6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363" name="Line 547"/>
                  <p:cNvSpPr>
                    <a:spLocks noChangeShapeType="1"/>
                  </p:cNvSpPr>
                  <p:nvPr/>
                </p:nvSpPr>
                <p:spPr bwMode="auto">
                  <a:xfrm>
                    <a:off x="2052" y="2946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364" name="Line 54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047" y="2958"/>
                    <a:ext cx="10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365" name="Group 549"/>
                <p:cNvGrpSpPr>
                  <a:grpSpLocks/>
                </p:cNvGrpSpPr>
                <p:nvPr/>
              </p:nvGrpSpPr>
              <p:grpSpPr bwMode="auto">
                <a:xfrm>
                  <a:off x="2024" y="2941"/>
                  <a:ext cx="12" cy="28"/>
                  <a:chOff x="2024" y="2941"/>
                  <a:chExt cx="12" cy="28"/>
                </a:xfrm>
              </p:grpSpPr>
              <p:grpSp>
                <p:nvGrpSpPr>
                  <p:cNvPr id="35366" name="Group 550"/>
                  <p:cNvGrpSpPr>
                    <a:grpSpLocks/>
                  </p:cNvGrpSpPr>
                  <p:nvPr/>
                </p:nvGrpSpPr>
                <p:grpSpPr bwMode="auto">
                  <a:xfrm>
                    <a:off x="2024" y="2941"/>
                    <a:ext cx="12" cy="28"/>
                    <a:chOff x="2024" y="2941"/>
                    <a:chExt cx="12" cy="28"/>
                  </a:xfrm>
                </p:grpSpPr>
                <p:sp>
                  <p:nvSpPr>
                    <p:cNvPr id="35367" name="Freeform 551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24" y="2941"/>
                      <a:ext cx="13" cy="29"/>
                    </a:xfrm>
                    <a:custGeom>
                      <a:avLst/>
                      <a:gdLst>
                        <a:gd name="T0" fmla="*/ 32 w 32"/>
                        <a:gd name="T1" fmla="*/ 8 h 48"/>
                        <a:gd name="T2" fmla="*/ 32 w 32"/>
                        <a:gd name="T3" fmla="*/ 48 h 48"/>
                        <a:gd name="T4" fmla="*/ 0 w 32"/>
                        <a:gd name="T5" fmla="*/ 48 h 48"/>
                        <a:gd name="T6" fmla="*/ 0 w 32"/>
                        <a:gd name="T7" fmla="*/ 8 h 48"/>
                        <a:gd name="T8" fmla="*/ 10 w 32"/>
                        <a:gd name="T9" fmla="*/ 0 h 48"/>
                        <a:gd name="T10" fmla="*/ 22 w 32"/>
                        <a:gd name="T11" fmla="*/ 0 h 48"/>
                        <a:gd name="T12" fmla="*/ 32 w 32"/>
                        <a:gd name="T13" fmla="*/ 8 h 48"/>
                        <a:gd name="T14" fmla="*/ 0 w 32"/>
                        <a:gd name="T15" fmla="*/ 0 h 48"/>
                        <a:gd name="T16" fmla="*/ 32 w 32"/>
                        <a:gd name="T17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32" h="48">
                          <a:moveTo>
                            <a:pt x="32" y="8"/>
                          </a:moveTo>
                          <a:lnTo>
                            <a:pt x="32" y="48"/>
                          </a:lnTo>
                          <a:lnTo>
                            <a:pt x="0" y="48"/>
                          </a:lnTo>
                          <a:lnTo>
                            <a:pt x="0" y="8"/>
                          </a:lnTo>
                          <a:lnTo>
                            <a:pt x="10" y="0"/>
                          </a:lnTo>
                          <a:lnTo>
                            <a:pt x="22" y="0"/>
                          </a:lnTo>
                          <a:lnTo>
                            <a:pt x="32" y="8"/>
                          </a:lnTo>
                          <a:close/>
                        </a:path>
                      </a:pathLst>
                    </a:custGeom>
                    <a:solidFill>
                      <a:srgbClr val="00800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368" name="Freeform 552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24" y="2941"/>
                      <a:ext cx="13" cy="29"/>
                    </a:xfrm>
                    <a:custGeom>
                      <a:avLst/>
                      <a:gdLst>
                        <a:gd name="T0" fmla="*/ 32 w 32"/>
                        <a:gd name="T1" fmla="*/ 8 h 48"/>
                        <a:gd name="T2" fmla="*/ 32 w 32"/>
                        <a:gd name="T3" fmla="*/ 48 h 48"/>
                        <a:gd name="T4" fmla="*/ 0 w 32"/>
                        <a:gd name="T5" fmla="*/ 48 h 48"/>
                        <a:gd name="T6" fmla="*/ 0 w 32"/>
                        <a:gd name="T7" fmla="*/ 8 h 48"/>
                        <a:gd name="T8" fmla="*/ 10 w 32"/>
                        <a:gd name="T9" fmla="*/ 0 h 48"/>
                        <a:gd name="T10" fmla="*/ 22 w 32"/>
                        <a:gd name="T11" fmla="*/ 0 h 48"/>
                        <a:gd name="T12" fmla="*/ 32 w 32"/>
                        <a:gd name="T13" fmla="*/ 8 h 48"/>
                        <a:gd name="T14" fmla="*/ 0 w 32"/>
                        <a:gd name="T15" fmla="*/ 0 h 48"/>
                        <a:gd name="T16" fmla="*/ 32 w 32"/>
                        <a:gd name="T17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32" h="48">
                          <a:moveTo>
                            <a:pt x="32" y="8"/>
                          </a:moveTo>
                          <a:lnTo>
                            <a:pt x="32" y="48"/>
                          </a:lnTo>
                          <a:lnTo>
                            <a:pt x="0" y="48"/>
                          </a:lnTo>
                          <a:lnTo>
                            <a:pt x="0" y="8"/>
                          </a:lnTo>
                          <a:lnTo>
                            <a:pt x="10" y="0"/>
                          </a:lnTo>
                          <a:lnTo>
                            <a:pt x="22" y="0"/>
                          </a:lnTo>
                          <a:lnTo>
                            <a:pt x="32" y="8"/>
                          </a:lnTo>
                          <a:close/>
                        </a:path>
                      </a:pathLst>
                    </a:custGeom>
                    <a:solidFill>
                      <a:srgbClr val="008000"/>
                    </a:solidFill>
                    <a:ln w="324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5369" name="Group 553"/>
                  <p:cNvGrpSpPr>
                    <a:grpSpLocks/>
                  </p:cNvGrpSpPr>
                  <p:nvPr/>
                </p:nvGrpSpPr>
                <p:grpSpPr bwMode="auto">
                  <a:xfrm>
                    <a:off x="2026" y="2946"/>
                    <a:ext cx="7" cy="22"/>
                    <a:chOff x="2026" y="2946"/>
                    <a:chExt cx="7" cy="22"/>
                  </a:xfrm>
                </p:grpSpPr>
                <p:sp>
                  <p:nvSpPr>
                    <p:cNvPr id="35370" name="Rectangle 554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26" y="2946"/>
                      <a:ext cx="7" cy="23"/>
                    </a:xfrm>
                    <a:prstGeom prst="rect">
                      <a:avLst/>
                    </a:pr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371" name="Line 55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030" y="2946"/>
                      <a:ext cx="1" cy="2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372" name="Line 556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025" y="2957"/>
                      <a:ext cx="10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5373" name="Group 557"/>
                <p:cNvGrpSpPr>
                  <a:grpSpLocks/>
                </p:cNvGrpSpPr>
                <p:nvPr/>
              </p:nvGrpSpPr>
              <p:grpSpPr bwMode="auto">
                <a:xfrm>
                  <a:off x="2045" y="2905"/>
                  <a:ext cx="10" cy="20"/>
                  <a:chOff x="2045" y="2905"/>
                  <a:chExt cx="10" cy="20"/>
                </a:xfrm>
              </p:grpSpPr>
              <p:grpSp>
                <p:nvGrpSpPr>
                  <p:cNvPr id="35374" name="Group 558"/>
                  <p:cNvGrpSpPr>
                    <a:grpSpLocks/>
                  </p:cNvGrpSpPr>
                  <p:nvPr/>
                </p:nvGrpSpPr>
                <p:grpSpPr bwMode="auto">
                  <a:xfrm>
                    <a:off x="2045" y="2905"/>
                    <a:ext cx="10" cy="20"/>
                    <a:chOff x="2045" y="2905"/>
                    <a:chExt cx="10" cy="20"/>
                  </a:xfrm>
                </p:grpSpPr>
                <p:sp>
                  <p:nvSpPr>
                    <p:cNvPr id="35375" name="Freeform 559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45" y="2905"/>
                      <a:ext cx="11" cy="21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376" name="Freeform 560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45" y="2905"/>
                      <a:ext cx="11" cy="21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5377" name="Group 561"/>
                  <p:cNvGrpSpPr>
                    <a:grpSpLocks/>
                  </p:cNvGrpSpPr>
                  <p:nvPr/>
                </p:nvGrpSpPr>
                <p:grpSpPr bwMode="auto">
                  <a:xfrm>
                    <a:off x="2047" y="2905"/>
                    <a:ext cx="6" cy="19"/>
                    <a:chOff x="2047" y="2905"/>
                    <a:chExt cx="6" cy="19"/>
                  </a:xfrm>
                </p:grpSpPr>
                <p:sp>
                  <p:nvSpPr>
                    <p:cNvPr id="35378" name="Line 56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050" y="2905"/>
                      <a:ext cx="1" cy="20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379" name="Line 563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046" y="2914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5380" name="Group 564"/>
                <p:cNvGrpSpPr>
                  <a:grpSpLocks/>
                </p:cNvGrpSpPr>
                <p:nvPr/>
              </p:nvGrpSpPr>
              <p:grpSpPr bwMode="auto">
                <a:xfrm>
                  <a:off x="2025" y="2905"/>
                  <a:ext cx="10" cy="21"/>
                  <a:chOff x="2025" y="2905"/>
                  <a:chExt cx="10" cy="21"/>
                </a:xfrm>
              </p:grpSpPr>
              <p:grpSp>
                <p:nvGrpSpPr>
                  <p:cNvPr id="35381" name="Group 565"/>
                  <p:cNvGrpSpPr>
                    <a:grpSpLocks/>
                  </p:cNvGrpSpPr>
                  <p:nvPr/>
                </p:nvGrpSpPr>
                <p:grpSpPr bwMode="auto">
                  <a:xfrm>
                    <a:off x="2025" y="2905"/>
                    <a:ext cx="10" cy="21"/>
                    <a:chOff x="2025" y="2905"/>
                    <a:chExt cx="10" cy="21"/>
                  </a:xfrm>
                </p:grpSpPr>
                <p:sp>
                  <p:nvSpPr>
                    <p:cNvPr id="35382" name="Freeform 566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25" y="2905"/>
                      <a:ext cx="11" cy="22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383" name="Freeform 567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025" y="2905"/>
                      <a:ext cx="11" cy="22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5384" name="Group 568"/>
                  <p:cNvGrpSpPr>
                    <a:grpSpLocks/>
                  </p:cNvGrpSpPr>
                  <p:nvPr/>
                </p:nvGrpSpPr>
                <p:grpSpPr bwMode="auto">
                  <a:xfrm>
                    <a:off x="2027" y="2905"/>
                    <a:ext cx="6" cy="20"/>
                    <a:chOff x="2027" y="2905"/>
                    <a:chExt cx="6" cy="20"/>
                  </a:xfrm>
                </p:grpSpPr>
                <p:sp>
                  <p:nvSpPr>
                    <p:cNvPr id="35385" name="Line 56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031" y="2905"/>
                      <a:ext cx="1" cy="2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386" name="Line 57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026" y="2916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</p:grpSp>
        </p:grpSp>
        <p:sp>
          <p:nvSpPr>
            <p:cNvPr id="35387" name="Freeform 571"/>
            <p:cNvSpPr>
              <a:spLocks noChangeArrowheads="1"/>
            </p:cNvSpPr>
            <p:nvPr/>
          </p:nvSpPr>
          <p:spPr bwMode="auto">
            <a:xfrm>
              <a:off x="2529" y="2747"/>
              <a:ext cx="31" cy="25"/>
            </a:xfrm>
            <a:custGeom>
              <a:avLst/>
              <a:gdLst>
                <a:gd name="T0" fmla="*/ 0 w 64"/>
                <a:gd name="T1" fmla="*/ 0 h 36"/>
                <a:gd name="T2" fmla="*/ 49660 w 64"/>
                <a:gd name="T3" fmla="*/ 33437 h 36"/>
                <a:gd name="T4" fmla="*/ 0 w 64"/>
                <a:gd name="T5" fmla="*/ 0 h 36"/>
                <a:gd name="T6" fmla="*/ 64 w 64"/>
                <a:gd name="T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T4" t="T5" r="T6" b="T7"/>
              <a:pathLst>
                <a:path w="64" h="36">
                  <a:moveTo>
                    <a:pt x="0" y="0"/>
                  </a:moveTo>
                  <a:cubicBezTo>
                    <a:pt x="20" y="24"/>
                    <a:pt x="36" y="36"/>
                    <a:pt x="64" y="30"/>
                  </a:cubicBezTo>
                </a:path>
              </a:pathLst>
            </a:custGeom>
            <a:noFill/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388" name="Line 572"/>
            <p:cNvSpPr>
              <a:spLocks noChangeShapeType="1"/>
            </p:cNvSpPr>
            <p:nvPr/>
          </p:nvSpPr>
          <p:spPr bwMode="auto">
            <a:xfrm flipH="1" flipV="1">
              <a:off x="2993" y="2568"/>
              <a:ext cx="205" cy="156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389" name="Line 573"/>
            <p:cNvSpPr>
              <a:spLocks noChangeShapeType="1"/>
            </p:cNvSpPr>
            <p:nvPr/>
          </p:nvSpPr>
          <p:spPr bwMode="auto">
            <a:xfrm flipH="1" flipV="1">
              <a:off x="2835" y="2727"/>
              <a:ext cx="363" cy="45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35390" name="Group 574"/>
            <p:cNvGrpSpPr>
              <a:grpSpLocks/>
            </p:cNvGrpSpPr>
            <p:nvPr/>
          </p:nvGrpSpPr>
          <p:grpSpPr bwMode="auto">
            <a:xfrm>
              <a:off x="2089" y="2521"/>
              <a:ext cx="45" cy="98"/>
              <a:chOff x="2089" y="2521"/>
              <a:chExt cx="45" cy="98"/>
            </a:xfrm>
          </p:grpSpPr>
          <p:grpSp>
            <p:nvGrpSpPr>
              <p:cNvPr id="35391" name="Group 575"/>
              <p:cNvGrpSpPr>
                <a:grpSpLocks/>
              </p:cNvGrpSpPr>
              <p:nvPr/>
            </p:nvGrpSpPr>
            <p:grpSpPr bwMode="auto">
              <a:xfrm>
                <a:off x="2089" y="2521"/>
                <a:ext cx="45" cy="15"/>
                <a:chOff x="2089" y="2521"/>
                <a:chExt cx="45" cy="15"/>
              </a:xfrm>
            </p:grpSpPr>
            <p:sp>
              <p:nvSpPr>
                <p:cNvPr id="35392" name="Freeform 576"/>
                <p:cNvSpPr>
                  <a:spLocks noChangeArrowheads="1"/>
                </p:cNvSpPr>
                <p:nvPr/>
              </p:nvSpPr>
              <p:spPr bwMode="auto">
                <a:xfrm>
                  <a:off x="2089" y="2521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393" name="Freeform 577"/>
                <p:cNvSpPr>
                  <a:spLocks noChangeArrowheads="1"/>
                </p:cNvSpPr>
                <p:nvPr/>
              </p:nvSpPr>
              <p:spPr bwMode="auto">
                <a:xfrm>
                  <a:off x="2089" y="2521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394" name="Freeform 578"/>
              <p:cNvSpPr>
                <a:spLocks noChangeArrowheads="1"/>
              </p:cNvSpPr>
              <p:nvPr/>
            </p:nvSpPr>
            <p:spPr bwMode="auto">
              <a:xfrm>
                <a:off x="2113" y="2539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395" name="Freeform 579"/>
              <p:cNvSpPr>
                <a:spLocks noChangeArrowheads="1"/>
              </p:cNvSpPr>
              <p:nvPr/>
            </p:nvSpPr>
            <p:spPr bwMode="auto">
              <a:xfrm>
                <a:off x="2089" y="2539"/>
                <a:ext cx="24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5396" name="Group 580"/>
              <p:cNvGrpSpPr>
                <a:grpSpLocks/>
              </p:cNvGrpSpPr>
              <p:nvPr/>
            </p:nvGrpSpPr>
            <p:grpSpPr bwMode="auto">
              <a:xfrm>
                <a:off x="2092" y="2547"/>
                <a:ext cx="39" cy="72"/>
                <a:chOff x="2092" y="2547"/>
                <a:chExt cx="39" cy="72"/>
              </a:xfrm>
            </p:grpSpPr>
            <p:sp>
              <p:nvSpPr>
                <p:cNvPr id="35397" name="Rectangle 581"/>
                <p:cNvSpPr>
                  <a:spLocks noChangeArrowheads="1"/>
                </p:cNvSpPr>
                <p:nvPr/>
              </p:nvSpPr>
              <p:spPr bwMode="auto">
                <a:xfrm>
                  <a:off x="2092" y="2547"/>
                  <a:ext cx="40" cy="73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398" name="Rectangle 582"/>
                <p:cNvSpPr>
                  <a:spLocks noChangeArrowheads="1"/>
                </p:cNvSpPr>
                <p:nvPr/>
              </p:nvSpPr>
              <p:spPr bwMode="auto">
                <a:xfrm>
                  <a:off x="2092" y="2547"/>
                  <a:ext cx="40" cy="73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399" name="Group 583"/>
              <p:cNvGrpSpPr>
                <a:grpSpLocks/>
              </p:cNvGrpSpPr>
              <p:nvPr/>
            </p:nvGrpSpPr>
            <p:grpSpPr bwMode="auto">
              <a:xfrm>
                <a:off x="2096" y="2573"/>
                <a:ext cx="11" cy="0"/>
                <a:chOff x="2096" y="2573"/>
                <a:chExt cx="11" cy="0"/>
              </a:xfrm>
            </p:grpSpPr>
            <p:sp>
              <p:nvSpPr>
                <p:cNvPr id="35400" name="Rectangle 584"/>
                <p:cNvSpPr>
                  <a:spLocks noChangeArrowheads="1"/>
                </p:cNvSpPr>
                <p:nvPr/>
              </p:nvSpPr>
              <p:spPr bwMode="auto">
                <a:xfrm>
                  <a:off x="2096" y="2573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401" name="Rectangle 585"/>
                <p:cNvSpPr>
                  <a:spLocks noChangeArrowheads="1"/>
                </p:cNvSpPr>
                <p:nvPr/>
              </p:nvSpPr>
              <p:spPr bwMode="auto">
                <a:xfrm>
                  <a:off x="2096" y="2573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402" name="Group 586"/>
              <p:cNvGrpSpPr>
                <a:grpSpLocks/>
              </p:cNvGrpSpPr>
              <p:nvPr/>
            </p:nvGrpSpPr>
            <p:grpSpPr bwMode="auto">
              <a:xfrm>
                <a:off x="2095" y="2587"/>
                <a:ext cx="12" cy="29"/>
                <a:chOff x="2095" y="2587"/>
                <a:chExt cx="12" cy="29"/>
              </a:xfrm>
            </p:grpSpPr>
            <p:sp>
              <p:nvSpPr>
                <p:cNvPr id="35403" name="Freeform 587"/>
                <p:cNvSpPr>
                  <a:spLocks noChangeArrowheads="1"/>
                </p:cNvSpPr>
                <p:nvPr/>
              </p:nvSpPr>
              <p:spPr bwMode="auto">
                <a:xfrm>
                  <a:off x="2095" y="2587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404" name="Freeform 588"/>
                <p:cNvSpPr>
                  <a:spLocks noChangeArrowheads="1"/>
                </p:cNvSpPr>
                <p:nvPr/>
              </p:nvSpPr>
              <p:spPr bwMode="auto">
                <a:xfrm>
                  <a:off x="2095" y="2587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405" name="Group 589"/>
              <p:cNvGrpSpPr>
                <a:grpSpLocks/>
              </p:cNvGrpSpPr>
              <p:nvPr/>
            </p:nvGrpSpPr>
            <p:grpSpPr bwMode="auto">
              <a:xfrm>
                <a:off x="2097" y="2592"/>
                <a:ext cx="7" cy="22"/>
                <a:chOff x="2097" y="2592"/>
                <a:chExt cx="7" cy="22"/>
              </a:xfrm>
            </p:grpSpPr>
            <p:sp>
              <p:nvSpPr>
                <p:cNvPr id="35406" name="Rectangle 590"/>
                <p:cNvSpPr>
                  <a:spLocks noChangeArrowheads="1"/>
                </p:cNvSpPr>
                <p:nvPr/>
              </p:nvSpPr>
              <p:spPr bwMode="auto">
                <a:xfrm>
                  <a:off x="2097" y="2592"/>
                  <a:ext cx="8" cy="23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407" name="Line 591"/>
                <p:cNvSpPr>
                  <a:spLocks noChangeShapeType="1"/>
                </p:cNvSpPr>
                <p:nvPr/>
              </p:nvSpPr>
              <p:spPr bwMode="auto">
                <a:xfrm>
                  <a:off x="2101" y="2592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408" name="Line 592"/>
                <p:cNvSpPr>
                  <a:spLocks noChangeShapeType="1"/>
                </p:cNvSpPr>
                <p:nvPr/>
              </p:nvSpPr>
              <p:spPr bwMode="auto">
                <a:xfrm>
                  <a:off x="2097" y="2604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409" name="Group 593"/>
              <p:cNvGrpSpPr>
                <a:grpSpLocks/>
              </p:cNvGrpSpPr>
              <p:nvPr/>
            </p:nvGrpSpPr>
            <p:grpSpPr bwMode="auto">
              <a:xfrm>
                <a:off x="2116" y="2587"/>
                <a:ext cx="12" cy="28"/>
                <a:chOff x="2116" y="2587"/>
                <a:chExt cx="12" cy="28"/>
              </a:xfrm>
            </p:grpSpPr>
            <p:grpSp>
              <p:nvGrpSpPr>
                <p:cNvPr id="35410" name="Group 594"/>
                <p:cNvGrpSpPr>
                  <a:grpSpLocks/>
                </p:cNvGrpSpPr>
                <p:nvPr/>
              </p:nvGrpSpPr>
              <p:grpSpPr bwMode="auto">
                <a:xfrm>
                  <a:off x="2116" y="2587"/>
                  <a:ext cx="12" cy="28"/>
                  <a:chOff x="2116" y="2587"/>
                  <a:chExt cx="12" cy="28"/>
                </a:xfrm>
              </p:grpSpPr>
              <p:sp>
                <p:nvSpPr>
                  <p:cNvPr id="35411" name="Freeform 595"/>
                  <p:cNvSpPr>
                    <a:spLocks noChangeArrowheads="1"/>
                  </p:cNvSpPr>
                  <p:nvPr/>
                </p:nvSpPr>
                <p:spPr bwMode="auto">
                  <a:xfrm>
                    <a:off x="2116" y="2587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412" name="Freeform 596"/>
                  <p:cNvSpPr>
                    <a:spLocks noChangeArrowheads="1"/>
                  </p:cNvSpPr>
                  <p:nvPr/>
                </p:nvSpPr>
                <p:spPr bwMode="auto">
                  <a:xfrm>
                    <a:off x="2116" y="2587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413" name="Group 597"/>
                <p:cNvGrpSpPr>
                  <a:grpSpLocks/>
                </p:cNvGrpSpPr>
                <p:nvPr/>
              </p:nvGrpSpPr>
              <p:grpSpPr bwMode="auto">
                <a:xfrm>
                  <a:off x="2119" y="2592"/>
                  <a:ext cx="7" cy="22"/>
                  <a:chOff x="2119" y="2592"/>
                  <a:chExt cx="7" cy="22"/>
                </a:xfrm>
              </p:grpSpPr>
              <p:sp>
                <p:nvSpPr>
                  <p:cNvPr id="35414" name="Rectangle 598"/>
                  <p:cNvSpPr>
                    <a:spLocks noChangeArrowheads="1"/>
                  </p:cNvSpPr>
                  <p:nvPr/>
                </p:nvSpPr>
                <p:spPr bwMode="auto">
                  <a:xfrm>
                    <a:off x="2119" y="2592"/>
                    <a:ext cx="8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415" name="Line 599"/>
                  <p:cNvSpPr>
                    <a:spLocks noChangeShapeType="1"/>
                  </p:cNvSpPr>
                  <p:nvPr/>
                </p:nvSpPr>
                <p:spPr bwMode="auto">
                  <a:xfrm>
                    <a:off x="2122" y="2592"/>
                    <a:ext cx="1" cy="2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416" name="Line 600"/>
                  <p:cNvSpPr>
                    <a:spLocks noChangeShapeType="1"/>
                  </p:cNvSpPr>
                  <p:nvPr/>
                </p:nvSpPr>
                <p:spPr bwMode="auto">
                  <a:xfrm>
                    <a:off x="2119" y="2603"/>
                    <a:ext cx="8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417" name="Group 601"/>
              <p:cNvGrpSpPr>
                <a:grpSpLocks/>
              </p:cNvGrpSpPr>
              <p:nvPr/>
            </p:nvGrpSpPr>
            <p:grpSpPr bwMode="auto">
              <a:xfrm>
                <a:off x="2096" y="2551"/>
                <a:ext cx="10" cy="20"/>
                <a:chOff x="2096" y="2551"/>
                <a:chExt cx="10" cy="20"/>
              </a:xfrm>
            </p:grpSpPr>
            <p:grpSp>
              <p:nvGrpSpPr>
                <p:cNvPr id="35418" name="Group 602"/>
                <p:cNvGrpSpPr>
                  <a:grpSpLocks/>
                </p:cNvGrpSpPr>
                <p:nvPr/>
              </p:nvGrpSpPr>
              <p:grpSpPr bwMode="auto">
                <a:xfrm>
                  <a:off x="2096" y="2551"/>
                  <a:ext cx="10" cy="20"/>
                  <a:chOff x="2096" y="2551"/>
                  <a:chExt cx="10" cy="20"/>
                </a:xfrm>
              </p:grpSpPr>
              <p:sp>
                <p:nvSpPr>
                  <p:cNvPr id="35419" name="Freeform 603"/>
                  <p:cNvSpPr>
                    <a:spLocks noChangeArrowheads="1"/>
                  </p:cNvSpPr>
                  <p:nvPr/>
                </p:nvSpPr>
                <p:spPr bwMode="auto">
                  <a:xfrm>
                    <a:off x="2096" y="2551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420" name="Freeform 604"/>
                  <p:cNvSpPr>
                    <a:spLocks noChangeArrowheads="1"/>
                  </p:cNvSpPr>
                  <p:nvPr/>
                </p:nvSpPr>
                <p:spPr bwMode="auto">
                  <a:xfrm>
                    <a:off x="2096" y="2551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421" name="Group 605"/>
                <p:cNvGrpSpPr>
                  <a:grpSpLocks/>
                </p:cNvGrpSpPr>
                <p:nvPr/>
              </p:nvGrpSpPr>
              <p:grpSpPr bwMode="auto">
                <a:xfrm>
                  <a:off x="2098" y="2551"/>
                  <a:ext cx="6" cy="19"/>
                  <a:chOff x="2098" y="2551"/>
                  <a:chExt cx="6" cy="19"/>
                </a:xfrm>
              </p:grpSpPr>
              <p:sp>
                <p:nvSpPr>
                  <p:cNvPr id="35422" name="Line 606"/>
                  <p:cNvSpPr>
                    <a:spLocks noChangeShapeType="1"/>
                  </p:cNvSpPr>
                  <p:nvPr/>
                </p:nvSpPr>
                <p:spPr bwMode="auto">
                  <a:xfrm>
                    <a:off x="2101" y="2551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423" name="Line 607"/>
                  <p:cNvSpPr>
                    <a:spLocks noChangeShapeType="1"/>
                  </p:cNvSpPr>
                  <p:nvPr/>
                </p:nvSpPr>
                <p:spPr bwMode="auto">
                  <a:xfrm>
                    <a:off x="2098" y="2560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424" name="Group 608"/>
              <p:cNvGrpSpPr>
                <a:grpSpLocks/>
              </p:cNvGrpSpPr>
              <p:nvPr/>
            </p:nvGrpSpPr>
            <p:grpSpPr bwMode="auto">
              <a:xfrm>
                <a:off x="2117" y="2551"/>
                <a:ext cx="10" cy="21"/>
                <a:chOff x="2117" y="2551"/>
                <a:chExt cx="10" cy="21"/>
              </a:xfrm>
            </p:grpSpPr>
            <p:grpSp>
              <p:nvGrpSpPr>
                <p:cNvPr id="35425" name="Group 609"/>
                <p:cNvGrpSpPr>
                  <a:grpSpLocks/>
                </p:cNvGrpSpPr>
                <p:nvPr/>
              </p:nvGrpSpPr>
              <p:grpSpPr bwMode="auto">
                <a:xfrm>
                  <a:off x="2117" y="2551"/>
                  <a:ext cx="10" cy="21"/>
                  <a:chOff x="2117" y="2551"/>
                  <a:chExt cx="10" cy="21"/>
                </a:xfrm>
              </p:grpSpPr>
              <p:sp>
                <p:nvSpPr>
                  <p:cNvPr id="35426" name="Freeform 610"/>
                  <p:cNvSpPr>
                    <a:spLocks noChangeArrowheads="1"/>
                  </p:cNvSpPr>
                  <p:nvPr/>
                </p:nvSpPr>
                <p:spPr bwMode="auto">
                  <a:xfrm>
                    <a:off x="2117" y="2551"/>
                    <a:ext cx="11" cy="22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427" name="Freeform 611"/>
                  <p:cNvSpPr>
                    <a:spLocks noChangeArrowheads="1"/>
                  </p:cNvSpPr>
                  <p:nvPr/>
                </p:nvSpPr>
                <p:spPr bwMode="auto">
                  <a:xfrm>
                    <a:off x="2117" y="2551"/>
                    <a:ext cx="11" cy="22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428" name="Group 612"/>
                <p:cNvGrpSpPr>
                  <a:grpSpLocks/>
                </p:cNvGrpSpPr>
                <p:nvPr/>
              </p:nvGrpSpPr>
              <p:grpSpPr bwMode="auto">
                <a:xfrm>
                  <a:off x="2119" y="2551"/>
                  <a:ext cx="6" cy="20"/>
                  <a:chOff x="2119" y="2551"/>
                  <a:chExt cx="6" cy="20"/>
                </a:xfrm>
              </p:grpSpPr>
              <p:sp>
                <p:nvSpPr>
                  <p:cNvPr id="35429" name="Line 613"/>
                  <p:cNvSpPr>
                    <a:spLocks noChangeShapeType="1"/>
                  </p:cNvSpPr>
                  <p:nvPr/>
                </p:nvSpPr>
                <p:spPr bwMode="auto">
                  <a:xfrm>
                    <a:off x="2123" y="2551"/>
                    <a:ext cx="1" cy="2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430" name="Line 614"/>
                  <p:cNvSpPr>
                    <a:spLocks noChangeShapeType="1"/>
                  </p:cNvSpPr>
                  <p:nvPr/>
                </p:nvSpPr>
                <p:spPr bwMode="auto">
                  <a:xfrm>
                    <a:off x="2119" y="2562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sp>
          <p:nvSpPr>
            <p:cNvPr id="35431" name="Freeform 615"/>
            <p:cNvSpPr>
              <a:spLocks noChangeArrowheads="1"/>
            </p:cNvSpPr>
            <p:nvPr/>
          </p:nvSpPr>
          <p:spPr bwMode="auto">
            <a:xfrm>
              <a:off x="2094" y="2467"/>
              <a:ext cx="151" cy="72"/>
            </a:xfrm>
            <a:custGeom>
              <a:avLst/>
              <a:gdLst>
                <a:gd name="T0" fmla="*/ 0 w 309"/>
                <a:gd name="T1" fmla="*/ 0 h 103"/>
                <a:gd name="T2" fmla="*/ 239766 w 309"/>
                <a:gd name="T3" fmla="*/ 114803 h 103"/>
                <a:gd name="T4" fmla="*/ 0 w 309"/>
                <a:gd name="T5" fmla="*/ 0 h 103"/>
                <a:gd name="T6" fmla="*/ 309 w 309"/>
                <a:gd name="T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T4" t="T5" r="T6" b="T7"/>
              <a:pathLst>
                <a:path w="309" h="103">
                  <a:moveTo>
                    <a:pt x="0" y="0"/>
                  </a:moveTo>
                  <a:cubicBezTo>
                    <a:pt x="121" y="84"/>
                    <a:pt x="178" y="91"/>
                    <a:pt x="309" y="103"/>
                  </a:cubicBezTo>
                </a:path>
              </a:pathLst>
            </a:custGeom>
            <a:noFill/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32" name="Freeform 616"/>
            <p:cNvSpPr>
              <a:spLocks noChangeArrowheads="1"/>
            </p:cNvSpPr>
            <p:nvPr/>
          </p:nvSpPr>
          <p:spPr bwMode="auto">
            <a:xfrm>
              <a:off x="2134" y="2537"/>
              <a:ext cx="113" cy="20"/>
            </a:xfrm>
            <a:custGeom>
              <a:avLst/>
              <a:gdLst>
                <a:gd name="T0" fmla="*/ 0 w 231"/>
                <a:gd name="T1" fmla="*/ 0 h 29"/>
                <a:gd name="T2" fmla="*/ 179243 w 231"/>
                <a:gd name="T3" fmla="*/ 20063 h 29"/>
                <a:gd name="T4" fmla="*/ 0 w 231"/>
                <a:gd name="T5" fmla="*/ 0 h 29"/>
                <a:gd name="T6" fmla="*/ 231 w 231"/>
                <a:gd name="T7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T4" t="T5" r="T6" b="T7"/>
              <a:pathLst>
                <a:path w="231" h="29">
                  <a:moveTo>
                    <a:pt x="0" y="0"/>
                  </a:moveTo>
                  <a:cubicBezTo>
                    <a:pt x="94" y="29"/>
                    <a:pt x="128" y="27"/>
                    <a:pt x="231" y="18"/>
                  </a:cubicBezTo>
                </a:path>
              </a:pathLst>
            </a:custGeom>
            <a:noFill/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33" name="Freeform 617"/>
            <p:cNvSpPr>
              <a:spLocks noChangeArrowheads="1"/>
            </p:cNvSpPr>
            <p:nvPr/>
          </p:nvSpPr>
          <p:spPr bwMode="auto">
            <a:xfrm>
              <a:off x="2110" y="2562"/>
              <a:ext cx="134" cy="33"/>
            </a:xfrm>
            <a:custGeom>
              <a:avLst/>
              <a:gdLst>
                <a:gd name="T0" fmla="*/ 0 w 275"/>
                <a:gd name="T1" fmla="*/ 41240 h 47"/>
                <a:gd name="T2" fmla="*/ 109408 w 275"/>
                <a:gd name="T3" fmla="*/ 44584 h 47"/>
                <a:gd name="T4" fmla="*/ 213384 w 275"/>
                <a:gd name="T5" fmla="*/ 0 h 47"/>
                <a:gd name="T6" fmla="*/ 0 w 275"/>
                <a:gd name="T7" fmla="*/ 0 h 47"/>
                <a:gd name="T8" fmla="*/ 275 w 275"/>
                <a:gd name="T9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275" h="47">
                  <a:moveTo>
                    <a:pt x="0" y="37"/>
                  </a:moveTo>
                  <a:cubicBezTo>
                    <a:pt x="61" y="47"/>
                    <a:pt x="96" y="46"/>
                    <a:pt x="141" y="40"/>
                  </a:cubicBezTo>
                  <a:cubicBezTo>
                    <a:pt x="187" y="34"/>
                    <a:pt x="194" y="39"/>
                    <a:pt x="275" y="0"/>
                  </a:cubicBezTo>
                </a:path>
              </a:pathLst>
            </a:custGeom>
            <a:noFill/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34" name="Freeform 618"/>
            <p:cNvSpPr>
              <a:spLocks noChangeArrowheads="1"/>
            </p:cNvSpPr>
            <p:nvPr/>
          </p:nvSpPr>
          <p:spPr bwMode="auto">
            <a:xfrm>
              <a:off x="2154" y="2573"/>
              <a:ext cx="92" cy="81"/>
            </a:xfrm>
            <a:custGeom>
              <a:avLst/>
              <a:gdLst>
                <a:gd name="T0" fmla="*/ 0 w 187"/>
                <a:gd name="T1" fmla="*/ 125949 h 116"/>
                <a:gd name="T2" fmla="*/ 89233 w 187"/>
                <a:gd name="T3" fmla="*/ 80251 h 116"/>
                <a:gd name="T4" fmla="*/ 145101 w 187"/>
                <a:gd name="T5" fmla="*/ 0 h 116"/>
                <a:gd name="T6" fmla="*/ 0 w 187"/>
                <a:gd name="T7" fmla="*/ 0 h 116"/>
                <a:gd name="T8" fmla="*/ 187 w 187"/>
                <a:gd name="T9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187" h="116">
                  <a:moveTo>
                    <a:pt x="0" y="113"/>
                  </a:moveTo>
                  <a:cubicBezTo>
                    <a:pt x="48" y="116"/>
                    <a:pt x="84" y="90"/>
                    <a:pt x="115" y="72"/>
                  </a:cubicBezTo>
                  <a:cubicBezTo>
                    <a:pt x="146" y="53"/>
                    <a:pt x="172" y="14"/>
                    <a:pt x="187" y="0"/>
                  </a:cubicBezTo>
                </a:path>
              </a:pathLst>
            </a:custGeom>
            <a:noFill/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5435" name="Group 619"/>
            <p:cNvGrpSpPr>
              <a:grpSpLocks/>
            </p:cNvGrpSpPr>
            <p:nvPr/>
          </p:nvGrpSpPr>
          <p:grpSpPr bwMode="auto">
            <a:xfrm>
              <a:off x="2245" y="2527"/>
              <a:ext cx="30" cy="45"/>
              <a:chOff x="2245" y="2527"/>
              <a:chExt cx="30" cy="45"/>
            </a:xfrm>
          </p:grpSpPr>
          <p:sp>
            <p:nvSpPr>
              <p:cNvPr id="35436" name="Line 620"/>
              <p:cNvSpPr>
                <a:spLocks noChangeShapeType="1"/>
              </p:cNvSpPr>
              <p:nvPr/>
            </p:nvSpPr>
            <p:spPr bwMode="auto">
              <a:xfrm>
                <a:off x="2246" y="2538"/>
                <a:ext cx="18" cy="11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437" name="Line 621"/>
              <p:cNvSpPr>
                <a:spLocks noChangeShapeType="1"/>
              </p:cNvSpPr>
              <p:nvPr/>
            </p:nvSpPr>
            <p:spPr bwMode="auto">
              <a:xfrm flipH="1">
                <a:off x="2244" y="2550"/>
                <a:ext cx="22" cy="11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438" name="Line 622"/>
              <p:cNvSpPr>
                <a:spLocks noChangeShapeType="1"/>
              </p:cNvSpPr>
              <p:nvPr/>
            </p:nvSpPr>
            <p:spPr bwMode="auto">
              <a:xfrm flipH="1">
                <a:off x="2244" y="2550"/>
                <a:ext cx="33" cy="1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439" name="Line 623"/>
              <p:cNvSpPr>
                <a:spLocks noChangeShapeType="1"/>
              </p:cNvSpPr>
              <p:nvPr/>
            </p:nvSpPr>
            <p:spPr bwMode="auto">
              <a:xfrm flipH="1">
                <a:off x="2244" y="2550"/>
                <a:ext cx="22" cy="23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440" name="Line 624"/>
              <p:cNvSpPr>
                <a:spLocks noChangeShapeType="1"/>
              </p:cNvSpPr>
              <p:nvPr/>
            </p:nvSpPr>
            <p:spPr bwMode="auto">
              <a:xfrm flipH="1" flipV="1">
                <a:off x="2244" y="2526"/>
                <a:ext cx="22" cy="26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5441" name="Rectangle 625"/>
            <p:cNvSpPr>
              <a:spLocks noChangeArrowheads="1"/>
            </p:cNvSpPr>
            <p:nvPr/>
          </p:nvSpPr>
          <p:spPr bwMode="auto">
            <a:xfrm>
              <a:off x="4173" y="1763"/>
              <a:ext cx="233" cy="287"/>
            </a:xfrm>
            <a:prstGeom prst="rect">
              <a:avLst/>
            </a:prstGeom>
            <a:solidFill>
              <a:srgbClr val="C6F7A1"/>
            </a:solidFill>
            <a:ln w="1908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42" name="Text Box 626"/>
            <p:cNvSpPr txBox="1">
              <a:spLocks noChangeArrowheads="1"/>
            </p:cNvSpPr>
            <p:nvPr/>
          </p:nvSpPr>
          <p:spPr bwMode="auto">
            <a:xfrm>
              <a:off x="4178" y="1794"/>
              <a:ext cx="217" cy="14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43" name="Rectangle 627"/>
            <p:cNvSpPr>
              <a:spLocks noChangeArrowheads="1"/>
            </p:cNvSpPr>
            <p:nvPr/>
          </p:nvSpPr>
          <p:spPr bwMode="auto">
            <a:xfrm>
              <a:off x="5116" y="1747"/>
              <a:ext cx="221" cy="271"/>
            </a:xfrm>
            <a:prstGeom prst="rect">
              <a:avLst/>
            </a:prstGeom>
            <a:solidFill>
              <a:srgbClr val="C6F7A1"/>
            </a:solidFill>
            <a:ln w="1908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44" name="Rectangle 628"/>
            <p:cNvSpPr>
              <a:spLocks noChangeArrowheads="1"/>
            </p:cNvSpPr>
            <p:nvPr/>
          </p:nvSpPr>
          <p:spPr bwMode="auto">
            <a:xfrm>
              <a:off x="4616" y="1253"/>
              <a:ext cx="221" cy="272"/>
            </a:xfrm>
            <a:prstGeom prst="rect">
              <a:avLst/>
            </a:prstGeom>
            <a:solidFill>
              <a:srgbClr val="C6F7A1"/>
            </a:solidFill>
            <a:ln w="1908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45" name="Rectangle 629"/>
            <p:cNvSpPr>
              <a:spLocks noChangeArrowheads="1"/>
            </p:cNvSpPr>
            <p:nvPr/>
          </p:nvSpPr>
          <p:spPr bwMode="auto">
            <a:xfrm>
              <a:off x="5380" y="2161"/>
              <a:ext cx="221" cy="272"/>
            </a:xfrm>
            <a:prstGeom prst="rect">
              <a:avLst/>
            </a:prstGeom>
            <a:solidFill>
              <a:srgbClr val="C6F7A1"/>
            </a:solidFill>
            <a:ln w="1908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46" name="Rectangle 630"/>
            <p:cNvSpPr>
              <a:spLocks noChangeArrowheads="1"/>
            </p:cNvSpPr>
            <p:nvPr/>
          </p:nvSpPr>
          <p:spPr bwMode="auto">
            <a:xfrm>
              <a:off x="4938" y="2383"/>
              <a:ext cx="221" cy="272"/>
            </a:xfrm>
            <a:prstGeom prst="rect">
              <a:avLst/>
            </a:prstGeom>
            <a:solidFill>
              <a:srgbClr val="C6F7A1"/>
            </a:solidFill>
            <a:ln w="1908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47" name="Rectangle 631"/>
            <p:cNvSpPr>
              <a:spLocks noChangeArrowheads="1"/>
            </p:cNvSpPr>
            <p:nvPr/>
          </p:nvSpPr>
          <p:spPr bwMode="auto">
            <a:xfrm>
              <a:off x="4572" y="2304"/>
              <a:ext cx="221" cy="272"/>
            </a:xfrm>
            <a:prstGeom prst="rect">
              <a:avLst/>
            </a:prstGeom>
            <a:solidFill>
              <a:srgbClr val="C6F7A1"/>
            </a:solidFill>
            <a:ln w="1908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48" name="Rectangle 632"/>
            <p:cNvSpPr>
              <a:spLocks noChangeArrowheads="1"/>
            </p:cNvSpPr>
            <p:nvPr/>
          </p:nvSpPr>
          <p:spPr bwMode="auto">
            <a:xfrm>
              <a:off x="5205" y="2862"/>
              <a:ext cx="220" cy="271"/>
            </a:xfrm>
            <a:prstGeom prst="rect">
              <a:avLst/>
            </a:prstGeom>
            <a:solidFill>
              <a:srgbClr val="C6F7A1"/>
            </a:solidFill>
            <a:ln w="1908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49" name="Rectangle 633"/>
            <p:cNvSpPr>
              <a:spLocks noChangeArrowheads="1"/>
            </p:cNvSpPr>
            <p:nvPr/>
          </p:nvSpPr>
          <p:spPr bwMode="auto">
            <a:xfrm>
              <a:off x="4513" y="3067"/>
              <a:ext cx="221" cy="272"/>
            </a:xfrm>
            <a:prstGeom prst="rect">
              <a:avLst/>
            </a:prstGeom>
            <a:solidFill>
              <a:srgbClr val="C6F7A1"/>
            </a:solidFill>
            <a:ln w="1908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5450" name="Group 634"/>
            <p:cNvGrpSpPr>
              <a:grpSpLocks/>
            </p:cNvGrpSpPr>
            <p:nvPr/>
          </p:nvGrpSpPr>
          <p:grpSpPr bwMode="auto">
            <a:xfrm>
              <a:off x="3674" y="2686"/>
              <a:ext cx="164" cy="110"/>
              <a:chOff x="3674" y="2686"/>
              <a:chExt cx="164" cy="110"/>
            </a:xfrm>
          </p:grpSpPr>
          <p:sp>
            <p:nvSpPr>
              <p:cNvPr id="35451" name="Rectangle 635"/>
              <p:cNvSpPr>
                <a:spLocks noChangeArrowheads="1"/>
              </p:cNvSpPr>
              <p:nvPr/>
            </p:nvSpPr>
            <p:spPr bwMode="auto">
              <a:xfrm rot="16200000">
                <a:off x="3700" y="2660"/>
                <a:ext cx="111" cy="165"/>
              </a:xfrm>
              <a:prstGeom prst="rect">
                <a:avLst/>
              </a:prstGeom>
              <a:solidFill>
                <a:srgbClr val="FFD4A9"/>
              </a:solidFill>
              <a:ln w="1260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rot="10800000" wrap="none" anchor="ctr"/>
              <a:lstStyle/>
              <a:p>
                <a:endParaRPr lang="en-US"/>
              </a:p>
            </p:txBody>
          </p:sp>
          <p:grpSp>
            <p:nvGrpSpPr>
              <p:cNvPr id="35452" name="Group 636"/>
              <p:cNvGrpSpPr>
                <a:grpSpLocks/>
              </p:cNvGrpSpPr>
              <p:nvPr/>
            </p:nvGrpSpPr>
            <p:grpSpPr bwMode="auto">
              <a:xfrm>
                <a:off x="3693" y="2702"/>
                <a:ext cx="87" cy="77"/>
                <a:chOff x="3693" y="2702"/>
                <a:chExt cx="87" cy="77"/>
              </a:xfrm>
            </p:grpSpPr>
            <p:grpSp>
              <p:nvGrpSpPr>
                <p:cNvPr id="35453" name="Group 637"/>
                <p:cNvGrpSpPr>
                  <a:grpSpLocks/>
                </p:cNvGrpSpPr>
                <p:nvPr/>
              </p:nvGrpSpPr>
              <p:grpSpPr bwMode="auto">
                <a:xfrm>
                  <a:off x="3693" y="2718"/>
                  <a:ext cx="41" cy="45"/>
                  <a:chOff x="3693" y="2718"/>
                  <a:chExt cx="41" cy="45"/>
                </a:xfrm>
              </p:grpSpPr>
              <p:sp>
                <p:nvSpPr>
                  <p:cNvPr id="35454" name="Line 638"/>
                  <p:cNvSpPr>
                    <a:spLocks noChangeShapeType="1"/>
                  </p:cNvSpPr>
                  <p:nvPr/>
                </p:nvSpPr>
                <p:spPr bwMode="auto">
                  <a:xfrm>
                    <a:off x="3694" y="2734"/>
                    <a:ext cx="20" cy="7"/>
                  </a:xfrm>
                  <a:prstGeom prst="line">
                    <a:avLst/>
                  </a:prstGeom>
                  <a:noFill/>
                  <a:ln w="9360">
                    <a:solidFill>
                      <a:srgbClr val="0033CC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455" name="Line 63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692" y="2741"/>
                    <a:ext cx="24" cy="7"/>
                  </a:xfrm>
                  <a:prstGeom prst="line">
                    <a:avLst/>
                  </a:prstGeom>
                  <a:noFill/>
                  <a:ln w="9360">
                    <a:solidFill>
                      <a:srgbClr val="0033CC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456" name="Line 64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692" y="2741"/>
                    <a:ext cx="24" cy="23"/>
                  </a:xfrm>
                  <a:prstGeom prst="line">
                    <a:avLst/>
                  </a:prstGeom>
                  <a:noFill/>
                  <a:ln w="9360">
                    <a:solidFill>
                      <a:srgbClr val="0033CC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457" name="Line 641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692" y="2717"/>
                    <a:ext cx="24" cy="26"/>
                  </a:xfrm>
                  <a:prstGeom prst="line">
                    <a:avLst/>
                  </a:prstGeom>
                  <a:noFill/>
                  <a:ln w="9360">
                    <a:solidFill>
                      <a:srgbClr val="0033CC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458" name="Line 64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712" y="2734"/>
                    <a:ext cx="24" cy="7"/>
                  </a:xfrm>
                  <a:prstGeom prst="line">
                    <a:avLst/>
                  </a:prstGeom>
                  <a:noFill/>
                  <a:ln w="9360">
                    <a:solidFill>
                      <a:srgbClr val="0033CC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459" name="Line 643"/>
                  <p:cNvSpPr>
                    <a:spLocks noChangeShapeType="1"/>
                  </p:cNvSpPr>
                  <p:nvPr/>
                </p:nvSpPr>
                <p:spPr bwMode="auto">
                  <a:xfrm>
                    <a:off x="3713" y="2741"/>
                    <a:ext cx="20" cy="7"/>
                  </a:xfrm>
                  <a:prstGeom prst="line">
                    <a:avLst/>
                  </a:prstGeom>
                  <a:noFill/>
                  <a:ln w="9360">
                    <a:solidFill>
                      <a:srgbClr val="0033CC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460" name="Line 644"/>
                  <p:cNvSpPr>
                    <a:spLocks noChangeShapeType="1"/>
                  </p:cNvSpPr>
                  <p:nvPr/>
                </p:nvSpPr>
                <p:spPr bwMode="auto">
                  <a:xfrm>
                    <a:off x="3713" y="2741"/>
                    <a:ext cx="20" cy="23"/>
                  </a:xfrm>
                  <a:prstGeom prst="line">
                    <a:avLst/>
                  </a:prstGeom>
                  <a:noFill/>
                  <a:ln w="9360">
                    <a:solidFill>
                      <a:srgbClr val="0033CC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461" name="Line 64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713" y="2717"/>
                    <a:ext cx="20" cy="26"/>
                  </a:xfrm>
                  <a:prstGeom prst="line">
                    <a:avLst/>
                  </a:prstGeom>
                  <a:noFill/>
                  <a:ln w="9360">
                    <a:solidFill>
                      <a:srgbClr val="0033CC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462" name="Group 646"/>
                <p:cNvGrpSpPr>
                  <a:grpSpLocks/>
                </p:cNvGrpSpPr>
                <p:nvPr/>
              </p:nvGrpSpPr>
              <p:grpSpPr bwMode="auto">
                <a:xfrm>
                  <a:off x="3737" y="2702"/>
                  <a:ext cx="42" cy="77"/>
                  <a:chOff x="3737" y="2702"/>
                  <a:chExt cx="42" cy="77"/>
                </a:xfrm>
              </p:grpSpPr>
              <p:sp>
                <p:nvSpPr>
                  <p:cNvPr id="35463" name="AutoShape 647"/>
                  <p:cNvSpPr>
                    <a:spLocks noChangeArrowheads="1"/>
                  </p:cNvSpPr>
                  <p:nvPr/>
                </p:nvSpPr>
                <p:spPr bwMode="auto">
                  <a:xfrm rot="16200000">
                    <a:off x="3737" y="2702"/>
                    <a:ext cx="31" cy="33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0000"/>
                  </a:solidFill>
                  <a:ln w="324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rot="10800000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464" name="AutoShape 648"/>
                  <p:cNvSpPr>
                    <a:spLocks noChangeArrowheads="1"/>
                  </p:cNvSpPr>
                  <p:nvPr/>
                </p:nvSpPr>
                <p:spPr bwMode="auto">
                  <a:xfrm rot="5400000" flipH="1">
                    <a:off x="3747" y="2717"/>
                    <a:ext cx="31" cy="33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0000"/>
                  </a:solidFill>
                  <a:ln w="324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465" name="AutoShape 649"/>
                  <p:cNvSpPr>
                    <a:spLocks noChangeArrowheads="1"/>
                  </p:cNvSpPr>
                  <p:nvPr/>
                </p:nvSpPr>
                <p:spPr bwMode="auto">
                  <a:xfrm rot="16200000">
                    <a:off x="3737" y="2732"/>
                    <a:ext cx="31" cy="33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0000"/>
                  </a:solidFill>
                  <a:ln w="324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rot="10800000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466" name="AutoShape 650"/>
                  <p:cNvSpPr>
                    <a:spLocks noChangeArrowheads="1"/>
                  </p:cNvSpPr>
                  <p:nvPr/>
                </p:nvSpPr>
                <p:spPr bwMode="auto">
                  <a:xfrm rot="5400000" flipH="1">
                    <a:off x="3747" y="2749"/>
                    <a:ext cx="31" cy="33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0000"/>
                  </a:solidFill>
                  <a:ln w="324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sp>
          <p:nvSpPr>
            <p:cNvPr id="35467" name="Oval 651"/>
            <p:cNvSpPr>
              <a:spLocks noChangeArrowheads="1"/>
            </p:cNvSpPr>
            <p:nvPr/>
          </p:nvSpPr>
          <p:spPr bwMode="auto">
            <a:xfrm>
              <a:off x="1554" y="525"/>
              <a:ext cx="360" cy="360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68" name="Oval 652"/>
            <p:cNvSpPr>
              <a:spLocks noChangeArrowheads="1"/>
            </p:cNvSpPr>
            <p:nvPr/>
          </p:nvSpPr>
          <p:spPr bwMode="auto">
            <a:xfrm>
              <a:off x="1869" y="1875"/>
              <a:ext cx="360" cy="360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69" name="Oval 653"/>
            <p:cNvSpPr>
              <a:spLocks noChangeArrowheads="1"/>
            </p:cNvSpPr>
            <p:nvPr/>
          </p:nvSpPr>
          <p:spPr bwMode="auto">
            <a:xfrm>
              <a:off x="1464" y="1200"/>
              <a:ext cx="360" cy="360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70" name="Oval 654"/>
            <p:cNvSpPr>
              <a:spLocks noChangeArrowheads="1"/>
            </p:cNvSpPr>
            <p:nvPr/>
          </p:nvSpPr>
          <p:spPr bwMode="auto">
            <a:xfrm>
              <a:off x="1509" y="840"/>
              <a:ext cx="360" cy="360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71" name="Oval 655"/>
            <p:cNvSpPr>
              <a:spLocks noChangeArrowheads="1"/>
            </p:cNvSpPr>
            <p:nvPr/>
          </p:nvSpPr>
          <p:spPr bwMode="auto">
            <a:xfrm>
              <a:off x="1599" y="1020"/>
              <a:ext cx="360" cy="360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72" name="Oval 656"/>
            <p:cNvSpPr>
              <a:spLocks noChangeArrowheads="1"/>
            </p:cNvSpPr>
            <p:nvPr/>
          </p:nvSpPr>
          <p:spPr bwMode="auto">
            <a:xfrm>
              <a:off x="1824" y="1605"/>
              <a:ext cx="360" cy="360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73" name="Oval 657"/>
            <p:cNvSpPr>
              <a:spLocks noChangeArrowheads="1"/>
            </p:cNvSpPr>
            <p:nvPr/>
          </p:nvSpPr>
          <p:spPr bwMode="auto">
            <a:xfrm>
              <a:off x="2094" y="1695"/>
              <a:ext cx="360" cy="360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74" name="Oval 658"/>
            <p:cNvSpPr>
              <a:spLocks noChangeArrowheads="1"/>
            </p:cNvSpPr>
            <p:nvPr/>
          </p:nvSpPr>
          <p:spPr bwMode="auto">
            <a:xfrm>
              <a:off x="1824" y="1155"/>
              <a:ext cx="360" cy="360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75" name="Oval 659"/>
            <p:cNvSpPr>
              <a:spLocks noChangeArrowheads="1"/>
            </p:cNvSpPr>
            <p:nvPr/>
          </p:nvSpPr>
          <p:spPr bwMode="auto">
            <a:xfrm>
              <a:off x="1689" y="1380"/>
              <a:ext cx="360" cy="360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76" name="Oval 660"/>
            <p:cNvSpPr>
              <a:spLocks noChangeArrowheads="1"/>
            </p:cNvSpPr>
            <p:nvPr/>
          </p:nvSpPr>
          <p:spPr bwMode="auto">
            <a:xfrm>
              <a:off x="2004" y="1380"/>
              <a:ext cx="360" cy="360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77" name="Oval 661"/>
            <p:cNvSpPr>
              <a:spLocks noChangeArrowheads="1"/>
            </p:cNvSpPr>
            <p:nvPr/>
          </p:nvSpPr>
          <p:spPr bwMode="auto">
            <a:xfrm>
              <a:off x="1374" y="705"/>
              <a:ext cx="360" cy="360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78" name="Oval 662"/>
            <p:cNvSpPr>
              <a:spLocks noChangeArrowheads="1"/>
            </p:cNvSpPr>
            <p:nvPr/>
          </p:nvSpPr>
          <p:spPr bwMode="auto">
            <a:xfrm>
              <a:off x="1869" y="615"/>
              <a:ext cx="225" cy="225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79" name="Oval 663"/>
            <p:cNvSpPr>
              <a:spLocks noChangeArrowheads="1"/>
            </p:cNvSpPr>
            <p:nvPr/>
          </p:nvSpPr>
          <p:spPr bwMode="auto">
            <a:xfrm>
              <a:off x="1779" y="750"/>
              <a:ext cx="225" cy="225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80" name="Oval 664"/>
            <p:cNvSpPr>
              <a:spLocks noChangeArrowheads="1"/>
            </p:cNvSpPr>
            <p:nvPr/>
          </p:nvSpPr>
          <p:spPr bwMode="auto">
            <a:xfrm>
              <a:off x="2094" y="1245"/>
              <a:ext cx="225" cy="225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81" name="Oval 665"/>
            <p:cNvSpPr>
              <a:spLocks noChangeArrowheads="1"/>
            </p:cNvSpPr>
            <p:nvPr/>
          </p:nvSpPr>
          <p:spPr bwMode="auto">
            <a:xfrm>
              <a:off x="2229" y="1380"/>
              <a:ext cx="225" cy="225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82" name="Oval 666"/>
            <p:cNvSpPr>
              <a:spLocks noChangeArrowheads="1"/>
            </p:cNvSpPr>
            <p:nvPr/>
          </p:nvSpPr>
          <p:spPr bwMode="auto">
            <a:xfrm>
              <a:off x="1779" y="930"/>
              <a:ext cx="225" cy="225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83" name="Oval 667"/>
            <p:cNvSpPr>
              <a:spLocks noChangeArrowheads="1"/>
            </p:cNvSpPr>
            <p:nvPr/>
          </p:nvSpPr>
          <p:spPr bwMode="auto">
            <a:xfrm>
              <a:off x="2274" y="1605"/>
              <a:ext cx="225" cy="225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84" name="Oval 668"/>
            <p:cNvSpPr>
              <a:spLocks noChangeArrowheads="1"/>
            </p:cNvSpPr>
            <p:nvPr/>
          </p:nvSpPr>
          <p:spPr bwMode="auto">
            <a:xfrm>
              <a:off x="2319" y="1830"/>
              <a:ext cx="225" cy="225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85" name="Oval 669"/>
            <p:cNvSpPr>
              <a:spLocks noChangeArrowheads="1"/>
            </p:cNvSpPr>
            <p:nvPr/>
          </p:nvSpPr>
          <p:spPr bwMode="auto">
            <a:xfrm>
              <a:off x="2229" y="2190"/>
              <a:ext cx="225" cy="225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86" name="Oval 670"/>
            <p:cNvSpPr>
              <a:spLocks noChangeArrowheads="1"/>
            </p:cNvSpPr>
            <p:nvPr/>
          </p:nvSpPr>
          <p:spPr bwMode="auto">
            <a:xfrm>
              <a:off x="2049" y="2190"/>
              <a:ext cx="225" cy="225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87" name="Oval 671"/>
            <p:cNvSpPr>
              <a:spLocks noChangeArrowheads="1"/>
            </p:cNvSpPr>
            <p:nvPr/>
          </p:nvSpPr>
          <p:spPr bwMode="auto">
            <a:xfrm>
              <a:off x="2274" y="2010"/>
              <a:ext cx="225" cy="225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88" name="Oval 672"/>
            <p:cNvSpPr>
              <a:spLocks noChangeArrowheads="1"/>
            </p:cNvSpPr>
            <p:nvPr/>
          </p:nvSpPr>
          <p:spPr bwMode="auto">
            <a:xfrm>
              <a:off x="2094" y="2010"/>
              <a:ext cx="225" cy="225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89" name="Oval 673"/>
            <p:cNvSpPr>
              <a:spLocks noChangeArrowheads="1"/>
            </p:cNvSpPr>
            <p:nvPr/>
          </p:nvSpPr>
          <p:spPr bwMode="auto">
            <a:xfrm>
              <a:off x="1464" y="2145"/>
              <a:ext cx="1395" cy="1305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90" name="Oval 674"/>
            <p:cNvSpPr>
              <a:spLocks noChangeArrowheads="1"/>
            </p:cNvSpPr>
            <p:nvPr/>
          </p:nvSpPr>
          <p:spPr bwMode="auto">
            <a:xfrm>
              <a:off x="384" y="525"/>
              <a:ext cx="1980" cy="1890"/>
            </a:xfrm>
            <a:prstGeom prst="ellipse">
              <a:avLst/>
            </a:prstGeom>
            <a:noFill/>
            <a:ln w="1908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91" name="AutoShape 675"/>
            <p:cNvSpPr>
              <a:spLocks noChangeArrowheads="1"/>
            </p:cNvSpPr>
            <p:nvPr/>
          </p:nvSpPr>
          <p:spPr bwMode="auto">
            <a:xfrm>
              <a:off x="834" y="1470"/>
              <a:ext cx="90" cy="135"/>
            </a:xfrm>
            <a:prstGeom prst="triangle">
              <a:avLst>
                <a:gd name="adj" fmla="val 50000"/>
              </a:avLst>
            </a:prstGeom>
            <a:solidFill>
              <a:srgbClr val="BFBFBF"/>
            </a:solidFill>
            <a:ln w="255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92" name="AutoShape 676"/>
            <p:cNvSpPr>
              <a:spLocks noChangeArrowheads="1"/>
            </p:cNvSpPr>
            <p:nvPr/>
          </p:nvSpPr>
          <p:spPr bwMode="auto">
            <a:xfrm>
              <a:off x="519" y="1830"/>
              <a:ext cx="90" cy="135"/>
            </a:xfrm>
            <a:prstGeom prst="triangle">
              <a:avLst>
                <a:gd name="adj" fmla="val 50000"/>
              </a:avLst>
            </a:prstGeom>
            <a:solidFill>
              <a:srgbClr val="BFBFBF"/>
            </a:solidFill>
            <a:ln w="255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93" name="AutoShape 677"/>
            <p:cNvSpPr>
              <a:spLocks noChangeArrowheads="1"/>
            </p:cNvSpPr>
            <p:nvPr/>
          </p:nvSpPr>
          <p:spPr bwMode="auto">
            <a:xfrm>
              <a:off x="1059" y="1965"/>
              <a:ext cx="90" cy="135"/>
            </a:xfrm>
            <a:prstGeom prst="triangle">
              <a:avLst>
                <a:gd name="adj" fmla="val 50000"/>
              </a:avLst>
            </a:prstGeom>
            <a:solidFill>
              <a:srgbClr val="BFBFBF"/>
            </a:solidFill>
            <a:ln w="255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94" name="AutoShape 678"/>
            <p:cNvSpPr>
              <a:spLocks noChangeArrowheads="1"/>
            </p:cNvSpPr>
            <p:nvPr/>
          </p:nvSpPr>
          <p:spPr bwMode="auto">
            <a:xfrm>
              <a:off x="654" y="2190"/>
              <a:ext cx="90" cy="135"/>
            </a:xfrm>
            <a:prstGeom prst="triangle">
              <a:avLst>
                <a:gd name="adj" fmla="val 50000"/>
              </a:avLst>
            </a:prstGeom>
            <a:solidFill>
              <a:srgbClr val="BFBFBF"/>
            </a:solidFill>
            <a:ln w="255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95" name="AutoShape 679"/>
            <p:cNvSpPr>
              <a:spLocks noChangeArrowheads="1"/>
            </p:cNvSpPr>
            <p:nvPr/>
          </p:nvSpPr>
          <p:spPr bwMode="auto">
            <a:xfrm>
              <a:off x="969" y="2370"/>
              <a:ext cx="90" cy="135"/>
            </a:xfrm>
            <a:prstGeom prst="triangle">
              <a:avLst>
                <a:gd name="adj" fmla="val 50000"/>
              </a:avLst>
            </a:prstGeom>
            <a:solidFill>
              <a:srgbClr val="BFBFBF"/>
            </a:solidFill>
            <a:ln w="255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96" name="AutoShape 680"/>
            <p:cNvSpPr>
              <a:spLocks noChangeArrowheads="1"/>
            </p:cNvSpPr>
            <p:nvPr/>
          </p:nvSpPr>
          <p:spPr bwMode="auto">
            <a:xfrm>
              <a:off x="474" y="2505"/>
              <a:ext cx="90" cy="135"/>
            </a:xfrm>
            <a:prstGeom prst="triangle">
              <a:avLst>
                <a:gd name="adj" fmla="val 50000"/>
              </a:avLst>
            </a:prstGeom>
            <a:solidFill>
              <a:srgbClr val="BFBFBF"/>
            </a:solidFill>
            <a:ln w="255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97" name="AutoShape 681"/>
            <p:cNvSpPr>
              <a:spLocks noChangeArrowheads="1"/>
            </p:cNvSpPr>
            <p:nvPr/>
          </p:nvSpPr>
          <p:spPr bwMode="auto">
            <a:xfrm>
              <a:off x="834" y="2595"/>
              <a:ext cx="90" cy="135"/>
            </a:xfrm>
            <a:prstGeom prst="triangle">
              <a:avLst>
                <a:gd name="adj" fmla="val 50000"/>
              </a:avLst>
            </a:prstGeom>
            <a:solidFill>
              <a:srgbClr val="BFBFBF"/>
            </a:solidFill>
            <a:ln w="255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98" name="AutoShape 682"/>
            <p:cNvSpPr>
              <a:spLocks noChangeArrowheads="1"/>
            </p:cNvSpPr>
            <p:nvPr/>
          </p:nvSpPr>
          <p:spPr bwMode="auto">
            <a:xfrm>
              <a:off x="249" y="2055"/>
              <a:ext cx="90" cy="135"/>
            </a:xfrm>
            <a:prstGeom prst="triangle">
              <a:avLst>
                <a:gd name="adj" fmla="val 50000"/>
              </a:avLst>
            </a:prstGeom>
            <a:solidFill>
              <a:srgbClr val="BFBFBF"/>
            </a:solidFill>
            <a:ln w="255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499" name="AutoShape 683"/>
            <p:cNvSpPr>
              <a:spLocks noChangeArrowheads="1"/>
            </p:cNvSpPr>
            <p:nvPr/>
          </p:nvSpPr>
          <p:spPr bwMode="auto">
            <a:xfrm>
              <a:off x="1239" y="1650"/>
              <a:ext cx="90" cy="135"/>
            </a:xfrm>
            <a:prstGeom prst="triangle">
              <a:avLst>
                <a:gd name="adj" fmla="val 50000"/>
              </a:avLst>
            </a:prstGeom>
            <a:solidFill>
              <a:srgbClr val="BFBFBF"/>
            </a:solidFill>
            <a:ln w="255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500" name="AutoShape 684"/>
            <p:cNvSpPr>
              <a:spLocks noChangeArrowheads="1"/>
            </p:cNvSpPr>
            <p:nvPr/>
          </p:nvSpPr>
          <p:spPr bwMode="auto">
            <a:xfrm>
              <a:off x="1509" y="1515"/>
              <a:ext cx="90" cy="135"/>
            </a:xfrm>
            <a:prstGeom prst="triangle">
              <a:avLst>
                <a:gd name="adj" fmla="val 50000"/>
              </a:avLst>
            </a:prstGeom>
            <a:solidFill>
              <a:srgbClr val="BFBFBF"/>
            </a:solidFill>
            <a:ln w="255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501" name="Line 685"/>
            <p:cNvSpPr>
              <a:spLocks noChangeShapeType="1"/>
            </p:cNvSpPr>
            <p:nvPr/>
          </p:nvSpPr>
          <p:spPr bwMode="auto">
            <a:xfrm flipH="1">
              <a:off x="1282" y="1613"/>
              <a:ext cx="274" cy="180"/>
            </a:xfrm>
            <a:prstGeom prst="line">
              <a:avLst/>
            </a:prstGeom>
            <a:noFill/>
            <a:ln w="2844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502" name="Line 686"/>
            <p:cNvSpPr>
              <a:spLocks noChangeShapeType="1"/>
            </p:cNvSpPr>
            <p:nvPr/>
          </p:nvSpPr>
          <p:spPr bwMode="auto">
            <a:xfrm flipH="1">
              <a:off x="1102" y="1793"/>
              <a:ext cx="184" cy="270"/>
            </a:xfrm>
            <a:prstGeom prst="line">
              <a:avLst/>
            </a:prstGeom>
            <a:noFill/>
            <a:ln w="2844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503" name="Line 687"/>
            <p:cNvSpPr>
              <a:spLocks noChangeShapeType="1"/>
            </p:cNvSpPr>
            <p:nvPr/>
          </p:nvSpPr>
          <p:spPr bwMode="auto">
            <a:xfrm flipH="1" flipV="1">
              <a:off x="877" y="1603"/>
              <a:ext cx="409" cy="184"/>
            </a:xfrm>
            <a:prstGeom prst="line">
              <a:avLst/>
            </a:prstGeom>
            <a:noFill/>
            <a:ln w="2844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504" name="Line 688"/>
            <p:cNvSpPr>
              <a:spLocks noChangeShapeType="1"/>
            </p:cNvSpPr>
            <p:nvPr/>
          </p:nvSpPr>
          <p:spPr bwMode="auto">
            <a:xfrm flipH="1">
              <a:off x="571" y="1538"/>
              <a:ext cx="341" cy="382"/>
            </a:xfrm>
            <a:prstGeom prst="line">
              <a:avLst/>
            </a:prstGeom>
            <a:noFill/>
            <a:ln w="2844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505" name="Line 689"/>
            <p:cNvSpPr>
              <a:spLocks noChangeShapeType="1"/>
            </p:cNvSpPr>
            <p:nvPr/>
          </p:nvSpPr>
          <p:spPr bwMode="auto">
            <a:xfrm flipH="1" flipV="1">
              <a:off x="539" y="1896"/>
              <a:ext cx="544" cy="139"/>
            </a:xfrm>
            <a:prstGeom prst="line">
              <a:avLst/>
            </a:prstGeom>
            <a:noFill/>
            <a:ln w="2844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506" name="Line 690"/>
            <p:cNvSpPr>
              <a:spLocks noChangeShapeType="1"/>
            </p:cNvSpPr>
            <p:nvPr/>
          </p:nvSpPr>
          <p:spPr bwMode="auto">
            <a:xfrm flipH="1">
              <a:off x="314" y="1965"/>
              <a:ext cx="252" cy="158"/>
            </a:xfrm>
            <a:prstGeom prst="line">
              <a:avLst/>
            </a:prstGeom>
            <a:noFill/>
            <a:ln w="2844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507" name="Line 691"/>
            <p:cNvSpPr>
              <a:spLocks noChangeShapeType="1"/>
            </p:cNvSpPr>
            <p:nvPr/>
          </p:nvSpPr>
          <p:spPr bwMode="auto">
            <a:xfrm flipH="1">
              <a:off x="697" y="2108"/>
              <a:ext cx="409" cy="180"/>
            </a:xfrm>
            <a:prstGeom prst="line">
              <a:avLst/>
            </a:prstGeom>
            <a:noFill/>
            <a:ln w="2844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508" name="Line 692"/>
            <p:cNvSpPr>
              <a:spLocks noChangeShapeType="1"/>
            </p:cNvSpPr>
            <p:nvPr/>
          </p:nvSpPr>
          <p:spPr bwMode="auto">
            <a:xfrm flipH="1" flipV="1">
              <a:off x="526" y="2593"/>
              <a:ext cx="386" cy="72"/>
            </a:xfrm>
            <a:prstGeom prst="line">
              <a:avLst/>
            </a:prstGeom>
            <a:noFill/>
            <a:ln w="2844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509" name="Line 693"/>
            <p:cNvSpPr>
              <a:spLocks noChangeShapeType="1"/>
            </p:cNvSpPr>
            <p:nvPr/>
          </p:nvSpPr>
          <p:spPr bwMode="auto">
            <a:xfrm flipH="1" flipV="1">
              <a:off x="292" y="2188"/>
              <a:ext cx="386" cy="72"/>
            </a:xfrm>
            <a:prstGeom prst="line">
              <a:avLst/>
            </a:prstGeom>
            <a:noFill/>
            <a:ln w="2844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510" name="Line 694"/>
            <p:cNvSpPr>
              <a:spLocks noChangeShapeType="1"/>
            </p:cNvSpPr>
            <p:nvPr/>
          </p:nvSpPr>
          <p:spPr bwMode="auto">
            <a:xfrm flipH="1">
              <a:off x="517" y="2333"/>
              <a:ext cx="184" cy="270"/>
            </a:xfrm>
            <a:prstGeom prst="line">
              <a:avLst/>
            </a:prstGeom>
            <a:noFill/>
            <a:ln w="2844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511" name="Line 695"/>
            <p:cNvSpPr>
              <a:spLocks noChangeShapeType="1"/>
            </p:cNvSpPr>
            <p:nvPr/>
          </p:nvSpPr>
          <p:spPr bwMode="auto">
            <a:xfrm flipH="1" flipV="1">
              <a:off x="661" y="2323"/>
              <a:ext cx="386" cy="117"/>
            </a:xfrm>
            <a:prstGeom prst="line">
              <a:avLst/>
            </a:prstGeom>
            <a:noFill/>
            <a:ln w="2844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512" name="Line 696"/>
            <p:cNvSpPr>
              <a:spLocks noChangeShapeType="1"/>
            </p:cNvSpPr>
            <p:nvPr/>
          </p:nvSpPr>
          <p:spPr bwMode="auto">
            <a:xfrm flipH="1">
              <a:off x="886" y="2438"/>
              <a:ext cx="161" cy="247"/>
            </a:xfrm>
            <a:prstGeom prst="line">
              <a:avLst/>
            </a:prstGeom>
            <a:noFill/>
            <a:ln w="2844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pic>
          <p:nvPicPr>
            <p:cNvPr id="35513" name="Picture 69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059" y="570"/>
              <a:ext cx="135" cy="26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35514" name="Picture 698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239" y="480"/>
              <a:ext cx="135" cy="26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35515" name="Picture 69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689" y="2955"/>
              <a:ext cx="135" cy="26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35516" name="Picture 700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374" y="1875"/>
              <a:ext cx="135" cy="26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35517" name="Picture 70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19" y="2550"/>
              <a:ext cx="135" cy="26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35518" name="Picture 70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84" y="2865"/>
              <a:ext cx="135" cy="26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35519" name="Picture 70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49" y="1695"/>
              <a:ext cx="120" cy="27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35520" name="Picture 704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554" y="1245"/>
              <a:ext cx="120" cy="27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35521" name="Picture 70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09" y="3090"/>
              <a:ext cx="120" cy="27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35522" name="Picture 70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599" y="3135"/>
              <a:ext cx="120" cy="27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35523" name="Picture 707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84" y="1605"/>
              <a:ext cx="217" cy="2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35524" name="Line 708"/>
            <p:cNvSpPr>
              <a:spLocks noChangeShapeType="1"/>
            </p:cNvSpPr>
            <p:nvPr/>
          </p:nvSpPr>
          <p:spPr bwMode="auto">
            <a:xfrm flipH="1" flipV="1">
              <a:off x="382" y="2997"/>
              <a:ext cx="349" cy="230"/>
            </a:xfrm>
            <a:prstGeom prst="line">
              <a:avLst/>
            </a:prstGeom>
            <a:noFill/>
            <a:ln w="2844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525" name="Line 709"/>
            <p:cNvSpPr>
              <a:spLocks noChangeShapeType="1"/>
            </p:cNvSpPr>
            <p:nvPr/>
          </p:nvSpPr>
          <p:spPr bwMode="auto">
            <a:xfrm flipH="1">
              <a:off x="472" y="2685"/>
              <a:ext cx="139" cy="315"/>
            </a:xfrm>
            <a:prstGeom prst="line">
              <a:avLst/>
            </a:prstGeom>
            <a:noFill/>
            <a:ln w="28440">
              <a:solidFill>
                <a:srgbClr val="7F7F7F"/>
              </a:solidFill>
              <a:prstDash val="sysDot"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pic>
          <p:nvPicPr>
            <p:cNvPr id="35526" name="Picture 710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239" y="2145"/>
              <a:ext cx="218" cy="2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35527" name="Picture 711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789" y="3045"/>
              <a:ext cx="218" cy="2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35528" name="Picture 712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884" y="618"/>
              <a:ext cx="180" cy="18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35529" name="Picture 713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059" y="2460"/>
              <a:ext cx="180" cy="18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35530" name="Picture 714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869" y="3090"/>
              <a:ext cx="208" cy="2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35531" name="Picture 715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474" y="1335"/>
              <a:ext cx="208" cy="2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35532" name="Line 716"/>
            <p:cNvSpPr>
              <a:spLocks noChangeShapeType="1"/>
            </p:cNvSpPr>
            <p:nvPr/>
          </p:nvSpPr>
          <p:spPr bwMode="auto">
            <a:xfrm flipH="1">
              <a:off x="2653" y="1524"/>
              <a:ext cx="251" cy="24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533" name="Line 717"/>
            <p:cNvSpPr>
              <a:spLocks noChangeShapeType="1"/>
            </p:cNvSpPr>
            <p:nvPr/>
          </p:nvSpPr>
          <p:spPr bwMode="auto">
            <a:xfrm flipH="1" flipV="1">
              <a:off x="2608" y="1344"/>
              <a:ext cx="272" cy="158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534" name="Freeform 718"/>
            <p:cNvSpPr>
              <a:spLocks noChangeArrowheads="1"/>
            </p:cNvSpPr>
            <p:nvPr/>
          </p:nvSpPr>
          <p:spPr bwMode="auto">
            <a:xfrm>
              <a:off x="2266" y="1538"/>
              <a:ext cx="327" cy="328"/>
            </a:xfrm>
            <a:custGeom>
              <a:avLst/>
              <a:gdLst>
                <a:gd name="T0" fmla="*/ 0 w 670"/>
                <a:gd name="T1" fmla="*/ 91397 h 466"/>
                <a:gd name="T2" fmla="*/ 408145 w 670"/>
                <a:gd name="T3" fmla="*/ 314315 h 466"/>
                <a:gd name="T4" fmla="*/ 519881 w 670"/>
                <a:gd name="T5" fmla="*/ 519400 h 466"/>
                <a:gd name="T6" fmla="*/ 0 w 670"/>
                <a:gd name="T7" fmla="*/ 0 h 466"/>
                <a:gd name="T8" fmla="*/ 670 w 670"/>
                <a:gd name="T9" fmla="*/ 466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670" h="466">
                  <a:moveTo>
                    <a:pt x="0" y="82"/>
                  </a:moveTo>
                  <a:cubicBezTo>
                    <a:pt x="42" y="0"/>
                    <a:pt x="444" y="238"/>
                    <a:pt x="526" y="282"/>
                  </a:cubicBezTo>
                  <a:cubicBezTo>
                    <a:pt x="608" y="326"/>
                    <a:pt x="670" y="384"/>
                    <a:pt x="670" y="466"/>
                  </a:cubicBezTo>
                </a:path>
              </a:pathLst>
            </a:custGeom>
            <a:noFill/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5535" name="Group 719"/>
            <p:cNvGrpSpPr>
              <a:grpSpLocks/>
            </p:cNvGrpSpPr>
            <p:nvPr/>
          </p:nvGrpSpPr>
          <p:grpSpPr bwMode="auto">
            <a:xfrm>
              <a:off x="2139" y="1231"/>
              <a:ext cx="45" cy="98"/>
              <a:chOff x="2139" y="1231"/>
              <a:chExt cx="45" cy="98"/>
            </a:xfrm>
          </p:grpSpPr>
          <p:grpSp>
            <p:nvGrpSpPr>
              <p:cNvPr id="35536" name="Group 720"/>
              <p:cNvGrpSpPr>
                <a:grpSpLocks/>
              </p:cNvGrpSpPr>
              <p:nvPr/>
            </p:nvGrpSpPr>
            <p:grpSpPr bwMode="auto">
              <a:xfrm>
                <a:off x="2139" y="1231"/>
                <a:ext cx="44" cy="15"/>
                <a:chOff x="2139" y="1231"/>
                <a:chExt cx="44" cy="15"/>
              </a:xfrm>
            </p:grpSpPr>
            <p:sp>
              <p:nvSpPr>
                <p:cNvPr id="35537" name="Freeform 721"/>
                <p:cNvSpPr>
                  <a:spLocks noChangeArrowheads="1"/>
                </p:cNvSpPr>
                <p:nvPr/>
              </p:nvSpPr>
              <p:spPr bwMode="auto">
                <a:xfrm>
                  <a:off x="2139" y="1231"/>
                  <a:ext cx="45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538" name="Freeform 722"/>
                <p:cNvSpPr>
                  <a:spLocks noChangeArrowheads="1"/>
                </p:cNvSpPr>
                <p:nvPr/>
              </p:nvSpPr>
              <p:spPr bwMode="auto">
                <a:xfrm>
                  <a:off x="2139" y="1231"/>
                  <a:ext cx="45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539" name="Freeform 723"/>
              <p:cNvSpPr>
                <a:spLocks noChangeArrowheads="1"/>
              </p:cNvSpPr>
              <p:nvPr/>
            </p:nvSpPr>
            <p:spPr bwMode="auto">
              <a:xfrm>
                <a:off x="2162" y="1249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540" name="Freeform 724"/>
              <p:cNvSpPr>
                <a:spLocks noChangeArrowheads="1"/>
              </p:cNvSpPr>
              <p:nvPr/>
            </p:nvSpPr>
            <p:spPr bwMode="auto">
              <a:xfrm>
                <a:off x="2139" y="1249"/>
                <a:ext cx="23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5541" name="Group 725"/>
              <p:cNvGrpSpPr>
                <a:grpSpLocks/>
              </p:cNvGrpSpPr>
              <p:nvPr/>
            </p:nvGrpSpPr>
            <p:grpSpPr bwMode="auto">
              <a:xfrm>
                <a:off x="2142" y="1257"/>
                <a:ext cx="38" cy="72"/>
                <a:chOff x="2142" y="1257"/>
                <a:chExt cx="38" cy="72"/>
              </a:xfrm>
            </p:grpSpPr>
            <p:sp>
              <p:nvSpPr>
                <p:cNvPr id="35542" name="Rectangle 726"/>
                <p:cNvSpPr>
                  <a:spLocks noChangeArrowheads="1"/>
                </p:cNvSpPr>
                <p:nvPr/>
              </p:nvSpPr>
              <p:spPr bwMode="auto">
                <a:xfrm>
                  <a:off x="2142" y="1257"/>
                  <a:ext cx="39" cy="73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543" name="Rectangle 727"/>
                <p:cNvSpPr>
                  <a:spLocks noChangeArrowheads="1"/>
                </p:cNvSpPr>
                <p:nvPr/>
              </p:nvSpPr>
              <p:spPr bwMode="auto">
                <a:xfrm>
                  <a:off x="2142" y="1257"/>
                  <a:ext cx="39" cy="73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544" name="Group 728"/>
              <p:cNvGrpSpPr>
                <a:grpSpLocks/>
              </p:cNvGrpSpPr>
              <p:nvPr/>
            </p:nvGrpSpPr>
            <p:grpSpPr bwMode="auto">
              <a:xfrm>
                <a:off x="2146" y="1283"/>
                <a:ext cx="11" cy="0"/>
                <a:chOff x="2146" y="1283"/>
                <a:chExt cx="11" cy="0"/>
              </a:xfrm>
            </p:grpSpPr>
            <p:sp>
              <p:nvSpPr>
                <p:cNvPr id="35545" name="Rectangle 729"/>
                <p:cNvSpPr>
                  <a:spLocks noChangeArrowheads="1"/>
                </p:cNvSpPr>
                <p:nvPr/>
              </p:nvSpPr>
              <p:spPr bwMode="auto">
                <a:xfrm>
                  <a:off x="2146" y="1283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546" name="Rectangle 730"/>
                <p:cNvSpPr>
                  <a:spLocks noChangeArrowheads="1"/>
                </p:cNvSpPr>
                <p:nvPr/>
              </p:nvSpPr>
              <p:spPr bwMode="auto">
                <a:xfrm>
                  <a:off x="2146" y="1283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547" name="Group 731"/>
              <p:cNvGrpSpPr>
                <a:grpSpLocks/>
              </p:cNvGrpSpPr>
              <p:nvPr/>
            </p:nvGrpSpPr>
            <p:grpSpPr bwMode="auto">
              <a:xfrm>
                <a:off x="2145" y="1296"/>
                <a:ext cx="11" cy="29"/>
                <a:chOff x="2145" y="1296"/>
                <a:chExt cx="11" cy="29"/>
              </a:xfrm>
            </p:grpSpPr>
            <p:sp>
              <p:nvSpPr>
                <p:cNvPr id="35548" name="Freeform 732"/>
                <p:cNvSpPr>
                  <a:spLocks noChangeArrowheads="1"/>
                </p:cNvSpPr>
                <p:nvPr/>
              </p:nvSpPr>
              <p:spPr bwMode="auto">
                <a:xfrm>
                  <a:off x="2145" y="1296"/>
                  <a:ext cx="12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549" name="Freeform 733"/>
                <p:cNvSpPr>
                  <a:spLocks noChangeArrowheads="1"/>
                </p:cNvSpPr>
                <p:nvPr/>
              </p:nvSpPr>
              <p:spPr bwMode="auto">
                <a:xfrm>
                  <a:off x="2145" y="1296"/>
                  <a:ext cx="12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550" name="Group 734"/>
              <p:cNvGrpSpPr>
                <a:grpSpLocks/>
              </p:cNvGrpSpPr>
              <p:nvPr/>
            </p:nvGrpSpPr>
            <p:grpSpPr bwMode="auto">
              <a:xfrm>
                <a:off x="2147" y="1302"/>
                <a:ext cx="7" cy="22"/>
                <a:chOff x="2147" y="1302"/>
                <a:chExt cx="7" cy="22"/>
              </a:xfrm>
            </p:grpSpPr>
            <p:sp>
              <p:nvSpPr>
                <p:cNvPr id="35551" name="Rectangle 735"/>
                <p:cNvSpPr>
                  <a:spLocks noChangeArrowheads="1"/>
                </p:cNvSpPr>
                <p:nvPr/>
              </p:nvSpPr>
              <p:spPr bwMode="auto">
                <a:xfrm>
                  <a:off x="2147" y="1302"/>
                  <a:ext cx="8" cy="23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552" name="Line 736"/>
                <p:cNvSpPr>
                  <a:spLocks noChangeShapeType="1"/>
                </p:cNvSpPr>
                <p:nvPr/>
              </p:nvSpPr>
              <p:spPr bwMode="auto">
                <a:xfrm>
                  <a:off x="2151" y="1302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553" name="Line 737"/>
                <p:cNvSpPr>
                  <a:spLocks noChangeShapeType="1"/>
                </p:cNvSpPr>
                <p:nvPr/>
              </p:nvSpPr>
              <p:spPr bwMode="auto">
                <a:xfrm>
                  <a:off x="2147" y="1314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554" name="Group 738"/>
              <p:cNvGrpSpPr>
                <a:grpSpLocks/>
              </p:cNvGrpSpPr>
              <p:nvPr/>
            </p:nvGrpSpPr>
            <p:grpSpPr bwMode="auto">
              <a:xfrm>
                <a:off x="2165" y="1296"/>
                <a:ext cx="12" cy="28"/>
                <a:chOff x="2165" y="1296"/>
                <a:chExt cx="12" cy="28"/>
              </a:xfrm>
            </p:grpSpPr>
            <p:grpSp>
              <p:nvGrpSpPr>
                <p:cNvPr id="35555" name="Group 739"/>
                <p:cNvGrpSpPr>
                  <a:grpSpLocks/>
                </p:cNvGrpSpPr>
                <p:nvPr/>
              </p:nvGrpSpPr>
              <p:grpSpPr bwMode="auto">
                <a:xfrm>
                  <a:off x="2165" y="1296"/>
                  <a:ext cx="12" cy="28"/>
                  <a:chOff x="2165" y="1296"/>
                  <a:chExt cx="12" cy="28"/>
                </a:xfrm>
              </p:grpSpPr>
              <p:sp>
                <p:nvSpPr>
                  <p:cNvPr id="35556" name="Freeform 740"/>
                  <p:cNvSpPr>
                    <a:spLocks noChangeArrowheads="1"/>
                  </p:cNvSpPr>
                  <p:nvPr/>
                </p:nvSpPr>
                <p:spPr bwMode="auto">
                  <a:xfrm>
                    <a:off x="2165" y="1296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557" name="Freeform 741"/>
                  <p:cNvSpPr>
                    <a:spLocks noChangeArrowheads="1"/>
                  </p:cNvSpPr>
                  <p:nvPr/>
                </p:nvSpPr>
                <p:spPr bwMode="auto">
                  <a:xfrm>
                    <a:off x="2165" y="1296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558" name="Group 742"/>
                <p:cNvGrpSpPr>
                  <a:grpSpLocks/>
                </p:cNvGrpSpPr>
                <p:nvPr/>
              </p:nvGrpSpPr>
              <p:grpSpPr bwMode="auto">
                <a:xfrm>
                  <a:off x="2168" y="1302"/>
                  <a:ext cx="6" cy="22"/>
                  <a:chOff x="2168" y="1302"/>
                  <a:chExt cx="6" cy="22"/>
                </a:xfrm>
              </p:grpSpPr>
              <p:sp>
                <p:nvSpPr>
                  <p:cNvPr id="35559" name="Rectangle 743"/>
                  <p:cNvSpPr>
                    <a:spLocks noChangeArrowheads="1"/>
                  </p:cNvSpPr>
                  <p:nvPr/>
                </p:nvSpPr>
                <p:spPr bwMode="auto">
                  <a:xfrm>
                    <a:off x="2168" y="1302"/>
                    <a:ext cx="7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560" name="Line 744"/>
                  <p:cNvSpPr>
                    <a:spLocks noChangeShapeType="1"/>
                  </p:cNvSpPr>
                  <p:nvPr/>
                </p:nvSpPr>
                <p:spPr bwMode="auto">
                  <a:xfrm>
                    <a:off x="2171" y="1302"/>
                    <a:ext cx="1" cy="2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561" name="Line 745"/>
                  <p:cNvSpPr>
                    <a:spLocks noChangeShapeType="1"/>
                  </p:cNvSpPr>
                  <p:nvPr/>
                </p:nvSpPr>
                <p:spPr bwMode="auto">
                  <a:xfrm>
                    <a:off x="2168" y="1313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562" name="Group 746"/>
              <p:cNvGrpSpPr>
                <a:grpSpLocks/>
              </p:cNvGrpSpPr>
              <p:nvPr/>
            </p:nvGrpSpPr>
            <p:grpSpPr bwMode="auto">
              <a:xfrm>
                <a:off x="2146" y="1261"/>
                <a:ext cx="10" cy="20"/>
                <a:chOff x="2146" y="1261"/>
                <a:chExt cx="10" cy="20"/>
              </a:xfrm>
            </p:grpSpPr>
            <p:grpSp>
              <p:nvGrpSpPr>
                <p:cNvPr id="35563" name="Group 747"/>
                <p:cNvGrpSpPr>
                  <a:grpSpLocks/>
                </p:cNvGrpSpPr>
                <p:nvPr/>
              </p:nvGrpSpPr>
              <p:grpSpPr bwMode="auto">
                <a:xfrm>
                  <a:off x="2146" y="1261"/>
                  <a:ext cx="10" cy="20"/>
                  <a:chOff x="2146" y="1261"/>
                  <a:chExt cx="10" cy="20"/>
                </a:xfrm>
              </p:grpSpPr>
              <p:sp>
                <p:nvSpPr>
                  <p:cNvPr id="35564" name="Freeform 748"/>
                  <p:cNvSpPr>
                    <a:spLocks noChangeArrowheads="1"/>
                  </p:cNvSpPr>
                  <p:nvPr/>
                </p:nvSpPr>
                <p:spPr bwMode="auto">
                  <a:xfrm>
                    <a:off x="2146" y="1261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565" name="Freeform 749"/>
                  <p:cNvSpPr>
                    <a:spLocks noChangeArrowheads="1"/>
                  </p:cNvSpPr>
                  <p:nvPr/>
                </p:nvSpPr>
                <p:spPr bwMode="auto">
                  <a:xfrm>
                    <a:off x="2146" y="1261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566" name="Group 750"/>
                <p:cNvGrpSpPr>
                  <a:grpSpLocks/>
                </p:cNvGrpSpPr>
                <p:nvPr/>
              </p:nvGrpSpPr>
              <p:grpSpPr bwMode="auto">
                <a:xfrm>
                  <a:off x="2148" y="1261"/>
                  <a:ext cx="6" cy="19"/>
                  <a:chOff x="2148" y="1261"/>
                  <a:chExt cx="6" cy="19"/>
                </a:xfrm>
              </p:grpSpPr>
              <p:sp>
                <p:nvSpPr>
                  <p:cNvPr id="35567" name="Line 751"/>
                  <p:cNvSpPr>
                    <a:spLocks noChangeShapeType="1"/>
                  </p:cNvSpPr>
                  <p:nvPr/>
                </p:nvSpPr>
                <p:spPr bwMode="auto">
                  <a:xfrm>
                    <a:off x="2151" y="1261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568" name="Line 752"/>
                  <p:cNvSpPr>
                    <a:spLocks noChangeShapeType="1"/>
                  </p:cNvSpPr>
                  <p:nvPr/>
                </p:nvSpPr>
                <p:spPr bwMode="auto">
                  <a:xfrm>
                    <a:off x="2148" y="1271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569" name="Group 753"/>
              <p:cNvGrpSpPr>
                <a:grpSpLocks/>
              </p:cNvGrpSpPr>
              <p:nvPr/>
            </p:nvGrpSpPr>
            <p:grpSpPr bwMode="auto">
              <a:xfrm>
                <a:off x="2166" y="1261"/>
                <a:ext cx="9" cy="21"/>
                <a:chOff x="2166" y="1261"/>
                <a:chExt cx="9" cy="21"/>
              </a:xfrm>
            </p:grpSpPr>
            <p:grpSp>
              <p:nvGrpSpPr>
                <p:cNvPr id="35570" name="Group 754"/>
                <p:cNvGrpSpPr>
                  <a:grpSpLocks/>
                </p:cNvGrpSpPr>
                <p:nvPr/>
              </p:nvGrpSpPr>
              <p:grpSpPr bwMode="auto">
                <a:xfrm>
                  <a:off x="2166" y="1261"/>
                  <a:ext cx="9" cy="21"/>
                  <a:chOff x="2166" y="1261"/>
                  <a:chExt cx="9" cy="21"/>
                </a:xfrm>
              </p:grpSpPr>
              <p:sp>
                <p:nvSpPr>
                  <p:cNvPr id="35571" name="Freeform 755"/>
                  <p:cNvSpPr>
                    <a:spLocks noChangeArrowheads="1"/>
                  </p:cNvSpPr>
                  <p:nvPr/>
                </p:nvSpPr>
                <p:spPr bwMode="auto">
                  <a:xfrm>
                    <a:off x="2166" y="1261"/>
                    <a:ext cx="10" cy="22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572" name="Freeform 756"/>
                  <p:cNvSpPr>
                    <a:spLocks noChangeArrowheads="1"/>
                  </p:cNvSpPr>
                  <p:nvPr/>
                </p:nvSpPr>
                <p:spPr bwMode="auto">
                  <a:xfrm>
                    <a:off x="2166" y="1261"/>
                    <a:ext cx="10" cy="22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573" name="Group 757"/>
                <p:cNvGrpSpPr>
                  <a:grpSpLocks/>
                </p:cNvGrpSpPr>
                <p:nvPr/>
              </p:nvGrpSpPr>
              <p:grpSpPr bwMode="auto">
                <a:xfrm>
                  <a:off x="2168" y="1261"/>
                  <a:ext cx="6" cy="20"/>
                  <a:chOff x="2168" y="1261"/>
                  <a:chExt cx="6" cy="20"/>
                </a:xfrm>
              </p:grpSpPr>
              <p:sp>
                <p:nvSpPr>
                  <p:cNvPr id="35574" name="Line 758"/>
                  <p:cNvSpPr>
                    <a:spLocks noChangeShapeType="1"/>
                  </p:cNvSpPr>
                  <p:nvPr/>
                </p:nvSpPr>
                <p:spPr bwMode="auto">
                  <a:xfrm>
                    <a:off x="2171" y="1261"/>
                    <a:ext cx="1" cy="2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575" name="Line 759"/>
                  <p:cNvSpPr>
                    <a:spLocks noChangeShapeType="1"/>
                  </p:cNvSpPr>
                  <p:nvPr/>
                </p:nvSpPr>
                <p:spPr bwMode="auto">
                  <a:xfrm>
                    <a:off x="2168" y="1271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5576" name="Group 760"/>
            <p:cNvGrpSpPr>
              <a:grpSpLocks/>
            </p:cNvGrpSpPr>
            <p:nvPr/>
          </p:nvGrpSpPr>
          <p:grpSpPr bwMode="auto">
            <a:xfrm>
              <a:off x="2475" y="1374"/>
              <a:ext cx="20" cy="140"/>
              <a:chOff x="2475" y="1374"/>
              <a:chExt cx="20" cy="140"/>
            </a:xfrm>
          </p:grpSpPr>
          <p:sp>
            <p:nvSpPr>
              <p:cNvPr id="35577" name="Freeform 761"/>
              <p:cNvSpPr>
                <a:spLocks noChangeArrowheads="1"/>
              </p:cNvSpPr>
              <p:nvPr/>
            </p:nvSpPr>
            <p:spPr bwMode="auto">
              <a:xfrm flipH="1">
                <a:off x="2484" y="1374"/>
                <a:ext cx="4" cy="141"/>
              </a:xfrm>
              <a:custGeom>
                <a:avLst/>
                <a:gdLst>
                  <a:gd name="T0" fmla="*/ 1 w 16"/>
                  <a:gd name="T1" fmla="*/ 0 h 200"/>
                  <a:gd name="T2" fmla="*/ 0 w 16"/>
                  <a:gd name="T3" fmla="*/ 3 h 200"/>
                  <a:gd name="T4" fmla="*/ 0 w 16"/>
                  <a:gd name="T5" fmla="*/ 205 h 200"/>
                  <a:gd name="T6" fmla="*/ 1 w 16"/>
                  <a:gd name="T7" fmla="*/ 208 h 200"/>
                  <a:gd name="T8" fmla="*/ 1 w 16"/>
                  <a:gd name="T9" fmla="*/ 208 h 200"/>
                  <a:gd name="T10" fmla="*/ 2 w 16"/>
                  <a:gd name="T11" fmla="*/ 205 h 200"/>
                  <a:gd name="T12" fmla="*/ 2 w 16"/>
                  <a:gd name="T13" fmla="*/ 3 h 200"/>
                  <a:gd name="T14" fmla="*/ 1 w 16"/>
                  <a:gd name="T15" fmla="*/ 0 h 200"/>
                  <a:gd name="T16" fmla="*/ 1 w 16"/>
                  <a:gd name="T17" fmla="*/ 0 h 200"/>
                  <a:gd name="T18" fmla="*/ 0 w 16"/>
                  <a:gd name="T19" fmla="*/ 0 h 200"/>
                  <a:gd name="T20" fmla="*/ 16 w 16"/>
                  <a:gd name="T21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T18" t="T19" r="T20" b="T21"/>
                <a:pathLst>
                  <a:path w="16" h="200">
                    <a:moveTo>
                      <a:pt x="3" y="0"/>
                    </a:moveTo>
                    <a:cubicBezTo>
                      <a:pt x="1" y="0"/>
                      <a:pt x="0" y="1"/>
                      <a:pt x="0" y="3"/>
                    </a:cubicBezTo>
                    <a:lnTo>
                      <a:pt x="0" y="197"/>
                    </a:lnTo>
                    <a:cubicBezTo>
                      <a:pt x="0" y="199"/>
                      <a:pt x="1" y="200"/>
                      <a:pt x="3" y="200"/>
                    </a:cubicBezTo>
                    <a:lnTo>
                      <a:pt x="13" y="200"/>
                    </a:lnTo>
                    <a:cubicBezTo>
                      <a:pt x="15" y="200"/>
                      <a:pt x="16" y="199"/>
                      <a:pt x="16" y="197"/>
                    </a:cubicBezTo>
                    <a:lnTo>
                      <a:pt x="16" y="3"/>
                    </a:lnTo>
                    <a:cubicBezTo>
                      <a:pt x="16" y="1"/>
                      <a:pt x="15" y="0"/>
                      <a:pt x="13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CC9900"/>
              </a:solidFill>
              <a:ln w="648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578" name="Line 762"/>
              <p:cNvSpPr>
                <a:spLocks noChangeShapeType="1"/>
              </p:cNvSpPr>
              <p:nvPr/>
            </p:nvSpPr>
            <p:spPr bwMode="auto">
              <a:xfrm flipV="1">
                <a:off x="2486" y="1378"/>
                <a:ext cx="1" cy="138"/>
              </a:xfrm>
              <a:prstGeom prst="line">
                <a:avLst/>
              </a:prstGeom>
              <a:noFill/>
              <a:ln w="648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579" name="Oval 763"/>
              <p:cNvSpPr>
                <a:spLocks noChangeArrowheads="1"/>
              </p:cNvSpPr>
              <p:nvPr/>
            </p:nvSpPr>
            <p:spPr bwMode="auto">
              <a:xfrm>
                <a:off x="2475" y="1375"/>
                <a:ext cx="21" cy="16"/>
              </a:xfrm>
              <a:prstGeom prst="ellips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5580" name="Group 764"/>
            <p:cNvGrpSpPr>
              <a:grpSpLocks/>
            </p:cNvGrpSpPr>
            <p:nvPr/>
          </p:nvGrpSpPr>
          <p:grpSpPr bwMode="auto">
            <a:xfrm>
              <a:off x="2175" y="1310"/>
              <a:ext cx="45" cy="99"/>
              <a:chOff x="2175" y="1310"/>
              <a:chExt cx="45" cy="99"/>
            </a:xfrm>
          </p:grpSpPr>
          <p:grpSp>
            <p:nvGrpSpPr>
              <p:cNvPr id="35581" name="Group 765"/>
              <p:cNvGrpSpPr>
                <a:grpSpLocks/>
              </p:cNvGrpSpPr>
              <p:nvPr/>
            </p:nvGrpSpPr>
            <p:grpSpPr bwMode="auto">
              <a:xfrm>
                <a:off x="2175" y="1310"/>
                <a:ext cx="45" cy="15"/>
                <a:chOff x="2175" y="1310"/>
                <a:chExt cx="45" cy="15"/>
              </a:xfrm>
            </p:grpSpPr>
            <p:sp>
              <p:nvSpPr>
                <p:cNvPr id="35582" name="Freeform 766"/>
                <p:cNvSpPr>
                  <a:spLocks noChangeArrowheads="1"/>
                </p:cNvSpPr>
                <p:nvPr/>
              </p:nvSpPr>
              <p:spPr bwMode="auto">
                <a:xfrm>
                  <a:off x="2175" y="1310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583" name="Freeform 767"/>
                <p:cNvSpPr>
                  <a:spLocks noChangeArrowheads="1"/>
                </p:cNvSpPr>
                <p:nvPr/>
              </p:nvSpPr>
              <p:spPr bwMode="auto">
                <a:xfrm>
                  <a:off x="2175" y="1310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584" name="Freeform 768"/>
              <p:cNvSpPr>
                <a:spLocks noChangeArrowheads="1"/>
              </p:cNvSpPr>
              <p:nvPr/>
            </p:nvSpPr>
            <p:spPr bwMode="auto">
              <a:xfrm>
                <a:off x="2199" y="1328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585" name="Freeform 769"/>
              <p:cNvSpPr>
                <a:spLocks noChangeArrowheads="1"/>
              </p:cNvSpPr>
              <p:nvPr/>
            </p:nvSpPr>
            <p:spPr bwMode="auto">
              <a:xfrm>
                <a:off x="2175" y="1328"/>
                <a:ext cx="24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5586" name="Group 770"/>
              <p:cNvGrpSpPr>
                <a:grpSpLocks/>
              </p:cNvGrpSpPr>
              <p:nvPr/>
            </p:nvGrpSpPr>
            <p:grpSpPr bwMode="auto">
              <a:xfrm>
                <a:off x="2178" y="1336"/>
                <a:ext cx="39" cy="73"/>
                <a:chOff x="2178" y="1336"/>
                <a:chExt cx="39" cy="73"/>
              </a:xfrm>
            </p:grpSpPr>
            <p:sp>
              <p:nvSpPr>
                <p:cNvPr id="35587" name="Rectangle 771"/>
                <p:cNvSpPr>
                  <a:spLocks noChangeArrowheads="1"/>
                </p:cNvSpPr>
                <p:nvPr/>
              </p:nvSpPr>
              <p:spPr bwMode="auto">
                <a:xfrm>
                  <a:off x="2178" y="1336"/>
                  <a:ext cx="40" cy="74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588" name="Rectangle 772"/>
                <p:cNvSpPr>
                  <a:spLocks noChangeArrowheads="1"/>
                </p:cNvSpPr>
                <p:nvPr/>
              </p:nvSpPr>
              <p:spPr bwMode="auto">
                <a:xfrm>
                  <a:off x="2178" y="1336"/>
                  <a:ext cx="40" cy="74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589" name="Group 773"/>
              <p:cNvGrpSpPr>
                <a:grpSpLocks/>
              </p:cNvGrpSpPr>
              <p:nvPr/>
            </p:nvGrpSpPr>
            <p:grpSpPr bwMode="auto">
              <a:xfrm>
                <a:off x="2182" y="1362"/>
                <a:ext cx="11" cy="0"/>
                <a:chOff x="2182" y="1362"/>
                <a:chExt cx="11" cy="0"/>
              </a:xfrm>
            </p:grpSpPr>
            <p:sp>
              <p:nvSpPr>
                <p:cNvPr id="35590" name="Rectangle 774"/>
                <p:cNvSpPr>
                  <a:spLocks noChangeArrowheads="1"/>
                </p:cNvSpPr>
                <p:nvPr/>
              </p:nvSpPr>
              <p:spPr bwMode="auto">
                <a:xfrm>
                  <a:off x="2182" y="1362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591" name="Rectangle 775"/>
                <p:cNvSpPr>
                  <a:spLocks noChangeArrowheads="1"/>
                </p:cNvSpPr>
                <p:nvPr/>
              </p:nvSpPr>
              <p:spPr bwMode="auto">
                <a:xfrm>
                  <a:off x="2182" y="1362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592" name="Group 776"/>
              <p:cNvGrpSpPr>
                <a:grpSpLocks/>
              </p:cNvGrpSpPr>
              <p:nvPr/>
            </p:nvGrpSpPr>
            <p:grpSpPr bwMode="auto">
              <a:xfrm>
                <a:off x="2181" y="1376"/>
                <a:ext cx="12" cy="29"/>
                <a:chOff x="2181" y="1376"/>
                <a:chExt cx="12" cy="29"/>
              </a:xfrm>
            </p:grpSpPr>
            <p:sp>
              <p:nvSpPr>
                <p:cNvPr id="35593" name="Freeform 777"/>
                <p:cNvSpPr>
                  <a:spLocks noChangeArrowheads="1"/>
                </p:cNvSpPr>
                <p:nvPr/>
              </p:nvSpPr>
              <p:spPr bwMode="auto">
                <a:xfrm>
                  <a:off x="2181" y="1376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594" name="Freeform 778"/>
                <p:cNvSpPr>
                  <a:spLocks noChangeArrowheads="1"/>
                </p:cNvSpPr>
                <p:nvPr/>
              </p:nvSpPr>
              <p:spPr bwMode="auto">
                <a:xfrm>
                  <a:off x="2181" y="1376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595" name="Group 779"/>
              <p:cNvGrpSpPr>
                <a:grpSpLocks/>
              </p:cNvGrpSpPr>
              <p:nvPr/>
            </p:nvGrpSpPr>
            <p:grpSpPr bwMode="auto">
              <a:xfrm>
                <a:off x="2183" y="1382"/>
                <a:ext cx="7" cy="23"/>
                <a:chOff x="2183" y="1382"/>
                <a:chExt cx="7" cy="23"/>
              </a:xfrm>
            </p:grpSpPr>
            <p:sp>
              <p:nvSpPr>
                <p:cNvPr id="35596" name="Rectangle 780"/>
                <p:cNvSpPr>
                  <a:spLocks noChangeArrowheads="1"/>
                </p:cNvSpPr>
                <p:nvPr/>
              </p:nvSpPr>
              <p:spPr bwMode="auto">
                <a:xfrm>
                  <a:off x="2183" y="1382"/>
                  <a:ext cx="8" cy="24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597" name="Line 781"/>
                <p:cNvSpPr>
                  <a:spLocks noChangeShapeType="1"/>
                </p:cNvSpPr>
                <p:nvPr/>
              </p:nvSpPr>
              <p:spPr bwMode="auto">
                <a:xfrm>
                  <a:off x="2187" y="1382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598" name="Line 782"/>
                <p:cNvSpPr>
                  <a:spLocks noChangeShapeType="1"/>
                </p:cNvSpPr>
                <p:nvPr/>
              </p:nvSpPr>
              <p:spPr bwMode="auto">
                <a:xfrm>
                  <a:off x="2183" y="1394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599" name="Group 783"/>
              <p:cNvGrpSpPr>
                <a:grpSpLocks/>
              </p:cNvGrpSpPr>
              <p:nvPr/>
            </p:nvGrpSpPr>
            <p:grpSpPr bwMode="auto">
              <a:xfrm>
                <a:off x="2202" y="1376"/>
                <a:ext cx="12" cy="28"/>
                <a:chOff x="2202" y="1376"/>
                <a:chExt cx="12" cy="28"/>
              </a:xfrm>
            </p:grpSpPr>
            <p:grpSp>
              <p:nvGrpSpPr>
                <p:cNvPr id="35600" name="Group 784"/>
                <p:cNvGrpSpPr>
                  <a:grpSpLocks/>
                </p:cNvGrpSpPr>
                <p:nvPr/>
              </p:nvGrpSpPr>
              <p:grpSpPr bwMode="auto">
                <a:xfrm>
                  <a:off x="2202" y="1376"/>
                  <a:ext cx="12" cy="28"/>
                  <a:chOff x="2202" y="1376"/>
                  <a:chExt cx="12" cy="28"/>
                </a:xfrm>
              </p:grpSpPr>
              <p:sp>
                <p:nvSpPr>
                  <p:cNvPr id="35601" name="Freeform 785"/>
                  <p:cNvSpPr>
                    <a:spLocks noChangeArrowheads="1"/>
                  </p:cNvSpPr>
                  <p:nvPr/>
                </p:nvSpPr>
                <p:spPr bwMode="auto">
                  <a:xfrm>
                    <a:off x="2202" y="1376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602" name="Freeform 786"/>
                  <p:cNvSpPr>
                    <a:spLocks noChangeArrowheads="1"/>
                  </p:cNvSpPr>
                  <p:nvPr/>
                </p:nvSpPr>
                <p:spPr bwMode="auto">
                  <a:xfrm>
                    <a:off x="2202" y="1376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603" name="Group 787"/>
                <p:cNvGrpSpPr>
                  <a:grpSpLocks/>
                </p:cNvGrpSpPr>
                <p:nvPr/>
              </p:nvGrpSpPr>
              <p:grpSpPr bwMode="auto">
                <a:xfrm>
                  <a:off x="2205" y="1382"/>
                  <a:ext cx="7" cy="22"/>
                  <a:chOff x="2205" y="1382"/>
                  <a:chExt cx="7" cy="22"/>
                </a:xfrm>
              </p:grpSpPr>
              <p:sp>
                <p:nvSpPr>
                  <p:cNvPr id="35604" name="Rectangle 788"/>
                  <p:cNvSpPr>
                    <a:spLocks noChangeArrowheads="1"/>
                  </p:cNvSpPr>
                  <p:nvPr/>
                </p:nvSpPr>
                <p:spPr bwMode="auto">
                  <a:xfrm>
                    <a:off x="2205" y="1382"/>
                    <a:ext cx="8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605" name="Line 789"/>
                  <p:cNvSpPr>
                    <a:spLocks noChangeShapeType="1"/>
                  </p:cNvSpPr>
                  <p:nvPr/>
                </p:nvSpPr>
                <p:spPr bwMode="auto">
                  <a:xfrm>
                    <a:off x="2209" y="1382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606" name="Line 790"/>
                  <p:cNvSpPr>
                    <a:spLocks noChangeShapeType="1"/>
                  </p:cNvSpPr>
                  <p:nvPr/>
                </p:nvSpPr>
                <p:spPr bwMode="auto">
                  <a:xfrm>
                    <a:off x="2205" y="1394"/>
                    <a:ext cx="8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607" name="Group 791"/>
              <p:cNvGrpSpPr>
                <a:grpSpLocks/>
              </p:cNvGrpSpPr>
              <p:nvPr/>
            </p:nvGrpSpPr>
            <p:grpSpPr bwMode="auto">
              <a:xfrm>
                <a:off x="2182" y="1340"/>
                <a:ext cx="10" cy="20"/>
                <a:chOff x="2182" y="1340"/>
                <a:chExt cx="10" cy="20"/>
              </a:xfrm>
            </p:grpSpPr>
            <p:grpSp>
              <p:nvGrpSpPr>
                <p:cNvPr id="35608" name="Group 792"/>
                <p:cNvGrpSpPr>
                  <a:grpSpLocks/>
                </p:cNvGrpSpPr>
                <p:nvPr/>
              </p:nvGrpSpPr>
              <p:grpSpPr bwMode="auto">
                <a:xfrm>
                  <a:off x="2182" y="1341"/>
                  <a:ext cx="10" cy="19"/>
                  <a:chOff x="2182" y="1341"/>
                  <a:chExt cx="10" cy="19"/>
                </a:xfrm>
              </p:grpSpPr>
              <p:sp>
                <p:nvSpPr>
                  <p:cNvPr id="35609" name="Freeform 793"/>
                  <p:cNvSpPr>
                    <a:spLocks noChangeArrowheads="1"/>
                  </p:cNvSpPr>
                  <p:nvPr/>
                </p:nvSpPr>
                <p:spPr bwMode="auto">
                  <a:xfrm>
                    <a:off x="2182" y="1341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610" name="Freeform 794"/>
                  <p:cNvSpPr>
                    <a:spLocks noChangeArrowheads="1"/>
                  </p:cNvSpPr>
                  <p:nvPr/>
                </p:nvSpPr>
                <p:spPr bwMode="auto">
                  <a:xfrm>
                    <a:off x="2182" y="1341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611" name="Group 795"/>
                <p:cNvGrpSpPr>
                  <a:grpSpLocks/>
                </p:cNvGrpSpPr>
                <p:nvPr/>
              </p:nvGrpSpPr>
              <p:grpSpPr bwMode="auto">
                <a:xfrm>
                  <a:off x="2184" y="1340"/>
                  <a:ext cx="6" cy="18"/>
                  <a:chOff x="2184" y="1340"/>
                  <a:chExt cx="6" cy="18"/>
                </a:xfrm>
              </p:grpSpPr>
              <p:sp>
                <p:nvSpPr>
                  <p:cNvPr id="35612" name="Line 796"/>
                  <p:cNvSpPr>
                    <a:spLocks noChangeShapeType="1"/>
                  </p:cNvSpPr>
                  <p:nvPr/>
                </p:nvSpPr>
                <p:spPr bwMode="auto">
                  <a:xfrm>
                    <a:off x="2187" y="1340"/>
                    <a:ext cx="1" cy="19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613" name="Line 797"/>
                  <p:cNvSpPr>
                    <a:spLocks noChangeShapeType="1"/>
                  </p:cNvSpPr>
                  <p:nvPr/>
                </p:nvSpPr>
                <p:spPr bwMode="auto">
                  <a:xfrm>
                    <a:off x="2184" y="1350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614" name="Group 798"/>
              <p:cNvGrpSpPr>
                <a:grpSpLocks/>
              </p:cNvGrpSpPr>
              <p:nvPr/>
            </p:nvGrpSpPr>
            <p:grpSpPr bwMode="auto">
              <a:xfrm>
                <a:off x="2203" y="1340"/>
                <a:ext cx="10" cy="21"/>
                <a:chOff x="2203" y="1340"/>
                <a:chExt cx="10" cy="21"/>
              </a:xfrm>
            </p:grpSpPr>
            <p:grpSp>
              <p:nvGrpSpPr>
                <p:cNvPr id="35615" name="Group 799"/>
                <p:cNvGrpSpPr>
                  <a:grpSpLocks/>
                </p:cNvGrpSpPr>
                <p:nvPr/>
              </p:nvGrpSpPr>
              <p:grpSpPr bwMode="auto">
                <a:xfrm>
                  <a:off x="2203" y="1341"/>
                  <a:ext cx="10" cy="20"/>
                  <a:chOff x="2203" y="1341"/>
                  <a:chExt cx="10" cy="20"/>
                </a:xfrm>
              </p:grpSpPr>
              <p:sp>
                <p:nvSpPr>
                  <p:cNvPr id="35616" name="Freeform 800"/>
                  <p:cNvSpPr>
                    <a:spLocks noChangeArrowheads="1"/>
                  </p:cNvSpPr>
                  <p:nvPr/>
                </p:nvSpPr>
                <p:spPr bwMode="auto">
                  <a:xfrm>
                    <a:off x="2203" y="1341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617" name="Freeform 801"/>
                  <p:cNvSpPr>
                    <a:spLocks noChangeArrowheads="1"/>
                  </p:cNvSpPr>
                  <p:nvPr/>
                </p:nvSpPr>
                <p:spPr bwMode="auto">
                  <a:xfrm>
                    <a:off x="2203" y="1341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618" name="Group 802"/>
                <p:cNvGrpSpPr>
                  <a:grpSpLocks/>
                </p:cNvGrpSpPr>
                <p:nvPr/>
              </p:nvGrpSpPr>
              <p:grpSpPr bwMode="auto">
                <a:xfrm>
                  <a:off x="2205" y="1340"/>
                  <a:ext cx="6" cy="19"/>
                  <a:chOff x="2205" y="1340"/>
                  <a:chExt cx="6" cy="19"/>
                </a:xfrm>
              </p:grpSpPr>
              <p:sp>
                <p:nvSpPr>
                  <p:cNvPr id="35619" name="Line 803"/>
                  <p:cNvSpPr>
                    <a:spLocks noChangeShapeType="1"/>
                  </p:cNvSpPr>
                  <p:nvPr/>
                </p:nvSpPr>
                <p:spPr bwMode="auto">
                  <a:xfrm>
                    <a:off x="2208" y="1340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620" name="Line 804"/>
                  <p:cNvSpPr>
                    <a:spLocks noChangeShapeType="1"/>
                  </p:cNvSpPr>
                  <p:nvPr/>
                </p:nvSpPr>
                <p:spPr bwMode="auto">
                  <a:xfrm>
                    <a:off x="2205" y="1350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5621" name="Group 805"/>
            <p:cNvGrpSpPr>
              <a:grpSpLocks/>
            </p:cNvGrpSpPr>
            <p:nvPr/>
          </p:nvGrpSpPr>
          <p:grpSpPr bwMode="auto">
            <a:xfrm>
              <a:off x="2153" y="1358"/>
              <a:ext cx="45" cy="98"/>
              <a:chOff x="2153" y="1358"/>
              <a:chExt cx="45" cy="98"/>
            </a:xfrm>
          </p:grpSpPr>
          <p:grpSp>
            <p:nvGrpSpPr>
              <p:cNvPr id="35622" name="Group 806"/>
              <p:cNvGrpSpPr>
                <a:grpSpLocks/>
              </p:cNvGrpSpPr>
              <p:nvPr/>
            </p:nvGrpSpPr>
            <p:grpSpPr bwMode="auto">
              <a:xfrm>
                <a:off x="2153" y="1358"/>
                <a:ext cx="45" cy="15"/>
                <a:chOff x="2153" y="1358"/>
                <a:chExt cx="45" cy="15"/>
              </a:xfrm>
            </p:grpSpPr>
            <p:sp>
              <p:nvSpPr>
                <p:cNvPr id="35623" name="Freeform 807"/>
                <p:cNvSpPr>
                  <a:spLocks noChangeArrowheads="1"/>
                </p:cNvSpPr>
                <p:nvPr/>
              </p:nvSpPr>
              <p:spPr bwMode="auto">
                <a:xfrm>
                  <a:off x="2153" y="1358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624" name="Freeform 808"/>
                <p:cNvSpPr>
                  <a:spLocks noChangeArrowheads="1"/>
                </p:cNvSpPr>
                <p:nvPr/>
              </p:nvSpPr>
              <p:spPr bwMode="auto">
                <a:xfrm>
                  <a:off x="2153" y="1358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625" name="Freeform 809"/>
              <p:cNvSpPr>
                <a:spLocks noChangeArrowheads="1"/>
              </p:cNvSpPr>
              <p:nvPr/>
            </p:nvSpPr>
            <p:spPr bwMode="auto">
              <a:xfrm>
                <a:off x="2177" y="1376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626" name="Freeform 810"/>
              <p:cNvSpPr>
                <a:spLocks noChangeArrowheads="1"/>
              </p:cNvSpPr>
              <p:nvPr/>
            </p:nvSpPr>
            <p:spPr bwMode="auto">
              <a:xfrm>
                <a:off x="2153" y="1376"/>
                <a:ext cx="24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5627" name="Group 811"/>
              <p:cNvGrpSpPr>
                <a:grpSpLocks/>
              </p:cNvGrpSpPr>
              <p:nvPr/>
            </p:nvGrpSpPr>
            <p:grpSpPr bwMode="auto">
              <a:xfrm>
                <a:off x="2156" y="1384"/>
                <a:ext cx="39" cy="72"/>
                <a:chOff x="2156" y="1384"/>
                <a:chExt cx="39" cy="72"/>
              </a:xfrm>
            </p:grpSpPr>
            <p:sp>
              <p:nvSpPr>
                <p:cNvPr id="35628" name="Rectangle 812"/>
                <p:cNvSpPr>
                  <a:spLocks noChangeArrowheads="1"/>
                </p:cNvSpPr>
                <p:nvPr/>
              </p:nvSpPr>
              <p:spPr bwMode="auto">
                <a:xfrm>
                  <a:off x="2156" y="1384"/>
                  <a:ext cx="40" cy="73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629" name="Rectangle 813"/>
                <p:cNvSpPr>
                  <a:spLocks noChangeArrowheads="1"/>
                </p:cNvSpPr>
                <p:nvPr/>
              </p:nvSpPr>
              <p:spPr bwMode="auto">
                <a:xfrm>
                  <a:off x="2156" y="1384"/>
                  <a:ext cx="40" cy="73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630" name="Group 814"/>
              <p:cNvGrpSpPr>
                <a:grpSpLocks/>
              </p:cNvGrpSpPr>
              <p:nvPr/>
            </p:nvGrpSpPr>
            <p:grpSpPr bwMode="auto">
              <a:xfrm>
                <a:off x="2160" y="1410"/>
                <a:ext cx="11" cy="0"/>
                <a:chOff x="2160" y="1410"/>
                <a:chExt cx="11" cy="0"/>
              </a:xfrm>
            </p:grpSpPr>
            <p:sp>
              <p:nvSpPr>
                <p:cNvPr id="35631" name="Rectangle 815"/>
                <p:cNvSpPr>
                  <a:spLocks noChangeArrowheads="1"/>
                </p:cNvSpPr>
                <p:nvPr/>
              </p:nvSpPr>
              <p:spPr bwMode="auto">
                <a:xfrm>
                  <a:off x="2160" y="1410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632" name="Rectangle 816"/>
                <p:cNvSpPr>
                  <a:spLocks noChangeArrowheads="1"/>
                </p:cNvSpPr>
                <p:nvPr/>
              </p:nvSpPr>
              <p:spPr bwMode="auto">
                <a:xfrm>
                  <a:off x="2160" y="1410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633" name="Group 817"/>
              <p:cNvGrpSpPr>
                <a:grpSpLocks/>
              </p:cNvGrpSpPr>
              <p:nvPr/>
            </p:nvGrpSpPr>
            <p:grpSpPr bwMode="auto">
              <a:xfrm>
                <a:off x="2159" y="1423"/>
                <a:ext cx="12" cy="29"/>
                <a:chOff x="2159" y="1423"/>
                <a:chExt cx="12" cy="29"/>
              </a:xfrm>
            </p:grpSpPr>
            <p:sp>
              <p:nvSpPr>
                <p:cNvPr id="35634" name="Freeform 818"/>
                <p:cNvSpPr>
                  <a:spLocks noChangeArrowheads="1"/>
                </p:cNvSpPr>
                <p:nvPr/>
              </p:nvSpPr>
              <p:spPr bwMode="auto">
                <a:xfrm>
                  <a:off x="2159" y="1423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635" name="Freeform 819"/>
                <p:cNvSpPr>
                  <a:spLocks noChangeArrowheads="1"/>
                </p:cNvSpPr>
                <p:nvPr/>
              </p:nvSpPr>
              <p:spPr bwMode="auto">
                <a:xfrm>
                  <a:off x="2159" y="1423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636" name="Group 820"/>
              <p:cNvGrpSpPr>
                <a:grpSpLocks/>
              </p:cNvGrpSpPr>
              <p:nvPr/>
            </p:nvGrpSpPr>
            <p:grpSpPr bwMode="auto">
              <a:xfrm>
                <a:off x="2161" y="1429"/>
                <a:ext cx="7" cy="22"/>
                <a:chOff x="2161" y="1429"/>
                <a:chExt cx="7" cy="22"/>
              </a:xfrm>
            </p:grpSpPr>
            <p:sp>
              <p:nvSpPr>
                <p:cNvPr id="35637" name="Rectangle 821"/>
                <p:cNvSpPr>
                  <a:spLocks noChangeArrowheads="1"/>
                </p:cNvSpPr>
                <p:nvPr/>
              </p:nvSpPr>
              <p:spPr bwMode="auto">
                <a:xfrm>
                  <a:off x="2161" y="1429"/>
                  <a:ext cx="8" cy="23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638" name="Line 822"/>
                <p:cNvSpPr>
                  <a:spLocks noChangeShapeType="1"/>
                </p:cNvSpPr>
                <p:nvPr/>
              </p:nvSpPr>
              <p:spPr bwMode="auto">
                <a:xfrm>
                  <a:off x="2165" y="1429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639" name="Line 823"/>
                <p:cNvSpPr>
                  <a:spLocks noChangeShapeType="1"/>
                </p:cNvSpPr>
                <p:nvPr/>
              </p:nvSpPr>
              <p:spPr bwMode="auto">
                <a:xfrm>
                  <a:off x="2161" y="1441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640" name="Group 824"/>
              <p:cNvGrpSpPr>
                <a:grpSpLocks/>
              </p:cNvGrpSpPr>
              <p:nvPr/>
            </p:nvGrpSpPr>
            <p:grpSpPr bwMode="auto">
              <a:xfrm>
                <a:off x="2180" y="1423"/>
                <a:ext cx="12" cy="28"/>
                <a:chOff x="2180" y="1423"/>
                <a:chExt cx="12" cy="28"/>
              </a:xfrm>
            </p:grpSpPr>
            <p:grpSp>
              <p:nvGrpSpPr>
                <p:cNvPr id="35641" name="Group 825"/>
                <p:cNvGrpSpPr>
                  <a:grpSpLocks/>
                </p:cNvGrpSpPr>
                <p:nvPr/>
              </p:nvGrpSpPr>
              <p:grpSpPr bwMode="auto">
                <a:xfrm>
                  <a:off x="2180" y="1423"/>
                  <a:ext cx="12" cy="28"/>
                  <a:chOff x="2180" y="1423"/>
                  <a:chExt cx="12" cy="28"/>
                </a:xfrm>
              </p:grpSpPr>
              <p:sp>
                <p:nvSpPr>
                  <p:cNvPr id="35642" name="Freeform 826"/>
                  <p:cNvSpPr>
                    <a:spLocks noChangeArrowheads="1"/>
                  </p:cNvSpPr>
                  <p:nvPr/>
                </p:nvSpPr>
                <p:spPr bwMode="auto">
                  <a:xfrm>
                    <a:off x="2180" y="1423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643" name="Freeform 827"/>
                  <p:cNvSpPr>
                    <a:spLocks noChangeArrowheads="1"/>
                  </p:cNvSpPr>
                  <p:nvPr/>
                </p:nvSpPr>
                <p:spPr bwMode="auto">
                  <a:xfrm>
                    <a:off x="2180" y="1423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644" name="Group 828"/>
                <p:cNvGrpSpPr>
                  <a:grpSpLocks/>
                </p:cNvGrpSpPr>
                <p:nvPr/>
              </p:nvGrpSpPr>
              <p:grpSpPr bwMode="auto">
                <a:xfrm>
                  <a:off x="2183" y="1429"/>
                  <a:ext cx="7" cy="22"/>
                  <a:chOff x="2183" y="1429"/>
                  <a:chExt cx="7" cy="22"/>
                </a:xfrm>
              </p:grpSpPr>
              <p:sp>
                <p:nvSpPr>
                  <p:cNvPr id="35645" name="Rectangle 829"/>
                  <p:cNvSpPr>
                    <a:spLocks noChangeArrowheads="1"/>
                  </p:cNvSpPr>
                  <p:nvPr/>
                </p:nvSpPr>
                <p:spPr bwMode="auto">
                  <a:xfrm>
                    <a:off x="2183" y="1429"/>
                    <a:ext cx="8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646" name="Line 830"/>
                  <p:cNvSpPr>
                    <a:spLocks noChangeShapeType="1"/>
                  </p:cNvSpPr>
                  <p:nvPr/>
                </p:nvSpPr>
                <p:spPr bwMode="auto">
                  <a:xfrm>
                    <a:off x="2187" y="1429"/>
                    <a:ext cx="1" cy="2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647" name="Line 831"/>
                  <p:cNvSpPr>
                    <a:spLocks noChangeShapeType="1"/>
                  </p:cNvSpPr>
                  <p:nvPr/>
                </p:nvSpPr>
                <p:spPr bwMode="auto">
                  <a:xfrm>
                    <a:off x="2183" y="1440"/>
                    <a:ext cx="8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648" name="Group 832"/>
              <p:cNvGrpSpPr>
                <a:grpSpLocks/>
              </p:cNvGrpSpPr>
              <p:nvPr/>
            </p:nvGrpSpPr>
            <p:grpSpPr bwMode="auto">
              <a:xfrm>
                <a:off x="2160" y="1388"/>
                <a:ext cx="10" cy="20"/>
                <a:chOff x="2160" y="1388"/>
                <a:chExt cx="10" cy="20"/>
              </a:xfrm>
            </p:grpSpPr>
            <p:grpSp>
              <p:nvGrpSpPr>
                <p:cNvPr id="35649" name="Group 833"/>
                <p:cNvGrpSpPr>
                  <a:grpSpLocks/>
                </p:cNvGrpSpPr>
                <p:nvPr/>
              </p:nvGrpSpPr>
              <p:grpSpPr bwMode="auto">
                <a:xfrm>
                  <a:off x="2160" y="1388"/>
                  <a:ext cx="10" cy="20"/>
                  <a:chOff x="2160" y="1388"/>
                  <a:chExt cx="10" cy="20"/>
                </a:xfrm>
              </p:grpSpPr>
              <p:sp>
                <p:nvSpPr>
                  <p:cNvPr id="35650" name="Freeform 834"/>
                  <p:cNvSpPr>
                    <a:spLocks noChangeArrowheads="1"/>
                  </p:cNvSpPr>
                  <p:nvPr/>
                </p:nvSpPr>
                <p:spPr bwMode="auto">
                  <a:xfrm>
                    <a:off x="2160" y="1388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651" name="Freeform 835"/>
                  <p:cNvSpPr>
                    <a:spLocks noChangeArrowheads="1"/>
                  </p:cNvSpPr>
                  <p:nvPr/>
                </p:nvSpPr>
                <p:spPr bwMode="auto">
                  <a:xfrm>
                    <a:off x="2160" y="1388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652" name="Group 836"/>
                <p:cNvGrpSpPr>
                  <a:grpSpLocks/>
                </p:cNvGrpSpPr>
                <p:nvPr/>
              </p:nvGrpSpPr>
              <p:grpSpPr bwMode="auto">
                <a:xfrm>
                  <a:off x="2162" y="1388"/>
                  <a:ext cx="6" cy="19"/>
                  <a:chOff x="2162" y="1388"/>
                  <a:chExt cx="6" cy="19"/>
                </a:xfrm>
              </p:grpSpPr>
              <p:sp>
                <p:nvSpPr>
                  <p:cNvPr id="35653" name="Line 837"/>
                  <p:cNvSpPr>
                    <a:spLocks noChangeShapeType="1"/>
                  </p:cNvSpPr>
                  <p:nvPr/>
                </p:nvSpPr>
                <p:spPr bwMode="auto">
                  <a:xfrm>
                    <a:off x="2165" y="1388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654" name="Line 838"/>
                  <p:cNvSpPr>
                    <a:spLocks noChangeShapeType="1"/>
                  </p:cNvSpPr>
                  <p:nvPr/>
                </p:nvSpPr>
                <p:spPr bwMode="auto">
                  <a:xfrm>
                    <a:off x="2162" y="1398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655" name="Group 839"/>
              <p:cNvGrpSpPr>
                <a:grpSpLocks/>
              </p:cNvGrpSpPr>
              <p:nvPr/>
            </p:nvGrpSpPr>
            <p:grpSpPr bwMode="auto">
              <a:xfrm>
                <a:off x="2181" y="1388"/>
                <a:ext cx="10" cy="21"/>
                <a:chOff x="2181" y="1388"/>
                <a:chExt cx="10" cy="21"/>
              </a:xfrm>
            </p:grpSpPr>
            <p:grpSp>
              <p:nvGrpSpPr>
                <p:cNvPr id="35656" name="Group 840"/>
                <p:cNvGrpSpPr>
                  <a:grpSpLocks/>
                </p:cNvGrpSpPr>
                <p:nvPr/>
              </p:nvGrpSpPr>
              <p:grpSpPr bwMode="auto">
                <a:xfrm>
                  <a:off x="2181" y="1388"/>
                  <a:ext cx="10" cy="21"/>
                  <a:chOff x="2181" y="1388"/>
                  <a:chExt cx="10" cy="21"/>
                </a:xfrm>
              </p:grpSpPr>
              <p:sp>
                <p:nvSpPr>
                  <p:cNvPr id="35657" name="Freeform 841"/>
                  <p:cNvSpPr>
                    <a:spLocks noChangeArrowheads="1"/>
                  </p:cNvSpPr>
                  <p:nvPr/>
                </p:nvSpPr>
                <p:spPr bwMode="auto">
                  <a:xfrm>
                    <a:off x="2181" y="1388"/>
                    <a:ext cx="11" cy="22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658" name="Freeform 842"/>
                  <p:cNvSpPr>
                    <a:spLocks noChangeArrowheads="1"/>
                  </p:cNvSpPr>
                  <p:nvPr/>
                </p:nvSpPr>
                <p:spPr bwMode="auto">
                  <a:xfrm>
                    <a:off x="2181" y="1388"/>
                    <a:ext cx="11" cy="22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659" name="Group 843"/>
                <p:cNvGrpSpPr>
                  <a:grpSpLocks/>
                </p:cNvGrpSpPr>
                <p:nvPr/>
              </p:nvGrpSpPr>
              <p:grpSpPr bwMode="auto">
                <a:xfrm>
                  <a:off x="2183" y="1388"/>
                  <a:ext cx="6" cy="20"/>
                  <a:chOff x="2183" y="1388"/>
                  <a:chExt cx="6" cy="20"/>
                </a:xfrm>
              </p:grpSpPr>
              <p:sp>
                <p:nvSpPr>
                  <p:cNvPr id="35660" name="Line 844"/>
                  <p:cNvSpPr>
                    <a:spLocks noChangeShapeType="1"/>
                  </p:cNvSpPr>
                  <p:nvPr/>
                </p:nvSpPr>
                <p:spPr bwMode="auto">
                  <a:xfrm>
                    <a:off x="2186" y="1388"/>
                    <a:ext cx="1" cy="2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661" name="Line 845"/>
                  <p:cNvSpPr>
                    <a:spLocks noChangeShapeType="1"/>
                  </p:cNvSpPr>
                  <p:nvPr/>
                </p:nvSpPr>
                <p:spPr bwMode="auto">
                  <a:xfrm>
                    <a:off x="2183" y="1398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5662" name="Group 846"/>
            <p:cNvGrpSpPr>
              <a:grpSpLocks/>
            </p:cNvGrpSpPr>
            <p:nvPr/>
          </p:nvGrpSpPr>
          <p:grpSpPr bwMode="auto">
            <a:xfrm>
              <a:off x="2198" y="1421"/>
              <a:ext cx="45" cy="99"/>
              <a:chOff x="2198" y="1421"/>
              <a:chExt cx="45" cy="99"/>
            </a:xfrm>
          </p:grpSpPr>
          <p:grpSp>
            <p:nvGrpSpPr>
              <p:cNvPr id="35663" name="Group 847"/>
              <p:cNvGrpSpPr>
                <a:grpSpLocks/>
              </p:cNvGrpSpPr>
              <p:nvPr/>
            </p:nvGrpSpPr>
            <p:grpSpPr bwMode="auto">
              <a:xfrm>
                <a:off x="2198" y="1421"/>
                <a:ext cx="45" cy="15"/>
                <a:chOff x="2198" y="1421"/>
                <a:chExt cx="45" cy="15"/>
              </a:xfrm>
            </p:grpSpPr>
            <p:sp>
              <p:nvSpPr>
                <p:cNvPr id="35664" name="Freeform 848"/>
                <p:cNvSpPr>
                  <a:spLocks noChangeArrowheads="1"/>
                </p:cNvSpPr>
                <p:nvPr/>
              </p:nvSpPr>
              <p:spPr bwMode="auto">
                <a:xfrm>
                  <a:off x="2198" y="1421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665" name="Freeform 849"/>
                <p:cNvSpPr>
                  <a:spLocks noChangeArrowheads="1"/>
                </p:cNvSpPr>
                <p:nvPr/>
              </p:nvSpPr>
              <p:spPr bwMode="auto">
                <a:xfrm>
                  <a:off x="2198" y="1421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666" name="Freeform 850"/>
              <p:cNvSpPr>
                <a:spLocks noChangeArrowheads="1"/>
              </p:cNvSpPr>
              <p:nvPr/>
            </p:nvSpPr>
            <p:spPr bwMode="auto">
              <a:xfrm>
                <a:off x="2222" y="1439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667" name="Freeform 851"/>
              <p:cNvSpPr>
                <a:spLocks noChangeArrowheads="1"/>
              </p:cNvSpPr>
              <p:nvPr/>
            </p:nvSpPr>
            <p:spPr bwMode="auto">
              <a:xfrm>
                <a:off x="2198" y="1439"/>
                <a:ext cx="24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5668" name="Group 852"/>
              <p:cNvGrpSpPr>
                <a:grpSpLocks/>
              </p:cNvGrpSpPr>
              <p:nvPr/>
            </p:nvGrpSpPr>
            <p:grpSpPr bwMode="auto">
              <a:xfrm>
                <a:off x="2201" y="1447"/>
                <a:ext cx="39" cy="73"/>
                <a:chOff x="2201" y="1447"/>
                <a:chExt cx="39" cy="73"/>
              </a:xfrm>
            </p:grpSpPr>
            <p:sp>
              <p:nvSpPr>
                <p:cNvPr id="35669" name="Rectangle 853"/>
                <p:cNvSpPr>
                  <a:spLocks noChangeArrowheads="1"/>
                </p:cNvSpPr>
                <p:nvPr/>
              </p:nvSpPr>
              <p:spPr bwMode="auto">
                <a:xfrm>
                  <a:off x="2201" y="1447"/>
                  <a:ext cx="40" cy="74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670" name="Rectangle 854"/>
                <p:cNvSpPr>
                  <a:spLocks noChangeArrowheads="1"/>
                </p:cNvSpPr>
                <p:nvPr/>
              </p:nvSpPr>
              <p:spPr bwMode="auto">
                <a:xfrm>
                  <a:off x="2201" y="1447"/>
                  <a:ext cx="40" cy="74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671" name="Group 855"/>
              <p:cNvGrpSpPr>
                <a:grpSpLocks/>
              </p:cNvGrpSpPr>
              <p:nvPr/>
            </p:nvGrpSpPr>
            <p:grpSpPr bwMode="auto">
              <a:xfrm>
                <a:off x="2205" y="1473"/>
                <a:ext cx="11" cy="0"/>
                <a:chOff x="2205" y="1473"/>
                <a:chExt cx="11" cy="0"/>
              </a:xfrm>
            </p:grpSpPr>
            <p:sp>
              <p:nvSpPr>
                <p:cNvPr id="35672" name="Rectangle 856"/>
                <p:cNvSpPr>
                  <a:spLocks noChangeArrowheads="1"/>
                </p:cNvSpPr>
                <p:nvPr/>
              </p:nvSpPr>
              <p:spPr bwMode="auto">
                <a:xfrm>
                  <a:off x="2205" y="1473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673" name="Rectangle 857"/>
                <p:cNvSpPr>
                  <a:spLocks noChangeArrowheads="1"/>
                </p:cNvSpPr>
                <p:nvPr/>
              </p:nvSpPr>
              <p:spPr bwMode="auto">
                <a:xfrm>
                  <a:off x="2205" y="1473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674" name="Group 858"/>
              <p:cNvGrpSpPr>
                <a:grpSpLocks/>
              </p:cNvGrpSpPr>
              <p:nvPr/>
            </p:nvGrpSpPr>
            <p:grpSpPr bwMode="auto">
              <a:xfrm>
                <a:off x="2204" y="1487"/>
                <a:ext cx="12" cy="29"/>
                <a:chOff x="2204" y="1487"/>
                <a:chExt cx="12" cy="29"/>
              </a:xfrm>
            </p:grpSpPr>
            <p:sp>
              <p:nvSpPr>
                <p:cNvPr id="35675" name="Freeform 859"/>
                <p:cNvSpPr>
                  <a:spLocks noChangeArrowheads="1"/>
                </p:cNvSpPr>
                <p:nvPr/>
              </p:nvSpPr>
              <p:spPr bwMode="auto">
                <a:xfrm>
                  <a:off x="2204" y="1487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676" name="Freeform 860"/>
                <p:cNvSpPr>
                  <a:spLocks noChangeArrowheads="1"/>
                </p:cNvSpPr>
                <p:nvPr/>
              </p:nvSpPr>
              <p:spPr bwMode="auto">
                <a:xfrm>
                  <a:off x="2204" y="1487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677" name="Group 861"/>
              <p:cNvGrpSpPr>
                <a:grpSpLocks/>
              </p:cNvGrpSpPr>
              <p:nvPr/>
            </p:nvGrpSpPr>
            <p:grpSpPr bwMode="auto">
              <a:xfrm>
                <a:off x="2206" y="1493"/>
                <a:ext cx="7" cy="23"/>
                <a:chOff x="2206" y="1493"/>
                <a:chExt cx="7" cy="23"/>
              </a:xfrm>
            </p:grpSpPr>
            <p:sp>
              <p:nvSpPr>
                <p:cNvPr id="35678" name="Rectangle 862"/>
                <p:cNvSpPr>
                  <a:spLocks noChangeArrowheads="1"/>
                </p:cNvSpPr>
                <p:nvPr/>
              </p:nvSpPr>
              <p:spPr bwMode="auto">
                <a:xfrm>
                  <a:off x="2206" y="1493"/>
                  <a:ext cx="8" cy="24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679" name="Line 863"/>
                <p:cNvSpPr>
                  <a:spLocks noChangeShapeType="1"/>
                </p:cNvSpPr>
                <p:nvPr/>
              </p:nvSpPr>
              <p:spPr bwMode="auto">
                <a:xfrm>
                  <a:off x="2210" y="1493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680" name="Line 864"/>
                <p:cNvSpPr>
                  <a:spLocks noChangeShapeType="1"/>
                </p:cNvSpPr>
                <p:nvPr/>
              </p:nvSpPr>
              <p:spPr bwMode="auto">
                <a:xfrm>
                  <a:off x="2206" y="1505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681" name="Group 865"/>
              <p:cNvGrpSpPr>
                <a:grpSpLocks/>
              </p:cNvGrpSpPr>
              <p:nvPr/>
            </p:nvGrpSpPr>
            <p:grpSpPr bwMode="auto">
              <a:xfrm>
                <a:off x="2226" y="1487"/>
                <a:ext cx="12" cy="28"/>
                <a:chOff x="2226" y="1487"/>
                <a:chExt cx="12" cy="28"/>
              </a:xfrm>
            </p:grpSpPr>
            <p:grpSp>
              <p:nvGrpSpPr>
                <p:cNvPr id="35682" name="Group 866"/>
                <p:cNvGrpSpPr>
                  <a:grpSpLocks/>
                </p:cNvGrpSpPr>
                <p:nvPr/>
              </p:nvGrpSpPr>
              <p:grpSpPr bwMode="auto">
                <a:xfrm>
                  <a:off x="2226" y="1487"/>
                  <a:ext cx="12" cy="28"/>
                  <a:chOff x="2226" y="1487"/>
                  <a:chExt cx="12" cy="28"/>
                </a:xfrm>
              </p:grpSpPr>
              <p:sp>
                <p:nvSpPr>
                  <p:cNvPr id="35683" name="Freeform 867"/>
                  <p:cNvSpPr>
                    <a:spLocks noChangeArrowheads="1"/>
                  </p:cNvSpPr>
                  <p:nvPr/>
                </p:nvSpPr>
                <p:spPr bwMode="auto">
                  <a:xfrm>
                    <a:off x="2226" y="1487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684" name="Freeform 868"/>
                  <p:cNvSpPr>
                    <a:spLocks noChangeArrowheads="1"/>
                  </p:cNvSpPr>
                  <p:nvPr/>
                </p:nvSpPr>
                <p:spPr bwMode="auto">
                  <a:xfrm>
                    <a:off x="2226" y="1487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685" name="Group 869"/>
                <p:cNvGrpSpPr>
                  <a:grpSpLocks/>
                </p:cNvGrpSpPr>
                <p:nvPr/>
              </p:nvGrpSpPr>
              <p:grpSpPr bwMode="auto">
                <a:xfrm>
                  <a:off x="2228" y="1493"/>
                  <a:ext cx="7" cy="22"/>
                  <a:chOff x="2228" y="1493"/>
                  <a:chExt cx="7" cy="22"/>
                </a:xfrm>
              </p:grpSpPr>
              <p:sp>
                <p:nvSpPr>
                  <p:cNvPr id="35686" name="Rectangle 870"/>
                  <p:cNvSpPr>
                    <a:spLocks noChangeArrowheads="1"/>
                  </p:cNvSpPr>
                  <p:nvPr/>
                </p:nvSpPr>
                <p:spPr bwMode="auto">
                  <a:xfrm>
                    <a:off x="2228" y="1493"/>
                    <a:ext cx="8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687" name="Line 871"/>
                  <p:cNvSpPr>
                    <a:spLocks noChangeShapeType="1"/>
                  </p:cNvSpPr>
                  <p:nvPr/>
                </p:nvSpPr>
                <p:spPr bwMode="auto">
                  <a:xfrm>
                    <a:off x="2231" y="1493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688" name="Line 872"/>
                  <p:cNvSpPr>
                    <a:spLocks noChangeShapeType="1"/>
                  </p:cNvSpPr>
                  <p:nvPr/>
                </p:nvSpPr>
                <p:spPr bwMode="auto">
                  <a:xfrm>
                    <a:off x="2228" y="1504"/>
                    <a:ext cx="8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689" name="Group 873"/>
              <p:cNvGrpSpPr>
                <a:grpSpLocks/>
              </p:cNvGrpSpPr>
              <p:nvPr/>
            </p:nvGrpSpPr>
            <p:grpSpPr bwMode="auto">
              <a:xfrm>
                <a:off x="2205" y="1451"/>
                <a:ext cx="10" cy="20"/>
                <a:chOff x="2205" y="1451"/>
                <a:chExt cx="10" cy="20"/>
              </a:xfrm>
            </p:grpSpPr>
            <p:grpSp>
              <p:nvGrpSpPr>
                <p:cNvPr id="35690" name="Group 874"/>
                <p:cNvGrpSpPr>
                  <a:grpSpLocks/>
                </p:cNvGrpSpPr>
                <p:nvPr/>
              </p:nvGrpSpPr>
              <p:grpSpPr bwMode="auto">
                <a:xfrm>
                  <a:off x="2205" y="1452"/>
                  <a:ext cx="10" cy="19"/>
                  <a:chOff x="2205" y="1452"/>
                  <a:chExt cx="10" cy="19"/>
                </a:xfrm>
              </p:grpSpPr>
              <p:sp>
                <p:nvSpPr>
                  <p:cNvPr id="35691" name="Freeform 875"/>
                  <p:cNvSpPr>
                    <a:spLocks noChangeArrowheads="1"/>
                  </p:cNvSpPr>
                  <p:nvPr/>
                </p:nvSpPr>
                <p:spPr bwMode="auto">
                  <a:xfrm>
                    <a:off x="2205" y="1452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692" name="Freeform 876"/>
                  <p:cNvSpPr>
                    <a:spLocks noChangeArrowheads="1"/>
                  </p:cNvSpPr>
                  <p:nvPr/>
                </p:nvSpPr>
                <p:spPr bwMode="auto">
                  <a:xfrm>
                    <a:off x="2205" y="1452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693" name="Group 877"/>
                <p:cNvGrpSpPr>
                  <a:grpSpLocks/>
                </p:cNvGrpSpPr>
                <p:nvPr/>
              </p:nvGrpSpPr>
              <p:grpSpPr bwMode="auto">
                <a:xfrm>
                  <a:off x="2207" y="1451"/>
                  <a:ext cx="6" cy="18"/>
                  <a:chOff x="2207" y="1451"/>
                  <a:chExt cx="6" cy="18"/>
                </a:xfrm>
              </p:grpSpPr>
              <p:sp>
                <p:nvSpPr>
                  <p:cNvPr id="35694" name="Line 878"/>
                  <p:cNvSpPr>
                    <a:spLocks noChangeShapeType="1"/>
                  </p:cNvSpPr>
                  <p:nvPr/>
                </p:nvSpPr>
                <p:spPr bwMode="auto">
                  <a:xfrm>
                    <a:off x="2210" y="1451"/>
                    <a:ext cx="1" cy="19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695" name="Line 879"/>
                  <p:cNvSpPr>
                    <a:spLocks noChangeShapeType="1"/>
                  </p:cNvSpPr>
                  <p:nvPr/>
                </p:nvSpPr>
                <p:spPr bwMode="auto">
                  <a:xfrm>
                    <a:off x="2207" y="1461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696" name="Group 880"/>
              <p:cNvGrpSpPr>
                <a:grpSpLocks/>
              </p:cNvGrpSpPr>
              <p:nvPr/>
            </p:nvGrpSpPr>
            <p:grpSpPr bwMode="auto">
              <a:xfrm>
                <a:off x="2226" y="1451"/>
                <a:ext cx="10" cy="21"/>
                <a:chOff x="2226" y="1451"/>
                <a:chExt cx="10" cy="21"/>
              </a:xfrm>
            </p:grpSpPr>
            <p:grpSp>
              <p:nvGrpSpPr>
                <p:cNvPr id="35697" name="Group 881"/>
                <p:cNvGrpSpPr>
                  <a:grpSpLocks/>
                </p:cNvGrpSpPr>
                <p:nvPr/>
              </p:nvGrpSpPr>
              <p:grpSpPr bwMode="auto">
                <a:xfrm>
                  <a:off x="2226" y="1452"/>
                  <a:ext cx="10" cy="20"/>
                  <a:chOff x="2226" y="1452"/>
                  <a:chExt cx="10" cy="20"/>
                </a:xfrm>
              </p:grpSpPr>
              <p:sp>
                <p:nvSpPr>
                  <p:cNvPr id="35698" name="Freeform 882"/>
                  <p:cNvSpPr>
                    <a:spLocks noChangeArrowheads="1"/>
                  </p:cNvSpPr>
                  <p:nvPr/>
                </p:nvSpPr>
                <p:spPr bwMode="auto">
                  <a:xfrm>
                    <a:off x="2226" y="1452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699" name="Freeform 883"/>
                  <p:cNvSpPr>
                    <a:spLocks noChangeArrowheads="1"/>
                  </p:cNvSpPr>
                  <p:nvPr/>
                </p:nvSpPr>
                <p:spPr bwMode="auto">
                  <a:xfrm>
                    <a:off x="2226" y="1452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700" name="Group 884"/>
                <p:cNvGrpSpPr>
                  <a:grpSpLocks/>
                </p:cNvGrpSpPr>
                <p:nvPr/>
              </p:nvGrpSpPr>
              <p:grpSpPr bwMode="auto">
                <a:xfrm>
                  <a:off x="2228" y="1451"/>
                  <a:ext cx="6" cy="19"/>
                  <a:chOff x="2228" y="1451"/>
                  <a:chExt cx="6" cy="19"/>
                </a:xfrm>
              </p:grpSpPr>
              <p:sp>
                <p:nvSpPr>
                  <p:cNvPr id="35701" name="Line 885"/>
                  <p:cNvSpPr>
                    <a:spLocks noChangeShapeType="1"/>
                  </p:cNvSpPr>
                  <p:nvPr/>
                </p:nvSpPr>
                <p:spPr bwMode="auto">
                  <a:xfrm>
                    <a:off x="2232" y="1451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702" name="Line 886"/>
                  <p:cNvSpPr>
                    <a:spLocks noChangeShapeType="1"/>
                  </p:cNvSpPr>
                  <p:nvPr/>
                </p:nvSpPr>
                <p:spPr bwMode="auto">
                  <a:xfrm>
                    <a:off x="2228" y="1461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5703" name="Group 887"/>
            <p:cNvGrpSpPr>
              <a:grpSpLocks/>
            </p:cNvGrpSpPr>
            <p:nvPr/>
          </p:nvGrpSpPr>
          <p:grpSpPr bwMode="auto">
            <a:xfrm>
              <a:off x="2309" y="1130"/>
              <a:ext cx="44" cy="99"/>
              <a:chOff x="2309" y="1130"/>
              <a:chExt cx="44" cy="99"/>
            </a:xfrm>
          </p:grpSpPr>
          <p:grpSp>
            <p:nvGrpSpPr>
              <p:cNvPr id="35704" name="Group 888"/>
              <p:cNvGrpSpPr>
                <a:grpSpLocks/>
              </p:cNvGrpSpPr>
              <p:nvPr/>
            </p:nvGrpSpPr>
            <p:grpSpPr bwMode="auto">
              <a:xfrm>
                <a:off x="2309" y="1130"/>
                <a:ext cx="43" cy="15"/>
                <a:chOff x="2309" y="1130"/>
                <a:chExt cx="43" cy="15"/>
              </a:xfrm>
            </p:grpSpPr>
            <p:sp>
              <p:nvSpPr>
                <p:cNvPr id="35705" name="Freeform 889"/>
                <p:cNvSpPr>
                  <a:spLocks noChangeArrowheads="1"/>
                </p:cNvSpPr>
                <p:nvPr/>
              </p:nvSpPr>
              <p:spPr bwMode="auto">
                <a:xfrm>
                  <a:off x="2309" y="1130"/>
                  <a:ext cx="44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706" name="Freeform 890"/>
                <p:cNvSpPr>
                  <a:spLocks noChangeArrowheads="1"/>
                </p:cNvSpPr>
                <p:nvPr/>
              </p:nvSpPr>
              <p:spPr bwMode="auto">
                <a:xfrm>
                  <a:off x="2309" y="1130"/>
                  <a:ext cx="44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707" name="Freeform 891"/>
              <p:cNvSpPr>
                <a:spLocks noChangeArrowheads="1"/>
              </p:cNvSpPr>
              <p:nvPr/>
            </p:nvSpPr>
            <p:spPr bwMode="auto">
              <a:xfrm>
                <a:off x="2332" y="1148"/>
                <a:ext cx="21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708" name="Freeform 892"/>
              <p:cNvSpPr>
                <a:spLocks noChangeArrowheads="1"/>
              </p:cNvSpPr>
              <p:nvPr/>
            </p:nvSpPr>
            <p:spPr bwMode="auto">
              <a:xfrm>
                <a:off x="2309" y="1148"/>
                <a:ext cx="23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5709" name="Group 893"/>
              <p:cNvGrpSpPr>
                <a:grpSpLocks/>
              </p:cNvGrpSpPr>
              <p:nvPr/>
            </p:nvGrpSpPr>
            <p:grpSpPr bwMode="auto">
              <a:xfrm>
                <a:off x="2312" y="1156"/>
                <a:ext cx="37" cy="73"/>
                <a:chOff x="2312" y="1156"/>
                <a:chExt cx="37" cy="73"/>
              </a:xfrm>
            </p:grpSpPr>
            <p:sp>
              <p:nvSpPr>
                <p:cNvPr id="35710" name="Rectangle 894"/>
                <p:cNvSpPr>
                  <a:spLocks noChangeArrowheads="1"/>
                </p:cNvSpPr>
                <p:nvPr/>
              </p:nvSpPr>
              <p:spPr bwMode="auto">
                <a:xfrm>
                  <a:off x="2312" y="1156"/>
                  <a:ext cx="38" cy="74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711" name="Rectangle 895"/>
                <p:cNvSpPr>
                  <a:spLocks noChangeArrowheads="1"/>
                </p:cNvSpPr>
                <p:nvPr/>
              </p:nvSpPr>
              <p:spPr bwMode="auto">
                <a:xfrm>
                  <a:off x="2312" y="1156"/>
                  <a:ext cx="38" cy="74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712" name="Group 896"/>
              <p:cNvGrpSpPr>
                <a:grpSpLocks/>
              </p:cNvGrpSpPr>
              <p:nvPr/>
            </p:nvGrpSpPr>
            <p:grpSpPr bwMode="auto">
              <a:xfrm>
                <a:off x="2316" y="1182"/>
                <a:ext cx="11" cy="0"/>
                <a:chOff x="2316" y="1182"/>
                <a:chExt cx="11" cy="0"/>
              </a:xfrm>
            </p:grpSpPr>
            <p:sp>
              <p:nvSpPr>
                <p:cNvPr id="35713" name="Rectangle 897"/>
                <p:cNvSpPr>
                  <a:spLocks noChangeArrowheads="1"/>
                </p:cNvSpPr>
                <p:nvPr/>
              </p:nvSpPr>
              <p:spPr bwMode="auto">
                <a:xfrm>
                  <a:off x="2316" y="1182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714" name="Rectangle 898"/>
                <p:cNvSpPr>
                  <a:spLocks noChangeArrowheads="1"/>
                </p:cNvSpPr>
                <p:nvPr/>
              </p:nvSpPr>
              <p:spPr bwMode="auto">
                <a:xfrm>
                  <a:off x="2316" y="1182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715" name="Group 899"/>
              <p:cNvGrpSpPr>
                <a:grpSpLocks/>
              </p:cNvGrpSpPr>
              <p:nvPr/>
            </p:nvGrpSpPr>
            <p:grpSpPr bwMode="auto">
              <a:xfrm>
                <a:off x="2315" y="1196"/>
                <a:ext cx="10" cy="29"/>
                <a:chOff x="2315" y="1196"/>
                <a:chExt cx="10" cy="29"/>
              </a:xfrm>
            </p:grpSpPr>
            <p:sp>
              <p:nvSpPr>
                <p:cNvPr id="35716" name="Freeform 900"/>
                <p:cNvSpPr>
                  <a:spLocks noChangeArrowheads="1"/>
                </p:cNvSpPr>
                <p:nvPr/>
              </p:nvSpPr>
              <p:spPr bwMode="auto">
                <a:xfrm>
                  <a:off x="2315" y="1196"/>
                  <a:ext cx="11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717" name="Freeform 901"/>
                <p:cNvSpPr>
                  <a:spLocks noChangeArrowheads="1"/>
                </p:cNvSpPr>
                <p:nvPr/>
              </p:nvSpPr>
              <p:spPr bwMode="auto">
                <a:xfrm>
                  <a:off x="2315" y="1196"/>
                  <a:ext cx="11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718" name="Group 902"/>
              <p:cNvGrpSpPr>
                <a:grpSpLocks/>
              </p:cNvGrpSpPr>
              <p:nvPr/>
            </p:nvGrpSpPr>
            <p:grpSpPr bwMode="auto">
              <a:xfrm>
                <a:off x="2317" y="1202"/>
                <a:ext cx="7" cy="23"/>
                <a:chOff x="2317" y="1202"/>
                <a:chExt cx="7" cy="23"/>
              </a:xfrm>
            </p:grpSpPr>
            <p:sp>
              <p:nvSpPr>
                <p:cNvPr id="35719" name="Rectangle 903"/>
                <p:cNvSpPr>
                  <a:spLocks noChangeArrowheads="1"/>
                </p:cNvSpPr>
                <p:nvPr/>
              </p:nvSpPr>
              <p:spPr bwMode="auto">
                <a:xfrm>
                  <a:off x="2317" y="1202"/>
                  <a:ext cx="8" cy="24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720" name="Line 904"/>
                <p:cNvSpPr>
                  <a:spLocks noChangeShapeType="1"/>
                </p:cNvSpPr>
                <p:nvPr/>
              </p:nvSpPr>
              <p:spPr bwMode="auto">
                <a:xfrm>
                  <a:off x="2320" y="1202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721" name="Line 905"/>
                <p:cNvSpPr>
                  <a:spLocks noChangeShapeType="1"/>
                </p:cNvSpPr>
                <p:nvPr/>
              </p:nvSpPr>
              <p:spPr bwMode="auto">
                <a:xfrm>
                  <a:off x="2317" y="1213"/>
                  <a:ext cx="7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722" name="Group 906"/>
              <p:cNvGrpSpPr>
                <a:grpSpLocks/>
              </p:cNvGrpSpPr>
              <p:nvPr/>
            </p:nvGrpSpPr>
            <p:grpSpPr bwMode="auto">
              <a:xfrm>
                <a:off x="2335" y="1196"/>
                <a:ext cx="11" cy="28"/>
                <a:chOff x="2335" y="1196"/>
                <a:chExt cx="11" cy="28"/>
              </a:xfrm>
            </p:grpSpPr>
            <p:grpSp>
              <p:nvGrpSpPr>
                <p:cNvPr id="35723" name="Group 907"/>
                <p:cNvGrpSpPr>
                  <a:grpSpLocks/>
                </p:cNvGrpSpPr>
                <p:nvPr/>
              </p:nvGrpSpPr>
              <p:grpSpPr bwMode="auto">
                <a:xfrm>
                  <a:off x="2335" y="1196"/>
                  <a:ext cx="11" cy="28"/>
                  <a:chOff x="2335" y="1196"/>
                  <a:chExt cx="11" cy="28"/>
                </a:xfrm>
              </p:grpSpPr>
              <p:sp>
                <p:nvSpPr>
                  <p:cNvPr id="35724" name="Freeform 908"/>
                  <p:cNvSpPr>
                    <a:spLocks noChangeArrowheads="1"/>
                  </p:cNvSpPr>
                  <p:nvPr/>
                </p:nvSpPr>
                <p:spPr bwMode="auto">
                  <a:xfrm>
                    <a:off x="2335" y="1196"/>
                    <a:ext cx="12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725" name="Freeform 909"/>
                  <p:cNvSpPr>
                    <a:spLocks noChangeArrowheads="1"/>
                  </p:cNvSpPr>
                  <p:nvPr/>
                </p:nvSpPr>
                <p:spPr bwMode="auto">
                  <a:xfrm>
                    <a:off x="2335" y="1196"/>
                    <a:ext cx="12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726" name="Group 910"/>
                <p:cNvGrpSpPr>
                  <a:grpSpLocks/>
                </p:cNvGrpSpPr>
                <p:nvPr/>
              </p:nvGrpSpPr>
              <p:grpSpPr bwMode="auto">
                <a:xfrm>
                  <a:off x="2337" y="1202"/>
                  <a:ext cx="6" cy="22"/>
                  <a:chOff x="2337" y="1202"/>
                  <a:chExt cx="6" cy="22"/>
                </a:xfrm>
              </p:grpSpPr>
              <p:sp>
                <p:nvSpPr>
                  <p:cNvPr id="35727" name="Rectangle 911"/>
                  <p:cNvSpPr>
                    <a:spLocks noChangeArrowheads="1"/>
                  </p:cNvSpPr>
                  <p:nvPr/>
                </p:nvSpPr>
                <p:spPr bwMode="auto">
                  <a:xfrm>
                    <a:off x="2337" y="1202"/>
                    <a:ext cx="7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728" name="Line 912"/>
                  <p:cNvSpPr>
                    <a:spLocks noChangeShapeType="1"/>
                  </p:cNvSpPr>
                  <p:nvPr/>
                </p:nvSpPr>
                <p:spPr bwMode="auto">
                  <a:xfrm>
                    <a:off x="2340" y="1202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729" name="Line 913"/>
                  <p:cNvSpPr>
                    <a:spLocks noChangeShapeType="1"/>
                  </p:cNvSpPr>
                  <p:nvPr/>
                </p:nvSpPr>
                <p:spPr bwMode="auto">
                  <a:xfrm>
                    <a:off x="2337" y="1213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730" name="Group 914"/>
              <p:cNvGrpSpPr>
                <a:grpSpLocks/>
              </p:cNvGrpSpPr>
              <p:nvPr/>
            </p:nvGrpSpPr>
            <p:grpSpPr bwMode="auto">
              <a:xfrm>
                <a:off x="2316" y="1160"/>
                <a:ext cx="9" cy="20"/>
                <a:chOff x="2316" y="1160"/>
                <a:chExt cx="9" cy="20"/>
              </a:xfrm>
            </p:grpSpPr>
            <p:grpSp>
              <p:nvGrpSpPr>
                <p:cNvPr id="35731" name="Group 915"/>
                <p:cNvGrpSpPr>
                  <a:grpSpLocks/>
                </p:cNvGrpSpPr>
                <p:nvPr/>
              </p:nvGrpSpPr>
              <p:grpSpPr bwMode="auto">
                <a:xfrm>
                  <a:off x="2316" y="1161"/>
                  <a:ext cx="9" cy="19"/>
                  <a:chOff x="2316" y="1161"/>
                  <a:chExt cx="9" cy="19"/>
                </a:xfrm>
              </p:grpSpPr>
              <p:sp>
                <p:nvSpPr>
                  <p:cNvPr id="35732" name="Freeform 916"/>
                  <p:cNvSpPr>
                    <a:spLocks noChangeArrowheads="1"/>
                  </p:cNvSpPr>
                  <p:nvPr/>
                </p:nvSpPr>
                <p:spPr bwMode="auto">
                  <a:xfrm>
                    <a:off x="2316" y="1161"/>
                    <a:ext cx="10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733" name="Freeform 917"/>
                  <p:cNvSpPr>
                    <a:spLocks noChangeArrowheads="1"/>
                  </p:cNvSpPr>
                  <p:nvPr/>
                </p:nvSpPr>
                <p:spPr bwMode="auto">
                  <a:xfrm>
                    <a:off x="2316" y="1161"/>
                    <a:ext cx="10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734" name="Group 918"/>
                <p:cNvGrpSpPr>
                  <a:grpSpLocks/>
                </p:cNvGrpSpPr>
                <p:nvPr/>
              </p:nvGrpSpPr>
              <p:grpSpPr bwMode="auto">
                <a:xfrm>
                  <a:off x="2318" y="1160"/>
                  <a:ext cx="6" cy="18"/>
                  <a:chOff x="2318" y="1160"/>
                  <a:chExt cx="6" cy="18"/>
                </a:xfrm>
              </p:grpSpPr>
              <p:sp>
                <p:nvSpPr>
                  <p:cNvPr id="35735" name="Line 919"/>
                  <p:cNvSpPr>
                    <a:spLocks noChangeShapeType="1"/>
                  </p:cNvSpPr>
                  <p:nvPr/>
                </p:nvSpPr>
                <p:spPr bwMode="auto">
                  <a:xfrm>
                    <a:off x="2321" y="1160"/>
                    <a:ext cx="1" cy="19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736" name="Line 920"/>
                  <p:cNvSpPr>
                    <a:spLocks noChangeShapeType="1"/>
                  </p:cNvSpPr>
                  <p:nvPr/>
                </p:nvSpPr>
                <p:spPr bwMode="auto">
                  <a:xfrm>
                    <a:off x="2318" y="1170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737" name="Group 921"/>
              <p:cNvGrpSpPr>
                <a:grpSpLocks/>
              </p:cNvGrpSpPr>
              <p:nvPr/>
            </p:nvGrpSpPr>
            <p:grpSpPr bwMode="auto">
              <a:xfrm>
                <a:off x="2335" y="1160"/>
                <a:ext cx="10" cy="21"/>
                <a:chOff x="2335" y="1160"/>
                <a:chExt cx="10" cy="21"/>
              </a:xfrm>
            </p:grpSpPr>
            <p:grpSp>
              <p:nvGrpSpPr>
                <p:cNvPr id="35738" name="Group 922"/>
                <p:cNvGrpSpPr>
                  <a:grpSpLocks/>
                </p:cNvGrpSpPr>
                <p:nvPr/>
              </p:nvGrpSpPr>
              <p:grpSpPr bwMode="auto">
                <a:xfrm>
                  <a:off x="2335" y="1161"/>
                  <a:ext cx="10" cy="20"/>
                  <a:chOff x="2335" y="1161"/>
                  <a:chExt cx="10" cy="20"/>
                </a:xfrm>
              </p:grpSpPr>
              <p:sp>
                <p:nvSpPr>
                  <p:cNvPr id="35739" name="Freeform 923"/>
                  <p:cNvSpPr>
                    <a:spLocks noChangeArrowheads="1"/>
                  </p:cNvSpPr>
                  <p:nvPr/>
                </p:nvSpPr>
                <p:spPr bwMode="auto">
                  <a:xfrm>
                    <a:off x="2335" y="1161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740" name="Freeform 924"/>
                  <p:cNvSpPr>
                    <a:spLocks noChangeArrowheads="1"/>
                  </p:cNvSpPr>
                  <p:nvPr/>
                </p:nvSpPr>
                <p:spPr bwMode="auto">
                  <a:xfrm>
                    <a:off x="2335" y="1161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741" name="Group 925"/>
                <p:cNvGrpSpPr>
                  <a:grpSpLocks/>
                </p:cNvGrpSpPr>
                <p:nvPr/>
              </p:nvGrpSpPr>
              <p:grpSpPr bwMode="auto">
                <a:xfrm>
                  <a:off x="2337" y="1160"/>
                  <a:ext cx="6" cy="19"/>
                  <a:chOff x="2337" y="1160"/>
                  <a:chExt cx="6" cy="19"/>
                </a:xfrm>
              </p:grpSpPr>
              <p:sp>
                <p:nvSpPr>
                  <p:cNvPr id="35742" name="Line 926"/>
                  <p:cNvSpPr>
                    <a:spLocks noChangeShapeType="1"/>
                  </p:cNvSpPr>
                  <p:nvPr/>
                </p:nvSpPr>
                <p:spPr bwMode="auto">
                  <a:xfrm>
                    <a:off x="2341" y="1160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743" name="Line 927"/>
                  <p:cNvSpPr>
                    <a:spLocks noChangeShapeType="1"/>
                  </p:cNvSpPr>
                  <p:nvPr/>
                </p:nvSpPr>
                <p:spPr bwMode="auto">
                  <a:xfrm>
                    <a:off x="2337" y="1170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5744" name="Group 928"/>
            <p:cNvGrpSpPr>
              <a:grpSpLocks/>
            </p:cNvGrpSpPr>
            <p:nvPr/>
          </p:nvGrpSpPr>
          <p:grpSpPr bwMode="auto">
            <a:xfrm>
              <a:off x="2331" y="1178"/>
              <a:ext cx="44" cy="99"/>
              <a:chOff x="2331" y="1178"/>
              <a:chExt cx="44" cy="99"/>
            </a:xfrm>
          </p:grpSpPr>
          <p:grpSp>
            <p:nvGrpSpPr>
              <p:cNvPr id="35745" name="Group 929"/>
              <p:cNvGrpSpPr>
                <a:grpSpLocks/>
              </p:cNvGrpSpPr>
              <p:nvPr/>
            </p:nvGrpSpPr>
            <p:grpSpPr bwMode="auto">
              <a:xfrm>
                <a:off x="2331" y="1178"/>
                <a:ext cx="43" cy="15"/>
                <a:chOff x="2331" y="1178"/>
                <a:chExt cx="43" cy="15"/>
              </a:xfrm>
            </p:grpSpPr>
            <p:sp>
              <p:nvSpPr>
                <p:cNvPr id="35746" name="Freeform 930"/>
                <p:cNvSpPr>
                  <a:spLocks noChangeArrowheads="1"/>
                </p:cNvSpPr>
                <p:nvPr/>
              </p:nvSpPr>
              <p:spPr bwMode="auto">
                <a:xfrm>
                  <a:off x="2331" y="1178"/>
                  <a:ext cx="44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747" name="Freeform 931"/>
                <p:cNvSpPr>
                  <a:spLocks noChangeArrowheads="1"/>
                </p:cNvSpPr>
                <p:nvPr/>
              </p:nvSpPr>
              <p:spPr bwMode="auto">
                <a:xfrm>
                  <a:off x="2331" y="1178"/>
                  <a:ext cx="44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748" name="Freeform 932"/>
              <p:cNvSpPr>
                <a:spLocks noChangeArrowheads="1"/>
              </p:cNvSpPr>
              <p:nvPr/>
            </p:nvSpPr>
            <p:spPr bwMode="auto">
              <a:xfrm>
                <a:off x="2354" y="1196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749" name="Freeform 933"/>
              <p:cNvSpPr>
                <a:spLocks noChangeArrowheads="1"/>
              </p:cNvSpPr>
              <p:nvPr/>
            </p:nvSpPr>
            <p:spPr bwMode="auto">
              <a:xfrm>
                <a:off x="2331" y="1196"/>
                <a:ext cx="23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5750" name="Group 934"/>
              <p:cNvGrpSpPr>
                <a:grpSpLocks/>
              </p:cNvGrpSpPr>
              <p:nvPr/>
            </p:nvGrpSpPr>
            <p:grpSpPr bwMode="auto">
              <a:xfrm>
                <a:off x="2334" y="1204"/>
                <a:ext cx="37" cy="73"/>
                <a:chOff x="2334" y="1204"/>
                <a:chExt cx="37" cy="73"/>
              </a:xfrm>
            </p:grpSpPr>
            <p:sp>
              <p:nvSpPr>
                <p:cNvPr id="35751" name="Rectangle 935"/>
                <p:cNvSpPr>
                  <a:spLocks noChangeArrowheads="1"/>
                </p:cNvSpPr>
                <p:nvPr/>
              </p:nvSpPr>
              <p:spPr bwMode="auto">
                <a:xfrm>
                  <a:off x="2334" y="1204"/>
                  <a:ext cx="38" cy="74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752" name="Rectangle 936"/>
                <p:cNvSpPr>
                  <a:spLocks noChangeArrowheads="1"/>
                </p:cNvSpPr>
                <p:nvPr/>
              </p:nvSpPr>
              <p:spPr bwMode="auto">
                <a:xfrm>
                  <a:off x="2334" y="1204"/>
                  <a:ext cx="38" cy="74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753" name="Group 937"/>
              <p:cNvGrpSpPr>
                <a:grpSpLocks/>
              </p:cNvGrpSpPr>
              <p:nvPr/>
            </p:nvGrpSpPr>
            <p:grpSpPr bwMode="auto">
              <a:xfrm>
                <a:off x="2338" y="1230"/>
                <a:ext cx="11" cy="0"/>
                <a:chOff x="2338" y="1230"/>
                <a:chExt cx="11" cy="0"/>
              </a:xfrm>
            </p:grpSpPr>
            <p:sp>
              <p:nvSpPr>
                <p:cNvPr id="35754" name="Rectangle 938"/>
                <p:cNvSpPr>
                  <a:spLocks noChangeArrowheads="1"/>
                </p:cNvSpPr>
                <p:nvPr/>
              </p:nvSpPr>
              <p:spPr bwMode="auto">
                <a:xfrm>
                  <a:off x="2338" y="1230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755" name="Rectangle 939"/>
                <p:cNvSpPr>
                  <a:spLocks noChangeArrowheads="1"/>
                </p:cNvSpPr>
                <p:nvPr/>
              </p:nvSpPr>
              <p:spPr bwMode="auto">
                <a:xfrm>
                  <a:off x="2338" y="1230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756" name="Group 940"/>
              <p:cNvGrpSpPr>
                <a:grpSpLocks/>
              </p:cNvGrpSpPr>
              <p:nvPr/>
            </p:nvGrpSpPr>
            <p:grpSpPr bwMode="auto">
              <a:xfrm>
                <a:off x="2337" y="1244"/>
                <a:ext cx="10" cy="29"/>
                <a:chOff x="2337" y="1244"/>
                <a:chExt cx="10" cy="29"/>
              </a:xfrm>
            </p:grpSpPr>
            <p:sp>
              <p:nvSpPr>
                <p:cNvPr id="35757" name="Freeform 941"/>
                <p:cNvSpPr>
                  <a:spLocks noChangeArrowheads="1"/>
                </p:cNvSpPr>
                <p:nvPr/>
              </p:nvSpPr>
              <p:spPr bwMode="auto">
                <a:xfrm>
                  <a:off x="2337" y="1244"/>
                  <a:ext cx="11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758" name="Freeform 942"/>
                <p:cNvSpPr>
                  <a:spLocks noChangeArrowheads="1"/>
                </p:cNvSpPr>
                <p:nvPr/>
              </p:nvSpPr>
              <p:spPr bwMode="auto">
                <a:xfrm>
                  <a:off x="2337" y="1244"/>
                  <a:ext cx="11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759" name="Group 943"/>
              <p:cNvGrpSpPr>
                <a:grpSpLocks/>
              </p:cNvGrpSpPr>
              <p:nvPr/>
            </p:nvGrpSpPr>
            <p:grpSpPr bwMode="auto">
              <a:xfrm>
                <a:off x="2339" y="1250"/>
                <a:ext cx="7" cy="23"/>
                <a:chOff x="2339" y="1250"/>
                <a:chExt cx="7" cy="23"/>
              </a:xfrm>
            </p:grpSpPr>
            <p:sp>
              <p:nvSpPr>
                <p:cNvPr id="35760" name="Rectangle 944"/>
                <p:cNvSpPr>
                  <a:spLocks noChangeArrowheads="1"/>
                </p:cNvSpPr>
                <p:nvPr/>
              </p:nvSpPr>
              <p:spPr bwMode="auto">
                <a:xfrm>
                  <a:off x="2339" y="1250"/>
                  <a:ext cx="8" cy="24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761" name="Line 945"/>
                <p:cNvSpPr>
                  <a:spLocks noChangeShapeType="1"/>
                </p:cNvSpPr>
                <p:nvPr/>
              </p:nvSpPr>
              <p:spPr bwMode="auto">
                <a:xfrm>
                  <a:off x="2342" y="1250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762" name="Line 946"/>
                <p:cNvSpPr>
                  <a:spLocks noChangeShapeType="1"/>
                </p:cNvSpPr>
                <p:nvPr/>
              </p:nvSpPr>
              <p:spPr bwMode="auto">
                <a:xfrm>
                  <a:off x="2339" y="1262"/>
                  <a:ext cx="7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763" name="Group 947"/>
              <p:cNvGrpSpPr>
                <a:grpSpLocks/>
              </p:cNvGrpSpPr>
              <p:nvPr/>
            </p:nvGrpSpPr>
            <p:grpSpPr bwMode="auto">
              <a:xfrm>
                <a:off x="2357" y="1244"/>
                <a:ext cx="11" cy="28"/>
                <a:chOff x="2357" y="1244"/>
                <a:chExt cx="11" cy="28"/>
              </a:xfrm>
            </p:grpSpPr>
            <p:grpSp>
              <p:nvGrpSpPr>
                <p:cNvPr id="35764" name="Group 948"/>
                <p:cNvGrpSpPr>
                  <a:grpSpLocks/>
                </p:cNvGrpSpPr>
                <p:nvPr/>
              </p:nvGrpSpPr>
              <p:grpSpPr bwMode="auto">
                <a:xfrm>
                  <a:off x="2357" y="1244"/>
                  <a:ext cx="11" cy="28"/>
                  <a:chOff x="2357" y="1244"/>
                  <a:chExt cx="11" cy="28"/>
                </a:xfrm>
              </p:grpSpPr>
              <p:sp>
                <p:nvSpPr>
                  <p:cNvPr id="35765" name="Freeform 949"/>
                  <p:cNvSpPr>
                    <a:spLocks noChangeArrowheads="1"/>
                  </p:cNvSpPr>
                  <p:nvPr/>
                </p:nvSpPr>
                <p:spPr bwMode="auto">
                  <a:xfrm>
                    <a:off x="2357" y="1244"/>
                    <a:ext cx="12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766" name="Freeform 950"/>
                  <p:cNvSpPr>
                    <a:spLocks noChangeArrowheads="1"/>
                  </p:cNvSpPr>
                  <p:nvPr/>
                </p:nvSpPr>
                <p:spPr bwMode="auto">
                  <a:xfrm>
                    <a:off x="2357" y="1244"/>
                    <a:ext cx="12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767" name="Group 951"/>
                <p:cNvGrpSpPr>
                  <a:grpSpLocks/>
                </p:cNvGrpSpPr>
                <p:nvPr/>
              </p:nvGrpSpPr>
              <p:grpSpPr bwMode="auto">
                <a:xfrm>
                  <a:off x="2359" y="1250"/>
                  <a:ext cx="6" cy="22"/>
                  <a:chOff x="2359" y="1250"/>
                  <a:chExt cx="6" cy="22"/>
                </a:xfrm>
              </p:grpSpPr>
              <p:sp>
                <p:nvSpPr>
                  <p:cNvPr id="35768" name="Rectangle 952"/>
                  <p:cNvSpPr>
                    <a:spLocks noChangeArrowheads="1"/>
                  </p:cNvSpPr>
                  <p:nvPr/>
                </p:nvSpPr>
                <p:spPr bwMode="auto">
                  <a:xfrm>
                    <a:off x="2359" y="1250"/>
                    <a:ext cx="7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769" name="Line 953"/>
                  <p:cNvSpPr>
                    <a:spLocks noChangeShapeType="1"/>
                  </p:cNvSpPr>
                  <p:nvPr/>
                </p:nvSpPr>
                <p:spPr bwMode="auto">
                  <a:xfrm>
                    <a:off x="2362" y="1250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770" name="Line 954"/>
                  <p:cNvSpPr>
                    <a:spLocks noChangeShapeType="1"/>
                  </p:cNvSpPr>
                  <p:nvPr/>
                </p:nvSpPr>
                <p:spPr bwMode="auto">
                  <a:xfrm>
                    <a:off x="2359" y="1262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771" name="Group 955"/>
              <p:cNvGrpSpPr>
                <a:grpSpLocks/>
              </p:cNvGrpSpPr>
              <p:nvPr/>
            </p:nvGrpSpPr>
            <p:grpSpPr bwMode="auto">
              <a:xfrm>
                <a:off x="2338" y="1208"/>
                <a:ext cx="10" cy="20"/>
                <a:chOff x="2338" y="1208"/>
                <a:chExt cx="10" cy="20"/>
              </a:xfrm>
            </p:grpSpPr>
            <p:grpSp>
              <p:nvGrpSpPr>
                <p:cNvPr id="35772" name="Group 956"/>
                <p:cNvGrpSpPr>
                  <a:grpSpLocks/>
                </p:cNvGrpSpPr>
                <p:nvPr/>
              </p:nvGrpSpPr>
              <p:grpSpPr bwMode="auto">
                <a:xfrm>
                  <a:off x="2338" y="1209"/>
                  <a:ext cx="10" cy="19"/>
                  <a:chOff x="2338" y="1209"/>
                  <a:chExt cx="10" cy="19"/>
                </a:xfrm>
              </p:grpSpPr>
              <p:sp>
                <p:nvSpPr>
                  <p:cNvPr id="35773" name="Freeform 957"/>
                  <p:cNvSpPr>
                    <a:spLocks noChangeArrowheads="1"/>
                  </p:cNvSpPr>
                  <p:nvPr/>
                </p:nvSpPr>
                <p:spPr bwMode="auto">
                  <a:xfrm>
                    <a:off x="2338" y="1209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774" name="Freeform 958"/>
                  <p:cNvSpPr>
                    <a:spLocks noChangeArrowheads="1"/>
                  </p:cNvSpPr>
                  <p:nvPr/>
                </p:nvSpPr>
                <p:spPr bwMode="auto">
                  <a:xfrm>
                    <a:off x="2338" y="1209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775" name="Group 959"/>
                <p:cNvGrpSpPr>
                  <a:grpSpLocks/>
                </p:cNvGrpSpPr>
                <p:nvPr/>
              </p:nvGrpSpPr>
              <p:grpSpPr bwMode="auto">
                <a:xfrm>
                  <a:off x="2340" y="1208"/>
                  <a:ext cx="6" cy="18"/>
                  <a:chOff x="2340" y="1208"/>
                  <a:chExt cx="6" cy="18"/>
                </a:xfrm>
              </p:grpSpPr>
              <p:sp>
                <p:nvSpPr>
                  <p:cNvPr id="35776" name="Line 960"/>
                  <p:cNvSpPr>
                    <a:spLocks noChangeShapeType="1"/>
                  </p:cNvSpPr>
                  <p:nvPr/>
                </p:nvSpPr>
                <p:spPr bwMode="auto">
                  <a:xfrm>
                    <a:off x="2343" y="1208"/>
                    <a:ext cx="1" cy="19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777" name="Line 961"/>
                  <p:cNvSpPr>
                    <a:spLocks noChangeShapeType="1"/>
                  </p:cNvSpPr>
                  <p:nvPr/>
                </p:nvSpPr>
                <p:spPr bwMode="auto">
                  <a:xfrm>
                    <a:off x="2340" y="1218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778" name="Group 962"/>
              <p:cNvGrpSpPr>
                <a:grpSpLocks/>
              </p:cNvGrpSpPr>
              <p:nvPr/>
            </p:nvGrpSpPr>
            <p:grpSpPr bwMode="auto">
              <a:xfrm>
                <a:off x="2357" y="1208"/>
                <a:ext cx="10" cy="21"/>
                <a:chOff x="2357" y="1208"/>
                <a:chExt cx="10" cy="21"/>
              </a:xfrm>
            </p:grpSpPr>
            <p:grpSp>
              <p:nvGrpSpPr>
                <p:cNvPr id="35779" name="Group 963"/>
                <p:cNvGrpSpPr>
                  <a:grpSpLocks/>
                </p:cNvGrpSpPr>
                <p:nvPr/>
              </p:nvGrpSpPr>
              <p:grpSpPr bwMode="auto">
                <a:xfrm>
                  <a:off x="2357" y="1209"/>
                  <a:ext cx="10" cy="20"/>
                  <a:chOff x="2357" y="1209"/>
                  <a:chExt cx="10" cy="20"/>
                </a:xfrm>
              </p:grpSpPr>
              <p:sp>
                <p:nvSpPr>
                  <p:cNvPr id="35780" name="Freeform 964"/>
                  <p:cNvSpPr>
                    <a:spLocks noChangeArrowheads="1"/>
                  </p:cNvSpPr>
                  <p:nvPr/>
                </p:nvSpPr>
                <p:spPr bwMode="auto">
                  <a:xfrm>
                    <a:off x="2357" y="1209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781" name="Freeform 965"/>
                  <p:cNvSpPr>
                    <a:spLocks noChangeArrowheads="1"/>
                  </p:cNvSpPr>
                  <p:nvPr/>
                </p:nvSpPr>
                <p:spPr bwMode="auto">
                  <a:xfrm>
                    <a:off x="2357" y="1209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782" name="Group 966"/>
                <p:cNvGrpSpPr>
                  <a:grpSpLocks/>
                </p:cNvGrpSpPr>
                <p:nvPr/>
              </p:nvGrpSpPr>
              <p:grpSpPr bwMode="auto">
                <a:xfrm>
                  <a:off x="2359" y="1208"/>
                  <a:ext cx="6" cy="19"/>
                  <a:chOff x="2359" y="1208"/>
                  <a:chExt cx="6" cy="19"/>
                </a:xfrm>
              </p:grpSpPr>
              <p:sp>
                <p:nvSpPr>
                  <p:cNvPr id="35783" name="Line 967"/>
                  <p:cNvSpPr>
                    <a:spLocks noChangeShapeType="1"/>
                  </p:cNvSpPr>
                  <p:nvPr/>
                </p:nvSpPr>
                <p:spPr bwMode="auto">
                  <a:xfrm>
                    <a:off x="2363" y="1208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784" name="Line 968"/>
                  <p:cNvSpPr>
                    <a:spLocks noChangeShapeType="1"/>
                  </p:cNvSpPr>
                  <p:nvPr/>
                </p:nvSpPr>
                <p:spPr bwMode="auto">
                  <a:xfrm>
                    <a:off x="2359" y="1218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5785" name="Group 969"/>
            <p:cNvGrpSpPr>
              <a:grpSpLocks/>
            </p:cNvGrpSpPr>
            <p:nvPr/>
          </p:nvGrpSpPr>
          <p:grpSpPr bwMode="auto">
            <a:xfrm>
              <a:off x="2397" y="1098"/>
              <a:ext cx="45" cy="99"/>
              <a:chOff x="2397" y="1098"/>
              <a:chExt cx="45" cy="99"/>
            </a:xfrm>
          </p:grpSpPr>
          <p:grpSp>
            <p:nvGrpSpPr>
              <p:cNvPr id="35786" name="Group 970"/>
              <p:cNvGrpSpPr>
                <a:grpSpLocks/>
              </p:cNvGrpSpPr>
              <p:nvPr/>
            </p:nvGrpSpPr>
            <p:grpSpPr bwMode="auto">
              <a:xfrm>
                <a:off x="2397" y="1098"/>
                <a:ext cx="45" cy="15"/>
                <a:chOff x="2397" y="1098"/>
                <a:chExt cx="45" cy="15"/>
              </a:xfrm>
            </p:grpSpPr>
            <p:sp>
              <p:nvSpPr>
                <p:cNvPr id="35787" name="Freeform 971"/>
                <p:cNvSpPr>
                  <a:spLocks noChangeArrowheads="1"/>
                </p:cNvSpPr>
                <p:nvPr/>
              </p:nvSpPr>
              <p:spPr bwMode="auto">
                <a:xfrm>
                  <a:off x="2397" y="1098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788" name="Freeform 972"/>
                <p:cNvSpPr>
                  <a:spLocks noChangeArrowheads="1"/>
                </p:cNvSpPr>
                <p:nvPr/>
              </p:nvSpPr>
              <p:spPr bwMode="auto">
                <a:xfrm>
                  <a:off x="2397" y="1098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789" name="Freeform 973"/>
              <p:cNvSpPr>
                <a:spLocks noChangeArrowheads="1"/>
              </p:cNvSpPr>
              <p:nvPr/>
            </p:nvSpPr>
            <p:spPr bwMode="auto">
              <a:xfrm>
                <a:off x="2421" y="1116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790" name="Freeform 974"/>
              <p:cNvSpPr>
                <a:spLocks noChangeArrowheads="1"/>
              </p:cNvSpPr>
              <p:nvPr/>
            </p:nvSpPr>
            <p:spPr bwMode="auto">
              <a:xfrm>
                <a:off x="2397" y="1116"/>
                <a:ext cx="24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5791" name="Group 975"/>
              <p:cNvGrpSpPr>
                <a:grpSpLocks/>
              </p:cNvGrpSpPr>
              <p:nvPr/>
            </p:nvGrpSpPr>
            <p:grpSpPr bwMode="auto">
              <a:xfrm>
                <a:off x="2400" y="1124"/>
                <a:ext cx="39" cy="73"/>
                <a:chOff x="2400" y="1124"/>
                <a:chExt cx="39" cy="73"/>
              </a:xfrm>
            </p:grpSpPr>
            <p:sp>
              <p:nvSpPr>
                <p:cNvPr id="35792" name="Rectangle 976"/>
                <p:cNvSpPr>
                  <a:spLocks noChangeArrowheads="1"/>
                </p:cNvSpPr>
                <p:nvPr/>
              </p:nvSpPr>
              <p:spPr bwMode="auto">
                <a:xfrm>
                  <a:off x="2400" y="1124"/>
                  <a:ext cx="40" cy="74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793" name="Rectangle 977"/>
                <p:cNvSpPr>
                  <a:spLocks noChangeArrowheads="1"/>
                </p:cNvSpPr>
                <p:nvPr/>
              </p:nvSpPr>
              <p:spPr bwMode="auto">
                <a:xfrm>
                  <a:off x="2400" y="1124"/>
                  <a:ext cx="40" cy="74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794" name="Group 978"/>
              <p:cNvGrpSpPr>
                <a:grpSpLocks/>
              </p:cNvGrpSpPr>
              <p:nvPr/>
            </p:nvGrpSpPr>
            <p:grpSpPr bwMode="auto">
              <a:xfrm>
                <a:off x="2404" y="1150"/>
                <a:ext cx="11" cy="0"/>
                <a:chOff x="2404" y="1150"/>
                <a:chExt cx="11" cy="0"/>
              </a:xfrm>
            </p:grpSpPr>
            <p:sp>
              <p:nvSpPr>
                <p:cNvPr id="35795" name="Rectangle 979"/>
                <p:cNvSpPr>
                  <a:spLocks noChangeArrowheads="1"/>
                </p:cNvSpPr>
                <p:nvPr/>
              </p:nvSpPr>
              <p:spPr bwMode="auto">
                <a:xfrm>
                  <a:off x="2404" y="1150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796" name="Rectangle 980"/>
                <p:cNvSpPr>
                  <a:spLocks noChangeArrowheads="1"/>
                </p:cNvSpPr>
                <p:nvPr/>
              </p:nvSpPr>
              <p:spPr bwMode="auto">
                <a:xfrm>
                  <a:off x="2404" y="1150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797" name="Group 981"/>
              <p:cNvGrpSpPr>
                <a:grpSpLocks/>
              </p:cNvGrpSpPr>
              <p:nvPr/>
            </p:nvGrpSpPr>
            <p:grpSpPr bwMode="auto">
              <a:xfrm>
                <a:off x="2403" y="1164"/>
                <a:ext cx="12" cy="29"/>
                <a:chOff x="2403" y="1164"/>
                <a:chExt cx="12" cy="29"/>
              </a:xfrm>
            </p:grpSpPr>
            <p:sp>
              <p:nvSpPr>
                <p:cNvPr id="35798" name="Freeform 982"/>
                <p:cNvSpPr>
                  <a:spLocks noChangeArrowheads="1"/>
                </p:cNvSpPr>
                <p:nvPr/>
              </p:nvSpPr>
              <p:spPr bwMode="auto">
                <a:xfrm>
                  <a:off x="2403" y="1164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799" name="Freeform 983"/>
                <p:cNvSpPr>
                  <a:spLocks noChangeArrowheads="1"/>
                </p:cNvSpPr>
                <p:nvPr/>
              </p:nvSpPr>
              <p:spPr bwMode="auto">
                <a:xfrm>
                  <a:off x="2403" y="1164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800" name="Group 984"/>
              <p:cNvGrpSpPr>
                <a:grpSpLocks/>
              </p:cNvGrpSpPr>
              <p:nvPr/>
            </p:nvGrpSpPr>
            <p:grpSpPr bwMode="auto">
              <a:xfrm>
                <a:off x="2405" y="1170"/>
                <a:ext cx="7" cy="23"/>
                <a:chOff x="2405" y="1170"/>
                <a:chExt cx="7" cy="23"/>
              </a:xfrm>
            </p:grpSpPr>
            <p:sp>
              <p:nvSpPr>
                <p:cNvPr id="35801" name="Rectangle 985"/>
                <p:cNvSpPr>
                  <a:spLocks noChangeArrowheads="1"/>
                </p:cNvSpPr>
                <p:nvPr/>
              </p:nvSpPr>
              <p:spPr bwMode="auto">
                <a:xfrm>
                  <a:off x="2405" y="1170"/>
                  <a:ext cx="8" cy="24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802" name="Line 986"/>
                <p:cNvSpPr>
                  <a:spLocks noChangeShapeType="1"/>
                </p:cNvSpPr>
                <p:nvPr/>
              </p:nvSpPr>
              <p:spPr bwMode="auto">
                <a:xfrm>
                  <a:off x="2409" y="1170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803" name="Line 987"/>
                <p:cNvSpPr>
                  <a:spLocks noChangeShapeType="1"/>
                </p:cNvSpPr>
                <p:nvPr/>
              </p:nvSpPr>
              <p:spPr bwMode="auto">
                <a:xfrm>
                  <a:off x="2405" y="1181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804" name="Group 988"/>
              <p:cNvGrpSpPr>
                <a:grpSpLocks/>
              </p:cNvGrpSpPr>
              <p:nvPr/>
            </p:nvGrpSpPr>
            <p:grpSpPr bwMode="auto">
              <a:xfrm>
                <a:off x="2424" y="1164"/>
                <a:ext cx="12" cy="28"/>
                <a:chOff x="2424" y="1164"/>
                <a:chExt cx="12" cy="28"/>
              </a:xfrm>
            </p:grpSpPr>
            <p:grpSp>
              <p:nvGrpSpPr>
                <p:cNvPr id="35805" name="Group 989"/>
                <p:cNvGrpSpPr>
                  <a:grpSpLocks/>
                </p:cNvGrpSpPr>
                <p:nvPr/>
              </p:nvGrpSpPr>
              <p:grpSpPr bwMode="auto">
                <a:xfrm>
                  <a:off x="2424" y="1164"/>
                  <a:ext cx="12" cy="28"/>
                  <a:chOff x="2424" y="1164"/>
                  <a:chExt cx="12" cy="28"/>
                </a:xfrm>
              </p:grpSpPr>
              <p:sp>
                <p:nvSpPr>
                  <p:cNvPr id="35806" name="Freeform 990"/>
                  <p:cNvSpPr>
                    <a:spLocks noChangeArrowheads="1"/>
                  </p:cNvSpPr>
                  <p:nvPr/>
                </p:nvSpPr>
                <p:spPr bwMode="auto">
                  <a:xfrm>
                    <a:off x="2424" y="1164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07" name="Freeform 991"/>
                  <p:cNvSpPr>
                    <a:spLocks noChangeArrowheads="1"/>
                  </p:cNvSpPr>
                  <p:nvPr/>
                </p:nvSpPr>
                <p:spPr bwMode="auto">
                  <a:xfrm>
                    <a:off x="2424" y="1164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808" name="Group 992"/>
                <p:cNvGrpSpPr>
                  <a:grpSpLocks/>
                </p:cNvGrpSpPr>
                <p:nvPr/>
              </p:nvGrpSpPr>
              <p:grpSpPr bwMode="auto">
                <a:xfrm>
                  <a:off x="2427" y="1170"/>
                  <a:ext cx="7" cy="22"/>
                  <a:chOff x="2427" y="1170"/>
                  <a:chExt cx="7" cy="22"/>
                </a:xfrm>
              </p:grpSpPr>
              <p:sp>
                <p:nvSpPr>
                  <p:cNvPr id="35809" name="Rectangle 993"/>
                  <p:cNvSpPr>
                    <a:spLocks noChangeArrowheads="1"/>
                  </p:cNvSpPr>
                  <p:nvPr/>
                </p:nvSpPr>
                <p:spPr bwMode="auto">
                  <a:xfrm>
                    <a:off x="2427" y="1170"/>
                    <a:ext cx="8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10" name="Line 994"/>
                  <p:cNvSpPr>
                    <a:spLocks noChangeShapeType="1"/>
                  </p:cNvSpPr>
                  <p:nvPr/>
                </p:nvSpPr>
                <p:spPr bwMode="auto">
                  <a:xfrm>
                    <a:off x="2431" y="1170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811" name="Line 995"/>
                  <p:cNvSpPr>
                    <a:spLocks noChangeShapeType="1"/>
                  </p:cNvSpPr>
                  <p:nvPr/>
                </p:nvSpPr>
                <p:spPr bwMode="auto">
                  <a:xfrm>
                    <a:off x="2427" y="1181"/>
                    <a:ext cx="8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812" name="Group 996"/>
              <p:cNvGrpSpPr>
                <a:grpSpLocks/>
              </p:cNvGrpSpPr>
              <p:nvPr/>
            </p:nvGrpSpPr>
            <p:grpSpPr bwMode="auto">
              <a:xfrm>
                <a:off x="2404" y="1128"/>
                <a:ext cx="10" cy="20"/>
                <a:chOff x="2404" y="1128"/>
                <a:chExt cx="10" cy="20"/>
              </a:xfrm>
            </p:grpSpPr>
            <p:grpSp>
              <p:nvGrpSpPr>
                <p:cNvPr id="35813" name="Group 997"/>
                <p:cNvGrpSpPr>
                  <a:grpSpLocks/>
                </p:cNvGrpSpPr>
                <p:nvPr/>
              </p:nvGrpSpPr>
              <p:grpSpPr bwMode="auto">
                <a:xfrm>
                  <a:off x="2404" y="1129"/>
                  <a:ext cx="10" cy="19"/>
                  <a:chOff x="2404" y="1129"/>
                  <a:chExt cx="10" cy="19"/>
                </a:xfrm>
              </p:grpSpPr>
              <p:sp>
                <p:nvSpPr>
                  <p:cNvPr id="35814" name="Freeform 998"/>
                  <p:cNvSpPr>
                    <a:spLocks noChangeArrowheads="1"/>
                  </p:cNvSpPr>
                  <p:nvPr/>
                </p:nvSpPr>
                <p:spPr bwMode="auto">
                  <a:xfrm>
                    <a:off x="2404" y="1129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15" name="Freeform 999"/>
                  <p:cNvSpPr>
                    <a:spLocks noChangeArrowheads="1"/>
                  </p:cNvSpPr>
                  <p:nvPr/>
                </p:nvSpPr>
                <p:spPr bwMode="auto">
                  <a:xfrm>
                    <a:off x="2404" y="1129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816" name="Group 1000"/>
                <p:cNvGrpSpPr>
                  <a:grpSpLocks/>
                </p:cNvGrpSpPr>
                <p:nvPr/>
              </p:nvGrpSpPr>
              <p:grpSpPr bwMode="auto">
                <a:xfrm>
                  <a:off x="2406" y="1128"/>
                  <a:ext cx="6" cy="18"/>
                  <a:chOff x="2406" y="1128"/>
                  <a:chExt cx="6" cy="18"/>
                </a:xfrm>
              </p:grpSpPr>
              <p:sp>
                <p:nvSpPr>
                  <p:cNvPr id="35817" name="Line 1001"/>
                  <p:cNvSpPr>
                    <a:spLocks noChangeShapeType="1"/>
                  </p:cNvSpPr>
                  <p:nvPr/>
                </p:nvSpPr>
                <p:spPr bwMode="auto">
                  <a:xfrm>
                    <a:off x="2409" y="1128"/>
                    <a:ext cx="1" cy="19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818" name="Line 1002"/>
                  <p:cNvSpPr>
                    <a:spLocks noChangeShapeType="1"/>
                  </p:cNvSpPr>
                  <p:nvPr/>
                </p:nvSpPr>
                <p:spPr bwMode="auto">
                  <a:xfrm>
                    <a:off x="2406" y="1138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819" name="Group 1003"/>
              <p:cNvGrpSpPr>
                <a:grpSpLocks/>
              </p:cNvGrpSpPr>
              <p:nvPr/>
            </p:nvGrpSpPr>
            <p:grpSpPr bwMode="auto">
              <a:xfrm>
                <a:off x="2425" y="1128"/>
                <a:ext cx="10" cy="21"/>
                <a:chOff x="2425" y="1128"/>
                <a:chExt cx="10" cy="21"/>
              </a:xfrm>
            </p:grpSpPr>
            <p:grpSp>
              <p:nvGrpSpPr>
                <p:cNvPr id="35820" name="Group 1004"/>
                <p:cNvGrpSpPr>
                  <a:grpSpLocks/>
                </p:cNvGrpSpPr>
                <p:nvPr/>
              </p:nvGrpSpPr>
              <p:grpSpPr bwMode="auto">
                <a:xfrm>
                  <a:off x="2425" y="1129"/>
                  <a:ext cx="10" cy="20"/>
                  <a:chOff x="2425" y="1129"/>
                  <a:chExt cx="10" cy="20"/>
                </a:xfrm>
              </p:grpSpPr>
              <p:sp>
                <p:nvSpPr>
                  <p:cNvPr id="35821" name="Freeform 1005"/>
                  <p:cNvSpPr>
                    <a:spLocks noChangeArrowheads="1"/>
                  </p:cNvSpPr>
                  <p:nvPr/>
                </p:nvSpPr>
                <p:spPr bwMode="auto">
                  <a:xfrm>
                    <a:off x="2425" y="1129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22" name="Freeform 1006"/>
                  <p:cNvSpPr>
                    <a:spLocks noChangeArrowheads="1"/>
                  </p:cNvSpPr>
                  <p:nvPr/>
                </p:nvSpPr>
                <p:spPr bwMode="auto">
                  <a:xfrm>
                    <a:off x="2425" y="1129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823" name="Group 1007"/>
                <p:cNvGrpSpPr>
                  <a:grpSpLocks/>
                </p:cNvGrpSpPr>
                <p:nvPr/>
              </p:nvGrpSpPr>
              <p:grpSpPr bwMode="auto">
                <a:xfrm>
                  <a:off x="2427" y="1128"/>
                  <a:ext cx="6" cy="19"/>
                  <a:chOff x="2427" y="1128"/>
                  <a:chExt cx="6" cy="19"/>
                </a:xfrm>
              </p:grpSpPr>
              <p:sp>
                <p:nvSpPr>
                  <p:cNvPr id="35824" name="Line 1008"/>
                  <p:cNvSpPr>
                    <a:spLocks noChangeShapeType="1"/>
                  </p:cNvSpPr>
                  <p:nvPr/>
                </p:nvSpPr>
                <p:spPr bwMode="auto">
                  <a:xfrm>
                    <a:off x="2430" y="1128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825" name="Line 1009"/>
                  <p:cNvSpPr>
                    <a:spLocks noChangeShapeType="1"/>
                  </p:cNvSpPr>
                  <p:nvPr/>
                </p:nvSpPr>
                <p:spPr bwMode="auto">
                  <a:xfrm>
                    <a:off x="2427" y="1138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5826" name="Group 1010"/>
            <p:cNvGrpSpPr>
              <a:grpSpLocks/>
            </p:cNvGrpSpPr>
            <p:nvPr/>
          </p:nvGrpSpPr>
          <p:grpSpPr bwMode="auto">
            <a:xfrm>
              <a:off x="2430" y="1146"/>
              <a:ext cx="45" cy="98"/>
              <a:chOff x="2430" y="1146"/>
              <a:chExt cx="45" cy="98"/>
            </a:xfrm>
          </p:grpSpPr>
          <p:grpSp>
            <p:nvGrpSpPr>
              <p:cNvPr id="35827" name="Group 1011"/>
              <p:cNvGrpSpPr>
                <a:grpSpLocks/>
              </p:cNvGrpSpPr>
              <p:nvPr/>
            </p:nvGrpSpPr>
            <p:grpSpPr bwMode="auto">
              <a:xfrm>
                <a:off x="2430" y="1146"/>
                <a:ext cx="45" cy="15"/>
                <a:chOff x="2430" y="1146"/>
                <a:chExt cx="45" cy="15"/>
              </a:xfrm>
            </p:grpSpPr>
            <p:sp>
              <p:nvSpPr>
                <p:cNvPr id="35828" name="Freeform 1012"/>
                <p:cNvSpPr>
                  <a:spLocks noChangeArrowheads="1"/>
                </p:cNvSpPr>
                <p:nvPr/>
              </p:nvSpPr>
              <p:spPr bwMode="auto">
                <a:xfrm>
                  <a:off x="2430" y="1146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829" name="Freeform 1013"/>
                <p:cNvSpPr>
                  <a:spLocks noChangeArrowheads="1"/>
                </p:cNvSpPr>
                <p:nvPr/>
              </p:nvSpPr>
              <p:spPr bwMode="auto">
                <a:xfrm>
                  <a:off x="2430" y="1146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830" name="Freeform 1014"/>
              <p:cNvSpPr>
                <a:spLocks noChangeArrowheads="1"/>
              </p:cNvSpPr>
              <p:nvPr/>
            </p:nvSpPr>
            <p:spPr bwMode="auto">
              <a:xfrm>
                <a:off x="2454" y="1164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831" name="Freeform 1015"/>
              <p:cNvSpPr>
                <a:spLocks noChangeArrowheads="1"/>
              </p:cNvSpPr>
              <p:nvPr/>
            </p:nvSpPr>
            <p:spPr bwMode="auto">
              <a:xfrm>
                <a:off x="2430" y="1164"/>
                <a:ext cx="24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5832" name="Group 1016"/>
              <p:cNvGrpSpPr>
                <a:grpSpLocks/>
              </p:cNvGrpSpPr>
              <p:nvPr/>
            </p:nvGrpSpPr>
            <p:grpSpPr bwMode="auto">
              <a:xfrm>
                <a:off x="2433" y="1172"/>
                <a:ext cx="39" cy="72"/>
                <a:chOff x="2433" y="1172"/>
                <a:chExt cx="39" cy="72"/>
              </a:xfrm>
            </p:grpSpPr>
            <p:sp>
              <p:nvSpPr>
                <p:cNvPr id="35833" name="Rectangle 1017"/>
                <p:cNvSpPr>
                  <a:spLocks noChangeArrowheads="1"/>
                </p:cNvSpPr>
                <p:nvPr/>
              </p:nvSpPr>
              <p:spPr bwMode="auto">
                <a:xfrm>
                  <a:off x="2433" y="1172"/>
                  <a:ext cx="40" cy="73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834" name="Rectangle 1018"/>
                <p:cNvSpPr>
                  <a:spLocks noChangeArrowheads="1"/>
                </p:cNvSpPr>
                <p:nvPr/>
              </p:nvSpPr>
              <p:spPr bwMode="auto">
                <a:xfrm>
                  <a:off x="2433" y="1172"/>
                  <a:ext cx="40" cy="73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835" name="Group 1019"/>
              <p:cNvGrpSpPr>
                <a:grpSpLocks/>
              </p:cNvGrpSpPr>
              <p:nvPr/>
            </p:nvGrpSpPr>
            <p:grpSpPr bwMode="auto">
              <a:xfrm>
                <a:off x="2437" y="1198"/>
                <a:ext cx="11" cy="0"/>
                <a:chOff x="2437" y="1198"/>
                <a:chExt cx="11" cy="0"/>
              </a:xfrm>
            </p:grpSpPr>
            <p:sp>
              <p:nvSpPr>
                <p:cNvPr id="35836" name="Rectangle 1020"/>
                <p:cNvSpPr>
                  <a:spLocks noChangeArrowheads="1"/>
                </p:cNvSpPr>
                <p:nvPr/>
              </p:nvSpPr>
              <p:spPr bwMode="auto">
                <a:xfrm>
                  <a:off x="2437" y="1198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837" name="Rectangle 1021"/>
                <p:cNvSpPr>
                  <a:spLocks noChangeArrowheads="1"/>
                </p:cNvSpPr>
                <p:nvPr/>
              </p:nvSpPr>
              <p:spPr bwMode="auto">
                <a:xfrm>
                  <a:off x="2437" y="1198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838" name="Group 1022"/>
              <p:cNvGrpSpPr>
                <a:grpSpLocks/>
              </p:cNvGrpSpPr>
              <p:nvPr/>
            </p:nvGrpSpPr>
            <p:grpSpPr bwMode="auto">
              <a:xfrm>
                <a:off x="2436" y="1212"/>
                <a:ext cx="12" cy="29"/>
                <a:chOff x="2436" y="1212"/>
                <a:chExt cx="12" cy="29"/>
              </a:xfrm>
            </p:grpSpPr>
            <p:sp>
              <p:nvSpPr>
                <p:cNvPr id="35839" name="Freeform 1023"/>
                <p:cNvSpPr>
                  <a:spLocks noChangeArrowheads="1"/>
                </p:cNvSpPr>
                <p:nvPr/>
              </p:nvSpPr>
              <p:spPr bwMode="auto">
                <a:xfrm>
                  <a:off x="2436" y="1212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840" name="Freeform 1024"/>
                <p:cNvSpPr>
                  <a:spLocks noChangeArrowheads="1"/>
                </p:cNvSpPr>
                <p:nvPr/>
              </p:nvSpPr>
              <p:spPr bwMode="auto">
                <a:xfrm>
                  <a:off x="2436" y="1212"/>
                  <a:ext cx="13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841" name="Group 1025"/>
              <p:cNvGrpSpPr>
                <a:grpSpLocks/>
              </p:cNvGrpSpPr>
              <p:nvPr/>
            </p:nvGrpSpPr>
            <p:grpSpPr bwMode="auto">
              <a:xfrm>
                <a:off x="2438" y="1217"/>
                <a:ext cx="7" cy="22"/>
                <a:chOff x="2438" y="1217"/>
                <a:chExt cx="7" cy="22"/>
              </a:xfrm>
            </p:grpSpPr>
            <p:sp>
              <p:nvSpPr>
                <p:cNvPr id="35842" name="Rectangle 1026"/>
                <p:cNvSpPr>
                  <a:spLocks noChangeArrowheads="1"/>
                </p:cNvSpPr>
                <p:nvPr/>
              </p:nvSpPr>
              <p:spPr bwMode="auto">
                <a:xfrm>
                  <a:off x="2438" y="1217"/>
                  <a:ext cx="8" cy="23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843" name="Line 1027"/>
                <p:cNvSpPr>
                  <a:spLocks noChangeShapeType="1"/>
                </p:cNvSpPr>
                <p:nvPr/>
              </p:nvSpPr>
              <p:spPr bwMode="auto">
                <a:xfrm>
                  <a:off x="2442" y="1218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844" name="Line 1028"/>
                <p:cNvSpPr>
                  <a:spLocks noChangeShapeType="1"/>
                </p:cNvSpPr>
                <p:nvPr/>
              </p:nvSpPr>
              <p:spPr bwMode="auto">
                <a:xfrm>
                  <a:off x="2438" y="1229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845" name="Group 1029"/>
              <p:cNvGrpSpPr>
                <a:grpSpLocks/>
              </p:cNvGrpSpPr>
              <p:nvPr/>
            </p:nvGrpSpPr>
            <p:grpSpPr bwMode="auto">
              <a:xfrm>
                <a:off x="2458" y="1212"/>
                <a:ext cx="12" cy="28"/>
                <a:chOff x="2458" y="1212"/>
                <a:chExt cx="12" cy="28"/>
              </a:xfrm>
            </p:grpSpPr>
            <p:grpSp>
              <p:nvGrpSpPr>
                <p:cNvPr id="35846" name="Group 1030"/>
                <p:cNvGrpSpPr>
                  <a:grpSpLocks/>
                </p:cNvGrpSpPr>
                <p:nvPr/>
              </p:nvGrpSpPr>
              <p:grpSpPr bwMode="auto">
                <a:xfrm>
                  <a:off x="2458" y="1212"/>
                  <a:ext cx="12" cy="28"/>
                  <a:chOff x="2458" y="1212"/>
                  <a:chExt cx="12" cy="28"/>
                </a:xfrm>
              </p:grpSpPr>
              <p:sp>
                <p:nvSpPr>
                  <p:cNvPr id="35847" name="Freeform 1031"/>
                  <p:cNvSpPr>
                    <a:spLocks noChangeArrowheads="1"/>
                  </p:cNvSpPr>
                  <p:nvPr/>
                </p:nvSpPr>
                <p:spPr bwMode="auto">
                  <a:xfrm>
                    <a:off x="2458" y="1212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48" name="Freeform 1032"/>
                  <p:cNvSpPr>
                    <a:spLocks noChangeArrowheads="1"/>
                  </p:cNvSpPr>
                  <p:nvPr/>
                </p:nvSpPr>
                <p:spPr bwMode="auto">
                  <a:xfrm>
                    <a:off x="2458" y="1212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849" name="Group 1033"/>
                <p:cNvGrpSpPr>
                  <a:grpSpLocks/>
                </p:cNvGrpSpPr>
                <p:nvPr/>
              </p:nvGrpSpPr>
              <p:grpSpPr bwMode="auto">
                <a:xfrm>
                  <a:off x="2460" y="1217"/>
                  <a:ext cx="7" cy="22"/>
                  <a:chOff x="2460" y="1217"/>
                  <a:chExt cx="7" cy="22"/>
                </a:xfrm>
              </p:grpSpPr>
              <p:sp>
                <p:nvSpPr>
                  <p:cNvPr id="35850" name="Rectangle 1034"/>
                  <p:cNvSpPr>
                    <a:spLocks noChangeArrowheads="1"/>
                  </p:cNvSpPr>
                  <p:nvPr/>
                </p:nvSpPr>
                <p:spPr bwMode="auto">
                  <a:xfrm>
                    <a:off x="2460" y="1217"/>
                    <a:ext cx="8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51" name="Line 1035"/>
                  <p:cNvSpPr>
                    <a:spLocks noChangeShapeType="1"/>
                  </p:cNvSpPr>
                  <p:nvPr/>
                </p:nvSpPr>
                <p:spPr bwMode="auto">
                  <a:xfrm>
                    <a:off x="2463" y="1218"/>
                    <a:ext cx="1" cy="2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852" name="Line 1036"/>
                  <p:cNvSpPr>
                    <a:spLocks noChangeShapeType="1"/>
                  </p:cNvSpPr>
                  <p:nvPr/>
                </p:nvSpPr>
                <p:spPr bwMode="auto">
                  <a:xfrm>
                    <a:off x="2460" y="1229"/>
                    <a:ext cx="8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853" name="Group 1037"/>
              <p:cNvGrpSpPr>
                <a:grpSpLocks/>
              </p:cNvGrpSpPr>
              <p:nvPr/>
            </p:nvGrpSpPr>
            <p:grpSpPr bwMode="auto">
              <a:xfrm>
                <a:off x="2437" y="1176"/>
                <a:ext cx="10" cy="20"/>
                <a:chOff x="2437" y="1176"/>
                <a:chExt cx="10" cy="20"/>
              </a:xfrm>
            </p:grpSpPr>
            <p:grpSp>
              <p:nvGrpSpPr>
                <p:cNvPr id="35854" name="Group 1038"/>
                <p:cNvGrpSpPr>
                  <a:grpSpLocks/>
                </p:cNvGrpSpPr>
                <p:nvPr/>
              </p:nvGrpSpPr>
              <p:grpSpPr bwMode="auto">
                <a:xfrm>
                  <a:off x="2437" y="1176"/>
                  <a:ext cx="10" cy="20"/>
                  <a:chOff x="2437" y="1176"/>
                  <a:chExt cx="10" cy="20"/>
                </a:xfrm>
              </p:grpSpPr>
              <p:sp>
                <p:nvSpPr>
                  <p:cNvPr id="35855" name="Freeform 1039"/>
                  <p:cNvSpPr>
                    <a:spLocks noChangeArrowheads="1"/>
                  </p:cNvSpPr>
                  <p:nvPr/>
                </p:nvSpPr>
                <p:spPr bwMode="auto">
                  <a:xfrm>
                    <a:off x="2437" y="1176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56" name="Freeform 1040"/>
                  <p:cNvSpPr>
                    <a:spLocks noChangeArrowheads="1"/>
                  </p:cNvSpPr>
                  <p:nvPr/>
                </p:nvSpPr>
                <p:spPr bwMode="auto">
                  <a:xfrm>
                    <a:off x="2437" y="1176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857" name="Group 1041"/>
                <p:cNvGrpSpPr>
                  <a:grpSpLocks/>
                </p:cNvGrpSpPr>
                <p:nvPr/>
              </p:nvGrpSpPr>
              <p:grpSpPr bwMode="auto">
                <a:xfrm>
                  <a:off x="2439" y="1176"/>
                  <a:ext cx="6" cy="19"/>
                  <a:chOff x="2439" y="1176"/>
                  <a:chExt cx="6" cy="19"/>
                </a:xfrm>
              </p:grpSpPr>
              <p:sp>
                <p:nvSpPr>
                  <p:cNvPr id="35858" name="Line 1042"/>
                  <p:cNvSpPr>
                    <a:spLocks noChangeShapeType="1"/>
                  </p:cNvSpPr>
                  <p:nvPr/>
                </p:nvSpPr>
                <p:spPr bwMode="auto">
                  <a:xfrm>
                    <a:off x="2442" y="1176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859" name="Line 1043"/>
                  <p:cNvSpPr>
                    <a:spLocks noChangeShapeType="1"/>
                  </p:cNvSpPr>
                  <p:nvPr/>
                </p:nvSpPr>
                <p:spPr bwMode="auto">
                  <a:xfrm>
                    <a:off x="2439" y="1186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860" name="Group 1044"/>
              <p:cNvGrpSpPr>
                <a:grpSpLocks/>
              </p:cNvGrpSpPr>
              <p:nvPr/>
            </p:nvGrpSpPr>
            <p:grpSpPr bwMode="auto">
              <a:xfrm>
                <a:off x="2458" y="1176"/>
                <a:ext cx="10" cy="21"/>
                <a:chOff x="2458" y="1176"/>
                <a:chExt cx="10" cy="21"/>
              </a:xfrm>
            </p:grpSpPr>
            <p:grpSp>
              <p:nvGrpSpPr>
                <p:cNvPr id="35861" name="Group 1045"/>
                <p:cNvGrpSpPr>
                  <a:grpSpLocks/>
                </p:cNvGrpSpPr>
                <p:nvPr/>
              </p:nvGrpSpPr>
              <p:grpSpPr bwMode="auto">
                <a:xfrm>
                  <a:off x="2458" y="1176"/>
                  <a:ext cx="10" cy="21"/>
                  <a:chOff x="2458" y="1176"/>
                  <a:chExt cx="10" cy="21"/>
                </a:xfrm>
              </p:grpSpPr>
              <p:sp>
                <p:nvSpPr>
                  <p:cNvPr id="35862" name="Freeform 1046"/>
                  <p:cNvSpPr>
                    <a:spLocks noChangeArrowheads="1"/>
                  </p:cNvSpPr>
                  <p:nvPr/>
                </p:nvSpPr>
                <p:spPr bwMode="auto">
                  <a:xfrm>
                    <a:off x="2458" y="1176"/>
                    <a:ext cx="11" cy="22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63" name="Freeform 1047"/>
                  <p:cNvSpPr>
                    <a:spLocks noChangeArrowheads="1"/>
                  </p:cNvSpPr>
                  <p:nvPr/>
                </p:nvSpPr>
                <p:spPr bwMode="auto">
                  <a:xfrm>
                    <a:off x="2458" y="1176"/>
                    <a:ext cx="11" cy="22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864" name="Group 1048"/>
                <p:cNvGrpSpPr>
                  <a:grpSpLocks/>
                </p:cNvGrpSpPr>
                <p:nvPr/>
              </p:nvGrpSpPr>
              <p:grpSpPr bwMode="auto">
                <a:xfrm>
                  <a:off x="2460" y="1176"/>
                  <a:ext cx="6" cy="20"/>
                  <a:chOff x="2460" y="1176"/>
                  <a:chExt cx="6" cy="20"/>
                </a:xfrm>
              </p:grpSpPr>
              <p:sp>
                <p:nvSpPr>
                  <p:cNvPr id="35865" name="Line 1049"/>
                  <p:cNvSpPr>
                    <a:spLocks noChangeShapeType="1"/>
                  </p:cNvSpPr>
                  <p:nvPr/>
                </p:nvSpPr>
                <p:spPr bwMode="auto">
                  <a:xfrm>
                    <a:off x="2464" y="1176"/>
                    <a:ext cx="1" cy="2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866" name="Line 1050"/>
                  <p:cNvSpPr>
                    <a:spLocks noChangeShapeType="1"/>
                  </p:cNvSpPr>
                  <p:nvPr/>
                </p:nvSpPr>
                <p:spPr bwMode="auto">
                  <a:xfrm>
                    <a:off x="2460" y="1186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5867" name="Group 1051"/>
            <p:cNvGrpSpPr>
              <a:grpSpLocks/>
            </p:cNvGrpSpPr>
            <p:nvPr/>
          </p:nvGrpSpPr>
          <p:grpSpPr bwMode="auto">
            <a:xfrm>
              <a:off x="2608" y="1390"/>
              <a:ext cx="42" cy="173"/>
              <a:chOff x="2608" y="1390"/>
              <a:chExt cx="42" cy="173"/>
            </a:xfrm>
          </p:grpSpPr>
          <p:sp>
            <p:nvSpPr>
              <p:cNvPr id="35868" name="Freeform 1052"/>
              <p:cNvSpPr>
                <a:spLocks noChangeArrowheads="1"/>
              </p:cNvSpPr>
              <p:nvPr/>
            </p:nvSpPr>
            <p:spPr bwMode="auto">
              <a:xfrm flipH="1">
                <a:off x="2616" y="1390"/>
                <a:ext cx="4" cy="141"/>
              </a:xfrm>
              <a:custGeom>
                <a:avLst/>
                <a:gdLst>
                  <a:gd name="T0" fmla="*/ 1 w 16"/>
                  <a:gd name="T1" fmla="*/ 0 h 200"/>
                  <a:gd name="T2" fmla="*/ 0 w 16"/>
                  <a:gd name="T3" fmla="*/ 3 h 200"/>
                  <a:gd name="T4" fmla="*/ 0 w 16"/>
                  <a:gd name="T5" fmla="*/ 205 h 200"/>
                  <a:gd name="T6" fmla="*/ 1 w 16"/>
                  <a:gd name="T7" fmla="*/ 208 h 200"/>
                  <a:gd name="T8" fmla="*/ 1 w 16"/>
                  <a:gd name="T9" fmla="*/ 208 h 200"/>
                  <a:gd name="T10" fmla="*/ 2 w 16"/>
                  <a:gd name="T11" fmla="*/ 205 h 200"/>
                  <a:gd name="T12" fmla="*/ 2 w 16"/>
                  <a:gd name="T13" fmla="*/ 3 h 200"/>
                  <a:gd name="T14" fmla="*/ 1 w 16"/>
                  <a:gd name="T15" fmla="*/ 0 h 200"/>
                  <a:gd name="T16" fmla="*/ 1 w 16"/>
                  <a:gd name="T17" fmla="*/ 0 h 200"/>
                  <a:gd name="T18" fmla="*/ 0 w 16"/>
                  <a:gd name="T19" fmla="*/ 0 h 200"/>
                  <a:gd name="T20" fmla="*/ 16 w 16"/>
                  <a:gd name="T21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T18" t="T19" r="T20" b="T21"/>
                <a:pathLst>
                  <a:path w="16" h="200">
                    <a:moveTo>
                      <a:pt x="3" y="0"/>
                    </a:moveTo>
                    <a:cubicBezTo>
                      <a:pt x="1" y="0"/>
                      <a:pt x="0" y="1"/>
                      <a:pt x="0" y="3"/>
                    </a:cubicBezTo>
                    <a:lnTo>
                      <a:pt x="0" y="197"/>
                    </a:lnTo>
                    <a:cubicBezTo>
                      <a:pt x="0" y="199"/>
                      <a:pt x="1" y="200"/>
                      <a:pt x="3" y="200"/>
                    </a:cubicBezTo>
                    <a:lnTo>
                      <a:pt x="13" y="200"/>
                    </a:lnTo>
                    <a:cubicBezTo>
                      <a:pt x="15" y="200"/>
                      <a:pt x="16" y="199"/>
                      <a:pt x="16" y="197"/>
                    </a:cubicBezTo>
                    <a:lnTo>
                      <a:pt x="16" y="3"/>
                    </a:lnTo>
                    <a:cubicBezTo>
                      <a:pt x="16" y="1"/>
                      <a:pt x="15" y="0"/>
                      <a:pt x="13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CC9900"/>
              </a:solidFill>
              <a:ln w="648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869" name="Line 1053"/>
              <p:cNvSpPr>
                <a:spLocks noChangeShapeType="1"/>
              </p:cNvSpPr>
              <p:nvPr/>
            </p:nvSpPr>
            <p:spPr bwMode="auto">
              <a:xfrm flipV="1">
                <a:off x="2619" y="1394"/>
                <a:ext cx="1" cy="138"/>
              </a:xfrm>
              <a:prstGeom prst="line">
                <a:avLst/>
              </a:prstGeom>
              <a:noFill/>
              <a:ln w="324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70" name="Oval 1054"/>
              <p:cNvSpPr>
                <a:spLocks noChangeArrowheads="1"/>
              </p:cNvSpPr>
              <p:nvPr/>
            </p:nvSpPr>
            <p:spPr bwMode="auto">
              <a:xfrm>
                <a:off x="2608" y="1391"/>
                <a:ext cx="21" cy="16"/>
              </a:xfrm>
              <a:prstGeom prst="ellips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871" name="Rectangle 1055"/>
              <p:cNvSpPr>
                <a:spLocks noChangeArrowheads="1"/>
              </p:cNvSpPr>
              <p:nvPr/>
            </p:nvSpPr>
            <p:spPr bwMode="auto">
              <a:xfrm>
                <a:off x="2619" y="1532"/>
                <a:ext cx="32" cy="32"/>
              </a:xfrm>
              <a:prstGeom prst="rect">
                <a:avLst/>
              </a:prstGeom>
              <a:solidFill>
                <a:srgbClr val="BBE0E3"/>
              </a:solidFill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5872" name="Group 1056"/>
            <p:cNvGrpSpPr>
              <a:grpSpLocks/>
            </p:cNvGrpSpPr>
            <p:nvPr/>
          </p:nvGrpSpPr>
          <p:grpSpPr bwMode="auto">
            <a:xfrm>
              <a:off x="2361" y="1656"/>
              <a:ext cx="45" cy="97"/>
              <a:chOff x="2361" y="1656"/>
              <a:chExt cx="45" cy="97"/>
            </a:xfrm>
          </p:grpSpPr>
          <p:grpSp>
            <p:nvGrpSpPr>
              <p:cNvPr id="35873" name="Group 1057"/>
              <p:cNvGrpSpPr>
                <a:grpSpLocks/>
              </p:cNvGrpSpPr>
              <p:nvPr/>
            </p:nvGrpSpPr>
            <p:grpSpPr bwMode="auto">
              <a:xfrm>
                <a:off x="2361" y="1656"/>
                <a:ext cx="44" cy="15"/>
                <a:chOff x="2361" y="1656"/>
                <a:chExt cx="44" cy="15"/>
              </a:xfrm>
            </p:grpSpPr>
            <p:sp>
              <p:nvSpPr>
                <p:cNvPr id="35874" name="Freeform 1058"/>
                <p:cNvSpPr>
                  <a:spLocks noChangeArrowheads="1"/>
                </p:cNvSpPr>
                <p:nvPr/>
              </p:nvSpPr>
              <p:spPr bwMode="auto">
                <a:xfrm>
                  <a:off x="2361" y="1656"/>
                  <a:ext cx="45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875" name="Freeform 1059"/>
                <p:cNvSpPr>
                  <a:spLocks noChangeArrowheads="1"/>
                </p:cNvSpPr>
                <p:nvPr/>
              </p:nvSpPr>
              <p:spPr bwMode="auto">
                <a:xfrm>
                  <a:off x="2361" y="1656"/>
                  <a:ext cx="45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876" name="Freeform 1060"/>
              <p:cNvSpPr>
                <a:spLocks noChangeArrowheads="1"/>
              </p:cNvSpPr>
              <p:nvPr/>
            </p:nvSpPr>
            <p:spPr bwMode="auto">
              <a:xfrm>
                <a:off x="2384" y="1674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877" name="Freeform 1061"/>
              <p:cNvSpPr>
                <a:spLocks noChangeArrowheads="1"/>
              </p:cNvSpPr>
              <p:nvPr/>
            </p:nvSpPr>
            <p:spPr bwMode="auto">
              <a:xfrm>
                <a:off x="2361" y="1674"/>
                <a:ext cx="23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5878" name="Group 1062"/>
              <p:cNvGrpSpPr>
                <a:grpSpLocks/>
              </p:cNvGrpSpPr>
              <p:nvPr/>
            </p:nvGrpSpPr>
            <p:grpSpPr bwMode="auto">
              <a:xfrm>
                <a:off x="2364" y="1682"/>
                <a:ext cx="38" cy="71"/>
                <a:chOff x="2364" y="1682"/>
                <a:chExt cx="38" cy="71"/>
              </a:xfrm>
            </p:grpSpPr>
            <p:sp>
              <p:nvSpPr>
                <p:cNvPr id="35879" name="Rectangle 1063"/>
                <p:cNvSpPr>
                  <a:spLocks noChangeArrowheads="1"/>
                </p:cNvSpPr>
                <p:nvPr/>
              </p:nvSpPr>
              <p:spPr bwMode="auto">
                <a:xfrm>
                  <a:off x="2364" y="1682"/>
                  <a:ext cx="39" cy="72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880" name="Rectangle 1064"/>
                <p:cNvSpPr>
                  <a:spLocks noChangeArrowheads="1"/>
                </p:cNvSpPr>
                <p:nvPr/>
              </p:nvSpPr>
              <p:spPr bwMode="auto">
                <a:xfrm>
                  <a:off x="2364" y="1682"/>
                  <a:ext cx="39" cy="72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881" name="Group 1065"/>
              <p:cNvGrpSpPr>
                <a:grpSpLocks/>
              </p:cNvGrpSpPr>
              <p:nvPr/>
            </p:nvGrpSpPr>
            <p:grpSpPr bwMode="auto">
              <a:xfrm>
                <a:off x="2368" y="1707"/>
                <a:ext cx="11" cy="0"/>
                <a:chOff x="2368" y="1707"/>
                <a:chExt cx="11" cy="0"/>
              </a:xfrm>
            </p:grpSpPr>
            <p:sp>
              <p:nvSpPr>
                <p:cNvPr id="35882" name="Rectangle 1066"/>
                <p:cNvSpPr>
                  <a:spLocks noChangeArrowheads="1"/>
                </p:cNvSpPr>
                <p:nvPr/>
              </p:nvSpPr>
              <p:spPr bwMode="auto">
                <a:xfrm>
                  <a:off x="2368" y="1707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883" name="Rectangle 1067"/>
                <p:cNvSpPr>
                  <a:spLocks noChangeArrowheads="1"/>
                </p:cNvSpPr>
                <p:nvPr/>
              </p:nvSpPr>
              <p:spPr bwMode="auto">
                <a:xfrm>
                  <a:off x="2368" y="1707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884" name="Group 1068"/>
              <p:cNvGrpSpPr>
                <a:grpSpLocks/>
              </p:cNvGrpSpPr>
              <p:nvPr/>
            </p:nvGrpSpPr>
            <p:grpSpPr bwMode="auto">
              <a:xfrm>
                <a:off x="2367" y="1721"/>
                <a:ext cx="11" cy="28"/>
                <a:chOff x="2367" y="1721"/>
                <a:chExt cx="11" cy="28"/>
              </a:xfrm>
            </p:grpSpPr>
            <p:sp>
              <p:nvSpPr>
                <p:cNvPr id="35885" name="Freeform 1069"/>
                <p:cNvSpPr>
                  <a:spLocks noChangeArrowheads="1"/>
                </p:cNvSpPr>
                <p:nvPr/>
              </p:nvSpPr>
              <p:spPr bwMode="auto">
                <a:xfrm>
                  <a:off x="2367" y="1721"/>
                  <a:ext cx="12" cy="29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886" name="Freeform 1070"/>
                <p:cNvSpPr>
                  <a:spLocks noChangeArrowheads="1"/>
                </p:cNvSpPr>
                <p:nvPr/>
              </p:nvSpPr>
              <p:spPr bwMode="auto">
                <a:xfrm>
                  <a:off x="2367" y="1721"/>
                  <a:ext cx="12" cy="29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887" name="Group 1071"/>
              <p:cNvGrpSpPr>
                <a:grpSpLocks/>
              </p:cNvGrpSpPr>
              <p:nvPr/>
            </p:nvGrpSpPr>
            <p:grpSpPr bwMode="auto">
              <a:xfrm>
                <a:off x="2369" y="1726"/>
                <a:ext cx="7" cy="22"/>
                <a:chOff x="2369" y="1726"/>
                <a:chExt cx="7" cy="22"/>
              </a:xfrm>
            </p:grpSpPr>
            <p:sp>
              <p:nvSpPr>
                <p:cNvPr id="35888" name="Rectangle 1072"/>
                <p:cNvSpPr>
                  <a:spLocks noChangeArrowheads="1"/>
                </p:cNvSpPr>
                <p:nvPr/>
              </p:nvSpPr>
              <p:spPr bwMode="auto">
                <a:xfrm>
                  <a:off x="2369" y="1726"/>
                  <a:ext cx="8" cy="23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889" name="Line 1073"/>
                <p:cNvSpPr>
                  <a:spLocks noChangeShapeType="1"/>
                </p:cNvSpPr>
                <p:nvPr/>
              </p:nvSpPr>
              <p:spPr bwMode="auto">
                <a:xfrm>
                  <a:off x="2373" y="1726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890" name="Line 1074"/>
                <p:cNvSpPr>
                  <a:spLocks noChangeShapeType="1"/>
                </p:cNvSpPr>
                <p:nvPr/>
              </p:nvSpPr>
              <p:spPr bwMode="auto">
                <a:xfrm>
                  <a:off x="2369" y="1739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891" name="Group 1075"/>
              <p:cNvGrpSpPr>
                <a:grpSpLocks/>
              </p:cNvGrpSpPr>
              <p:nvPr/>
            </p:nvGrpSpPr>
            <p:grpSpPr bwMode="auto">
              <a:xfrm>
                <a:off x="2387" y="1721"/>
                <a:ext cx="12" cy="27"/>
                <a:chOff x="2387" y="1721"/>
                <a:chExt cx="12" cy="27"/>
              </a:xfrm>
            </p:grpSpPr>
            <p:grpSp>
              <p:nvGrpSpPr>
                <p:cNvPr id="35892" name="Group 1076"/>
                <p:cNvGrpSpPr>
                  <a:grpSpLocks/>
                </p:cNvGrpSpPr>
                <p:nvPr/>
              </p:nvGrpSpPr>
              <p:grpSpPr bwMode="auto">
                <a:xfrm>
                  <a:off x="2387" y="1721"/>
                  <a:ext cx="12" cy="27"/>
                  <a:chOff x="2387" y="1721"/>
                  <a:chExt cx="12" cy="27"/>
                </a:xfrm>
              </p:grpSpPr>
              <p:sp>
                <p:nvSpPr>
                  <p:cNvPr id="35893" name="Freeform 1077"/>
                  <p:cNvSpPr>
                    <a:spLocks noChangeArrowheads="1"/>
                  </p:cNvSpPr>
                  <p:nvPr/>
                </p:nvSpPr>
                <p:spPr bwMode="auto">
                  <a:xfrm>
                    <a:off x="2387" y="1721"/>
                    <a:ext cx="13" cy="28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94" name="Freeform 1078"/>
                  <p:cNvSpPr>
                    <a:spLocks noChangeArrowheads="1"/>
                  </p:cNvSpPr>
                  <p:nvPr/>
                </p:nvSpPr>
                <p:spPr bwMode="auto">
                  <a:xfrm>
                    <a:off x="2387" y="1721"/>
                    <a:ext cx="13" cy="28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895" name="Group 1079"/>
                <p:cNvGrpSpPr>
                  <a:grpSpLocks/>
                </p:cNvGrpSpPr>
                <p:nvPr/>
              </p:nvGrpSpPr>
              <p:grpSpPr bwMode="auto">
                <a:xfrm>
                  <a:off x="2390" y="1726"/>
                  <a:ext cx="6" cy="21"/>
                  <a:chOff x="2390" y="1726"/>
                  <a:chExt cx="6" cy="21"/>
                </a:xfrm>
              </p:grpSpPr>
              <p:sp>
                <p:nvSpPr>
                  <p:cNvPr id="35896" name="Rectangle 1080"/>
                  <p:cNvSpPr>
                    <a:spLocks noChangeArrowheads="1"/>
                  </p:cNvSpPr>
                  <p:nvPr/>
                </p:nvSpPr>
                <p:spPr bwMode="auto">
                  <a:xfrm>
                    <a:off x="2390" y="1726"/>
                    <a:ext cx="7" cy="22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97" name="Line 1081"/>
                  <p:cNvSpPr>
                    <a:spLocks noChangeShapeType="1"/>
                  </p:cNvSpPr>
                  <p:nvPr/>
                </p:nvSpPr>
                <p:spPr bwMode="auto">
                  <a:xfrm>
                    <a:off x="2393" y="1727"/>
                    <a:ext cx="1" cy="2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898" name="Line 1082"/>
                  <p:cNvSpPr>
                    <a:spLocks noChangeShapeType="1"/>
                  </p:cNvSpPr>
                  <p:nvPr/>
                </p:nvSpPr>
                <p:spPr bwMode="auto">
                  <a:xfrm>
                    <a:off x="2390" y="1738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899" name="Group 1083"/>
              <p:cNvGrpSpPr>
                <a:grpSpLocks/>
              </p:cNvGrpSpPr>
              <p:nvPr/>
            </p:nvGrpSpPr>
            <p:grpSpPr bwMode="auto">
              <a:xfrm>
                <a:off x="2368" y="1686"/>
                <a:ext cx="10" cy="19"/>
                <a:chOff x="2368" y="1686"/>
                <a:chExt cx="10" cy="19"/>
              </a:xfrm>
            </p:grpSpPr>
            <p:grpSp>
              <p:nvGrpSpPr>
                <p:cNvPr id="35900" name="Group 1084"/>
                <p:cNvGrpSpPr>
                  <a:grpSpLocks/>
                </p:cNvGrpSpPr>
                <p:nvPr/>
              </p:nvGrpSpPr>
              <p:grpSpPr bwMode="auto">
                <a:xfrm>
                  <a:off x="2368" y="1686"/>
                  <a:ext cx="10" cy="19"/>
                  <a:chOff x="2368" y="1686"/>
                  <a:chExt cx="10" cy="19"/>
                </a:xfrm>
              </p:grpSpPr>
              <p:sp>
                <p:nvSpPr>
                  <p:cNvPr id="35901" name="Freeform 1085"/>
                  <p:cNvSpPr>
                    <a:spLocks noChangeArrowheads="1"/>
                  </p:cNvSpPr>
                  <p:nvPr/>
                </p:nvSpPr>
                <p:spPr bwMode="auto">
                  <a:xfrm>
                    <a:off x="2368" y="1686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02" name="Freeform 1086"/>
                  <p:cNvSpPr>
                    <a:spLocks noChangeArrowheads="1"/>
                  </p:cNvSpPr>
                  <p:nvPr/>
                </p:nvSpPr>
                <p:spPr bwMode="auto">
                  <a:xfrm>
                    <a:off x="2368" y="1686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903" name="Group 1087"/>
                <p:cNvGrpSpPr>
                  <a:grpSpLocks/>
                </p:cNvGrpSpPr>
                <p:nvPr/>
              </p:nvGrpSpPr>
              <p:grpSpPr bwMode="auto">
                <a:xfrm>
                  <a:off x="2370" y="1686"/>
                  <a:ext cx="6" cy="18"/>
                  <a:chOff x="2370" y="1686"/>
                  <a:chExt cx="6" cy="18"/>
                </a:xfrm>
              </p:grpSpPr>
              <p:sp>
                <p:nvSpPr>
                  <p:cNvPr id="35904" name="Line 1088"/>
                  <p:cNvSpPr>
                    <a:spLocks noChangeShapeType="1"/>
                  </p:cNvSpPr>
                  <p:nvPr/>
                </p:nvSpPr>
                <p:spPr bwMode="auto">
                  <a:xfrm>
                    <a:off x="2373" y="1686"/>
                    <a:ext cx="1" cy="19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905" name="Line 1089"/>
                  <p:cNvSpPr>
                    <a:spLocks noChangeShapeType="1"/>
                  </p:cNvSpPr>
                  <p:nvPr/>
                </p:nvSpPr>
                <p:spPr bwMode="auto">
                  <a:xfrm>
                    <a:off x="2370" y="1694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906" name="Group 1090"/>
              <p:cNvGrpSpPr>
                <a:grpSpLocks/>
              </p:cNvGrpSpPr>
              <p:nvPr/>
            </p:nvGrpSpPr>
            <p:grpSpPr bwMode="auto">
              <a:xfrm>
                <a:off x="2388" y="1686"/>
                <a:ext cx="9" cy="21"/>
                <a:chOff x="2388" y="1686"/>
                <a:chExt cx="9" cy="21"/>
              </a:xfrm>
            </p:grpSpPr>
            <p:grpSp>
              <p:nvGrpSpPr>
                <p:cNvPr id="35907" name="Group 1091"/>
                <p:cNvGrpSpPr>
                  <a:grpSpLocks/>
                </p:cNvGrpSpPr>
                <p:nvPr/>
              </p:nvGrpSpPr>
              <p:grpSpPr bwMode="auto">
                <a:xfrm>
                  <a:off x="2388" y="1686"/>
                  <a:ext cx="9" cy="20"/>
                  <a:chOff x="2388" y="1686"/>
                  <a:chExt cx="9" cy="20"/>
                </a:xfrm>
              </p:grpSpPr>
              <p:sp>
                <p:nvSpPr>
                  <p:cNvPr id="35908" name="Freeform 1092"/>
                  <p:cNvSpPr>
                    <a:spLocks noChangeArrowheads="1"/>
                  </p:cNvSpPr>
                  <p:nvPr/>
                </p:nvSpPr>
                <p:spPr bwMode="auto">
                  <a:xfrm>
                    <a:off x="2388" y="1686"/>
                    <a:ext cx="10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09" name="Freeform 1093"/>
                  <p:cNvSpPr>
                    <a:spLocks noChangeArrowheads="1"/>
                  </p:cNvSpPr>
                  <p:nvPr/>
                </p:nvSpPr>
                <p:spPr bwMode="auto">
                  <a:xfrm>
                    <a:off x="2388" y="1686"/>
                    <a:ext cx="10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910" name="Group 1094"/>
                <p:cNvGrpSpPr>
                  <a:grpSpLocks/>
                </p:cNvGrpSpPr>
                <p:nvPr/>
              </p:nvGrpSpPr>
              <p:grpSpPr bwMode="auto">
                <a:xfrm>
                  <a:off x="2390" y="1686"/>
                  <a:ext cx="6" cy="19"/>
                  <a:chOff x="2390" y="1686"/>
                  <a:chExt cx="6" cy="19"/>
                </a:xfrm>
              </p:grpSpPr>
              <p:sp>
                <p:nvSpPr>
                  <p:cNvPr id="35911" name="Line 1095"/>
                  <p:cNvSpPr>
                    <a:spLocks noChangeShapeType="1"/>
                  </p:cNvSpPr>
                  <p:nvPr/>
                </p:nvSpPr>
                <p:spPr bwMode="auto">
                  <a:xfrm>
                    <a:off x="2393" y="1686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912" name="Line 1096"/>
                  <p:cNvSpPr>
                    <a:spLocks noChangeShapeType="1"/>
                  </p:cNvSpPr>
                  <p:nvPr/>
                </p:nvSpPr>
                <p:spPr bwMode="auto">
                  <a:xfrm>
                    <a:off x="2390" y="1695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5913" name="Group 1097"/>
            <p:cNvGrpSpPr>
              <a:grpSpLocks/>
            </p:cNvGrpSpPr>
            <p:nvPr/>
          </p:nvGrpSpPr>
          <p:grpSpPr bwMode="auto">
            <a:xfrm>
              <a:off x="2427" y="1708"/>
              <a:ext cx="45" cy="99"/>
              <a:chOff x="2427" y="1708"/>
              <a:chExt cx="45" cy="99"/>
            </a:xfrm>
          </p:grpSpPr>
          <p:grpSp>
            <p:nvGrpSpPr>
              <p:cNvPr id="35914" name="Group 1098"/>
              <p:cNvGrpSpPr>
                <a:grpSpLocks/>
              </p:cNvGrpSpPr>
              <p:nvPr/>
            </p:nvGrpSpPr>
            <p:grpSpPr bwMode="auto">
              <a:xfrm>
                <a:off x="2427" y="1708"/>
                <a:ext cx="44" cy="15"/>
                <a:chOff x="2427" y="1708"/>
                <a:chExt cx="44" cy="15"/>
              </a:xfrm>
            </p:grpSpPr>
            <p:sp>
              <p:nvSpPr>
                <p:cNvPr id="35915" name="Freeform 1099"/>
                <p:cNvSpPr>
                  <a:spLocks noChangeArrowheads="1"/>
                </p:cNvSpPr>
                <p:nvPr/>
              </p:nvSpPr>
              <p:spPr bwMode="auto">
                <a:xfrm>
                  <a:off x="2427" y="1708"/>
                  <a:ext cx="45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916" name="Freeform 1100"/>
                <p:cNvSpPr>
                  <a:spLocks noChangeArrowheads="1"/>
                </p:cNvSpPr>
                <p:nvPr/>
              </p:nvSpPr>
              <p:spPr bwMode="auto">
                <a:xfrm>
                  <a:off x="2427" y="1708"/>
                  <a:ext cx="45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917" name="Freeform 1101"/>
              <p:cNvSpPr>
                <a:spLocks noChangeArrowheads="1"/>
              </p:cNvSpPr>
              <p:nvPr/>
            </p:nvSpPr>
            <p:spPr bwMode="auto">
              <a:xfrm>
                <a:off x="2450" y="1726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8" name="Freeform 1102"/>
              <p:cNvSpPr>
                <a:spLocks noChangeArrowheads="1"/>
              </p:cNvSpPr>
              <p:nvPr/>
            </p:nvSpPr>
            <p:spPr bwMode="auto">
              <a:xfrm>
                <a:off x="2427" y="1726"/>
                <a:ext cx="23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5919" name="Group 1103"/>
              <p:cNvGrpSpPr>
                <a:grpSpLocks/>
              </p:cNvGrpSpPr>
              <p:nvPr/>
            </p:nvGrpSpPr>
            <p:grpSpPr bwMode="auto">
              <a:xfrm>
                <a:off x="2430" y="1734"/>
                <a:ext cx="38" cy="73"/>
                <a:chOff x="2430" y="1734"/>
                <a:chExt cx="38" cy="73"/>
              </a:xfrm>
            </p:grpSpPr>
            <p:sp>
              <p:nvSpPr>
                <p:cNvPr id="35920" name="Rectangle 1104"/>
                <p:cNvSpPr>
                  <a:spLocks noChangeArrowheads="1"/>
                </p:cNvSpPr>
                <p:nvPr/>
              </p:nvSpPr>
              <p:spPr bwMode="auto">
                <a:xfrm>
                  <a:off x="2430" y="1734"/>
                  <a:ext cx="39" cy="74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921" name="Rectangle 1105"/>
                <p:cNvSpPr>
                  <a:spLocks noChangeArrowheads="1"/>
                </p:cNvSpPr>
                <p:nvPr/>
              </p:nvSpPr>
              <p:spPr bwMode="auto">
                <a:xfrm>
                  <a:off x="2430" y="1734"/>
                  <a:ext cx="39" cy="74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922" name="Group 1106"/>
              <p:cNvGrpSpPr>
                <a:grpSpLocks/>
              </p:cNvGrpSpPr>
              <p:nvPr/>
            </p:nvGrpSpPr>
            <p:grpSpPr bwMode="auto">
              <a:xfrm>
                <a:off x="2434" y="1760"/>
                <a:ext cx="11" cy="0"/>
                <a:chOff x="2434" y="1760"/>
                <a:chExt cx="11" cy="0"/>
              </a:xfrm>
            </p:grpSpPr>
            <p:sp>
              <p:nvSpPr>
                <p:cNvPr id="35923" name="Rectangle 1107"/>
                <p:cNvSpPr>
                  <a:spLocks noChangeArrowheads="1"/>
                </p:cNvSpPr>
                <p:nvPr/>
              </p:nvSpPr>
              <p:spPr bwMode="auto">
                <a:xfrm>
                  <a:off x="2434" y="1760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924" name="Rectangle 1108"/>
                <p:cNvSpPr>
                  <a:spLocks noChangeArrowheads="1"/>
                </p:cNvSpPr>
                <p:nvPr/>
              </p:nvSpPr>
              <p:spPr bwMode="auto">
                <a:xfrm>
                  <a:off x="2434" y="1760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925" name="Group 1109"/>
              <p:cNvGrpSpPr>
                <a:grpSpLocks/>
              </p:cNvGrpSpPr>
              <p:nvPr/>
            </p:nvGrpSpPr>
            <p:grpSpPr bwMode="auto">
              <a:xfrm>
                <a:off x="2433" y="1774"/>
                <a:ext cx="11" cy="29"/>
                <a:chOff x="2433" y="1774"/>
                <a:chExt cx="11" cy="29"/>
              </a:xfrm>
            </p:grpSpPr>
            <p:sp>
              <p:nvSpPr>
                <p:cNvPr id="35926" name="Freeform 1110"/>
                <p:cNvSpPr>
                  <a:spLocks noChangeArrowheads="1"/>
                </p:cNvSpPr>
                <p:nvPr/>
              </p:nvSpPr>
              <p:spPr bwMode="auto">
                <a:xfrm>
                  <a:off x="2433" y="1774"/>
                  <a:ext cx="12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927" name="Freeform 1111"/>
                <p:cNvSpPr>
                  <a:spLocks noChangeArrowheads="1"/>
                </p:cNvSpPr>
                <p:nvPr/>
              </p:nvSpPr>
              <p:spPr bwMode="auto">
                <a:xfrm>
                  <a:off x="2433" y="1774"/>
                  <a:ext cx="12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928" name="Group 1112"/>
              <p:cNvGrpSpPr>
                <a:grpSpLocks/>
              </p:cNvGrpSpPr>
              <p:nvPr/>
            </p:nvGrpSpPr>
            <p:grpSpPr bwMode="auto">
              <a:xfrm>
                <a:off x="2435" y="1780"/>
                <a:ext cx="7" cy="23"/>
                <a:chOff x="2435" y="1780"/>
                <a:chExt cx="7" cy="23"/>
              </a:xfrm>
            </p:grpSpPr>
            <p:sp>
              <p:nvSpPr>
                <p:cNvPr id="35929" name="Rectangle 1113"/>
                <p:cNvSpPr>
                  <a:spLocks noChangeArrowheads="1"/>
                </p:cNvSpPr>
                <p:nvPr/>
              </p:nvSpPr>
              <p:spPr bwMode="auto">
                <a:xfrm>
                  <a:off x="2435" y="1780"/>
                  <a:ext cx="8" cy="24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930" name="Line 1114"/>
                <p:cNvSpPr>
                  <a:spLocks noChangeShapeType="1"/>
                </p:cNvSpPr>
                <p:nvPr/>
              </p:nvSpPr>
              <p:spPr bwMode="auto">
                <a:xfrm>
                  <a:off x="2439" y="1780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931" name="Line 1115"/>
                <p:cNvSpPr>
                  <a:spLocks noChangeShapeType="1"/>
                </p:cNvSpPr>
                <p:nvPr/>
              </p:nvSpPr>
              <p:spPr bwMode="auto">
                <a:xfrm>
                  <a:off x="2435" y="1791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932" name="Group 1116"/>
              <p:cNvGrpSpPr>
                <a:grpSpLocks/>
              </p:cNvGrpSpPr>
              <p:nvPr/>
            </p:nvGrpSpPr>
            <p:grpSpPr bwMode="auto">
              <a:xfrm>
                <a:off x="2453" y="1774"/>
                <a:ext cx="12" cy="28"/>
                <a:chOff x="2453" y="1774"/>
                <a:chExt cx="12" cy="28"/>
              </a:xfrm>
            </p:grpSpPr>
            <p:grpSp>
              <p:nvGrpSpPr>
                <p:cNvPr id="35933" name="Group 1117"/>
                <p:cNvGrpSpPr>
                  <a:grpSpLocks/>
                </p:cNvGrpSpPr>
                <p:nvPr/>
              </p:nvGrpSpPr>
              <p:grpSpPr bwMode="auto">
                <a:xfrm>
                  <a:off x="2453" y="1774"/>
                  <a:ext cx="12" cy="28"/>
                  <a:chOff x="2453" y="1774"/>
                  <a:chExt cx="12" cy="28"/>
                </a:xfrm>
              </p:grpSpPr>
              <p:sp>
                <p:nvSpPr>
                  <p:cNvPr id="35934" name="Freeform 1118"/>
                  <p:cNvSpPr>
                    <a:spLocks noChangeArrowheads="1"/>
                  </p:cNvSpPr>
                  <p:nvPr/>
                </p:nvSpPr>
                <p:spPr bwMode="auto">
                  <a:xfrm>
                    <a:off x="2453" y="1774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35" name="Freeform 1119"/>
                  <p:cNvSpPr>
                    <a:spLocks noChangeArrowheads="1"/>
                  </p:cNvSpPr>
                  <p:nvPr/>
                </p:nvSpPr>
                <p:spPr bwMode="auto">
                  <a:xfrm>
                    <a:off x="2453" y="1774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936" name="Group 1120"/>
                <p:cNvGrpSpPr>
                  <a:grpSpLocks/>
                </p:cNvGrpSpPr>
                <p:nvPr/>
              </p:nvGrpSpPr>
              <p:grpSpPr bwMode="auto">
                <a:xfrm>
                  <a:off x="2456" y="1780"/>
                  <a:ext cx="6" cy="22"/>
                  <a:chOff x="2456" y="1780"/>
                  <a:chExt cx="6" cy="22"/>
                </a:xfrm>
              </p:grpSpPr>
              <p:sp>
                <p:nvSpPr>
                  <p:cNvPr id="35937" name="Rectangle 1121"/>
                  <p:cNvSpPr>
                    <a:spLocks noChangeArrowheads="1"/>
                  </p:cNvSpPr>
                  <p:nvPr/>
                </p:nvSpPr>
                <p:spPr bwMode="auto">
                  <a:xfrm>
                    <a:off x="2456" y="1780"/>
                    <a:ext cx="7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38" name="Line 1122"/>
                  <p:cNvSpPr>
                    <a:spLocks noChangeShapeType="1"/>
                  </p:cNvSpPr>
                  <p:nvPr/>
                </p:nvSpPr>
                <p:spPr bwMode="auto">
                  <a:xfrm>
                    <a:off x="2459" y="1780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939" name="Line 1123"/>
                  <p:cNvSpPr>
                    <a:spLocks noChangeShapeType="1"/>
                  </p:cNvSpPr>
                  <p:nvPr/>
                </p:nvSpPr>
                <p:spPr bwMode="auto">
                  <a:xfrm>
                    <a:off x="2456" y="1791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940" name="Group 1124"/>
              <p:cNvGrpSpPr>
                <a:grpSpLocks/>
              </p:cNvGrpSpPr>
              <p:nvPr/>
            </p:nvGrpSpPr>
            <p:grpSpPr bwMode="auto">
              <a:xfrm>
                <a:off x="2434" y="1738"/>
                <a:ext cx="10" cy="20"/>
                <a:chOff x="2434" y="1738"/>
                <a:chExt cx="10" cy="20"/>
              </a:xfrm>
            </p:grpSpPr>
            <p:grpSp>
              <p:nvGrpSpPr>
                <p:cNvPr id="35941" name="Group 1125"/>
                <p:cNvGrpSpPr>
                  <a:grpSpLocks/>
                </p:cNvGrpSpPr>
                <p:nvPr/>
              </p:nvGrpSpPr>
              <p:grpSpPr bwMode="auto">
                <a:xfrm>
                  <a:off x="2434" y="1739"/>
                  <a:ext cx="10" cy="19"/>
                  <a:chOff x="2434" y="1739"/>
                  <a:chExt cx="10" cy="19"/>
                </a:xfrm>
              </p:grpSpPr>
              <p:sp>
                <p:nvSpPr>
                  <p:cNvPr id="35942" name="Freeform 1126"/>
                  <p:cNvSpPr>
                    <a:spLocks noChangeArrowheads="1"/>
                  </p:cNvSpPr>
                  <p:nvPr/>
                </p:nvSpPr>
                <p:spPr bwMode="auto">
                  <a:xfrm>
                    <a:off x="2434" y="1739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43" name="Freeform 1127"/>
                  <p:cNvSpPr>
                    <a:spLocks noChangeArrowheads="1"/>
                  </p:cNvSpPr>
                  <p:nvPr/>
                </p:nvSpPr>
                <p:spPr bwMode="auto">
                  <a:xfrm>
                    <a:off x="2434" y="1739"/>
                    <a:ext cx="11" cy="20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944" name="Group 1128"/>
                <p:cNvGrpSpPr>
                  <a:grpSpLocks/>
                </p:cNvGrpSpPr>
                <p:nvPr/>
              </p:nvGrpSpPr>
              <p:grpSpPr bwMode="auto">
                <a:xfrm>
                  <a:off x="2436" y="1738"/>
                  <a:ext cx="6" cy="18"/>
                  <a:chOff x="2436" y="1738"/>
                  <a:chExt cx="6" cy="18"/>
                </a:xfrm>
              </p:grpSpPr>
              <p:sp>
                <p:nvSpPr>
                  <p:cNvPr id="35945" name="Line 1129"/>
                  <p:cNvSpPr>
                    <a:spLocks noChangeShapeType="1"/>
                  </p:cNvSpPr>
                  <p:nvPr/>
                </p:nvSpPr>
                <p:spPr bwMode="auto">
                  <a:xfrm>
                    <a:off x="2439" y="1738"/>
                    <a:ext cx="1" cy="19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946" name="Line 1130"/>
                  <p:cNvSpPr>
                    <a:spLocks noChangeShapeType="1"/>
                  </p:cNvSpPr>
                  <p:nvPr/>
                </p:nvSpPr>
                <p:spPr bwMode="auto">
                  <a:xfrm>
                    <a:off x="2436" y="1748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947" name="Group 1131"/>
              <p:cNvGrpSpPr>
                <a:grpSpLocks/>
              </p:cNvGrpSpPr>
              <p:nvPr/>
            </p:nvGrpSpPr>
            <p:grpSpPr bwMode="auto">
              <a:xfrm>
                <a:off x="2454" y="1738"/>
                <a:ext cx="9" cy="21"/>
                <a:chOff x="2454" y="1738"/>
                <a:chExt cx="9" cy="21"/>
              </a:xfrm>
            </p:grpSpPr>
            <p:grpSp>
              <p:nvGrpSpPr>
                <p:cNvPr id="35948" name="Group 1132"/>
                <p:cNvGrpSpPr>
                  <a:grpSpLocks/>
                </p:cNvGrpSpPr>
                <p:nvPr/>
              </p:nvGrpSpPr>
              <p:grpSpPr bwMode="auto">
                <a:xfrm>
                  <a:off x="2454" y="1739"/>
                  <a:ext cx="9" cy="20"/>
                  <a:chOff x="2454" y="1739"/>
                  <a:chExt cx="9" cy="20"/>
                </a:xfrm>
              </p:grpSpPr>
              <p:sp>
                <p:nvSpPr>
                  <p:cNvPr id="35949" name="Freeform 1133"/>
                  <p:cNvSpPr>
                    <a:spLocks noChangeArrowheads="1"/>
                  </p:cNvSpPr>
                  <p:nvPr/>
                </p:nvSpPr>
                <p:spPr bwMode="auto">
                  <a:xfrm>
                    <a:off x="2454" y="1739"/>
                    <a:ext cx="10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50" name="Freeform 1134"/>
                  <p:cNvSpPr>
                    <a:spLocks noChangeArrowheads="1"/>
                  </p:cNvSpPr>
                  <p:nvPr/>
                </p:nvSpPr>
                <p:spPr bwMode="auto">
                  <a:xfrm>
                    <a:off x="2454" y="1739"/>
                    <a:ext cx="10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951" name="Group 1135"/>
                <p:cNvGrpSpPr>
                  <a:grpSpLocks/>
                </p:cNvGrpSpPr>
                <p:nvPr/>
              </p:nvGrpSpPr>
              <p:grpSpPr bwMode="auto">
                <a:xfrm>
                  <a:off x="2456" y="1738"/>
                  <a:ext cx="6" cy="19"/>
                  <a:chOff x="2456" y="1738"/>
                  <a:chExt cx="6" cy="19"/>
                </a:xfrm>
              </p:grpSpPr>
              <p:sp>
                <p:nvSpPr>
                  <p:cNvPr id="35952" name="Line 1136"/>
                  <p:cNvSpPr>
                    <a:spLocks noChangeShapeType="1"/>
                  </p:cNvSpPr>
                  <p:nvPr/>
                </p:nvSpPr>
                <p:spPr bwMode="auto">
                  <a:xfrm>
                    <a:off x="2459" y="1738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953" name="Line 1137"/>
                  <p:cNvSpPr>
                    <a:spLocks noChangeShapeType="1"/>
                  </p:cNvSpPr>
                  <p:nvPr/>
                </p:nvSpPr>
                <p:spPr bwMode="auto">
                  <a:xfrm>
                    <a:off x="2456" y="1748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5954" name="Group 1138"/>
            <p:cNvGrpSpPr>
              <a:grpSpLocks/>
            </p:cNvGrpSpPr>
            <p:nvPr/>
          </p:nvGrpSpPr>
          <p:grpSpPr bwMode="auto">
            <a:xfrm>
              <a:off x="2405" y="1756"/>
              <a:ext cx="45" cy="98"/>
              <a:chOff x="2405" y="1756"/>
              <a:chExt cx="45" cy="98"/>
            </a:xfrm>
          </p:grpSpPr>
          <p:grpSp>
            <p:nvGrpSpPr>
              <p:cNvPr id="35955" name="Group 1139"/>
              <p:cNvGrpSpPr>
                <a:grpSpLocks/>
              </p:cNvGrpSpPr>
              <p:nvPr/>
            </p:nvGrpSpPr>
            <p:grpSpPr bwMode="auto">
              <a:xfrm>
                <a:off x="2405" y="1756"/>
                <a:ext cx="44" cy="15"/>
                <a:chOff x="2405" y="1756"/>
                <a:chExt cx="44" cy="15"/>
              </a:xfrm>
            </p:grpSpPr>
            <p:sp>
              <p:nvSpPr>
                <p:cNvPr id="35956" name="Freeform 1140"/>
                <p:cNvSpPr>
                  <a:spLocks noChangeArrowheads="1"/>
                </p:cNvSpPr>
                <p:nvPr/>
              </p:nvSpPr>
              <p:spPr bwMode="auto">
                <a:xfrm>
                  <a:off x="2405" y="1756"/>
                  <a:ext cx="45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957" name="Freeform 1141"/>
                <p:cNvSpPr>
                  <a:spLocks noChangeArrowheads="1"/>
                </p:cNvSpPr>
                <p:nvPr/>
              </p:nvSpPr>
              <p:spPr bwMode="auto">
                <a:xfrm>
                  <a:off x="2405" y="1756"/>
                  <a:ext cx="45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958" name="Freeform 1142"/>
              <p:cNvSpPr>
                <a:spLocks noChangeArrowheads="1"/>
              </p:cNvSpPr>
              <p:nvPr/>
            </p:nvSpPr>
            <p:spPr bwMode="auto">
              <a:xfrm>
                <a:off x="2428" y="1774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59" name="Freeform 1143"/>
              <p:cNvSpPr>
                <a:spLocks noChangeArrowheads="1"/>
              </p:cNvSpPr>
              <p:nvPr/>
            </p:nvSpPr>
            <p:spPr bwMode="auto">
              <a:xfrm>
                <a:off x="2405" y="1774"/>
                <a:ext cx="23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5960" name="Group 1144"/>
              <p:cNvGrpSpPr>
                <a:grpSpLocks/>
              </p:cNvGrpSpPr>
              <p:nvPr/>
            </p:nvGrpSpPr>
            <p:grpSpPr bwMode="auto">
              <a:xfrm>
                <a:off x="2408" y="1782"/>
                <a:ext cx="38" cy="72"/>
                <a:chOff x="2408" y="1782"/>
                <a:chExt cx="38" cy="72"/>
              </a:xfrm>
            </p:grpSpPr>
            <p:sp>
              <p:nvSpPr>
                <p:cNvPr id="35961" name="Rectangle 1145"/>
                <p:cNvSpPr>
                  <a:spLocks noChangeArrowheads="1"/>
                </p:cNvSpPr>
                <p:nvPr/>
              </p:nvSpPr>
              <p:spPr bwMode="auto">
                <a:xfrm>
                  <a:off x="2408" y="1782"/>
                  <a:ext cx="39" cy="73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962" name="Rectangle 1146"/>
                <p:cNvSpPr>
                  <a:spLocks noChangeArrowheads="1"/>
                </p:cNvSpPr>
                <p:nvPr/>
              </p:nvSpPr>
              <p:spPr bwMode="auto">
                <a:xfrm>
                  <a:off x="2408" y="1782"/>
                  <a:ext cx="39" cy="73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963" name="Group 1147"/>
              <p:cNvGrpSpPr>
                <a:grpSpLocks/>
              </p:cNvGrpSpPr>
              <p:nvPr/>
            </p:nvGrpSpPr>
            <p:grpSpPr bwMode="auto">
              <a:xfrm>
                <a:off x="2412" y="1808"/>
                <a:ext cx="11" cy="0"/>
                <a:chOff x="2412" y="1808"/>
                <a:chExt cx="11" cy="0"/>
              </a:xfrm>
            </p:grpSpPr>
            <p:sp>
              <p:nvSpPr>
                <p:cNvPr id="35964" name="Rectangle 1148"/>
                <p:cNvSpPr>
                  <a:spLocks noChangeArrowheads="1"/>
                </p:cNvSpPr>
                <p:nvPr/>
              </p:nvSpPr>
              <p:spPr bwMode="auto">
                <a:xfrm>
                  <a:off x="2412" y="1808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965" name="Rectangle 1149"/>
                <p:cNvSpPr>
                  <a:spLocks noChangeArrowheads="1"/>
                </p:cNvSpPr>
                <p:nvPr/>
              </p:nvSpPr>
              <p:spPr bwMode="auto">
                <a:xfrm>
                  <a:off x="2412" y="1808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966" name="Group 1150"/>
              <p:cNvGrpSpPr>
                <a:grpSpLocks/>
              </p:cNvGrpSpPr>
              <p:nvPr/>
            </p:nvGrpSpPr>
            <p:grpSpPr bwMode="auto">
              <a:xfrm>
                <a:off x="2411" y="1821"/>
                <a:ext cx="11" cy="29"/>
                <a:chOff x="2411" y="1821"/>
                <a:chExt cx="11" cy="29"/>
              </a:xfrm>
            </p:grpSpPr>
            <p:sp>
              <p:nvSpPr>
                <p:cNvPr id="35967" name="Freeform 1151"/>
                <p:cNvSpPr>
                  <a:spLocks noChangeArrowheads="1"/>
                </p:cNvSpPr>
                <p:nvPr/>
              </p:nvSpPr>
              <p:spPr bwMode="auto">
                <a:xfrm>
                  <a:off x="2411" y="1821"/>
                  <a:ext cx="12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968" name="Freeform 1152"/>
                <p:cNvSpPr>
                  <a:spLocks noChangeArrowheads="1"/>
                </p:cNvSpPr>
                <p:nvPr/>
              </p:nvSpPr>
              <p:spPr bwMode="auto">
                <a:xfrm>
                  <a:off x="2411" y="1821"/>
                  <a:ext cx="12" cy="30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969" name="Group 1153"/>
              <p:cNvGrpSpPr>
                <a:grpSpLocks/>
              </p:cNvGrpSpPr>
              <p:nvPr/>
            </p:nvGrpSpPr>
            <p:grpSpPr bwMode="auto">
              <a:xfrm>
                <a:off x="2413" y="1827"/>
                <a:ext cx="7" cy="22"/>
                <a:chOff x="2413" y="1827"/>
                <a:chExt cx="7" cy="22"/>
              </a:xfrm>
            </p:grpSpPr>
            <p:sp>
              <p:nvSpPr>
                <p:cNvPr id="35970" name="Rectangle 1154"/>
                <p:cNvSpPr>
                  <a:spLocks noChangeArrowheads="1"/>
                </p:cNvSpPr>
                <p:nvPr/>
              </p:nvSpPr>
              <p:spPr bwMode="auto">
                <a:xfrm>
                  <a:off x="2413" y="1827"/>
                  <a:ext cx="8" cy="23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971" name="Line 1155"/>
                <p:cNvSpPr>
                  <a:spLocks noChangeShapeType="1"/>
                </p:cNvSpPr>
                <p:nvPr/>
              </p:nvSpPr>
              <p:spPr bwMode="auto">
                <a:xfrm>
                  <a:off x="2417" y="1827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972" name="Line 1156"/>
                <p:cNvSpPr>
                  <a:spLocks noChangeShapeType="1"/>
                </p:cNvSpPr>
                <p:nvPr/>
              </p:nvSpPr>
              <p:spPr bwMode="auto">
                <a:xfrm>
                  <a:off x="2413" y="1839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973" name="Group 1157"/>
              <p:cNvGrpSpPr>
                <a:grpSpLocks/>
              </p:cNvGrpSpPr>
              <p:nvPr/>
            </p:nvGrpSpPr>
            <p:grpSpPr bwMode="auto">
              <a:xfrm>
                <a:off x="2431" y="1821"/>
                <a:ext cx="12" cy="28"/>
                <a:chOff x="2431" y="1821"/>
                <a:chExt cx="12" cy="28"/>
              </a:xfrm>
            </p:grpSpPr>
            <p:grpSp>
              <p:nvGrpSpPr>
                <p:cNvPr id="35974" name="Group 1158"/>
                <p:cNvGrpSpPr>
                  <a:grpSpLocks/>
                </p:cNvGrpSpPr>
                <p:nvPr/>
              </p:nvGrpSpPr>
              <p:grpSpPr bwMode="auto">
                <a:xfrm>
                  <a:off x="2431" y="1821"/>
                  <a:ext cx="12" cy="28"/>
                  <a:chOff x="2431" y="1821"/>
                  <a:chExt cx="12" cy="28"/>
                </a:xfrm>
              </p:grpSpPr>
              <p:sp>
                <p:nvSpPr>
                  <p:cNvPr id="35975" name="Freeform 1159"/>
                  <p:cNvSpPr>
                    <a:spLocks noChangeArrowheads="1"/>
                  </p:cNvSpPr>
                  <p:nvPr/>
                </p:nvSpPr>
                <p:spPr bwMode="auto">
                  <a:xfrm>
                    <a:off x="2431" y="1821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6" name="Freeform 1160"/>
                  <p:cNvSpPr>
                    <a:spLocks noChangeArrowheads="1"/>
                  </p:cNvSpPr>
                  <p:nvPr/>
                </p:nvSpPr>
                <p:spPr bwMode="auto">
                  <a:xfrm>
                    <a:off x="2431" y="1821"/>
                    <a:ext cx="13" cy="29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977" name="Group 1161"/>
                <p:cNvGrpSpPr>
                  <a:grpSpLocks/>
                </p:cNvGrpSpPr>
                <p:nvPr/>
              </p:nvGrpSpPr>
              <p:grpSpPr bwMode="auto">
                <a:xfrm>
                  <a:off x="2434" y="1827"/>
                  <a:ext cx="6" cy="22"/>
                  <a:chOff x="2434" y="1827"/>
                  <a:chExt cx="6" cy="22"/>
                </a:xfrm>
              </p:grpSpPr>
              <p:sp>
                <p:nvSpPr>
                  <p:cNvPr id="35978" name="Rectangle 1162"/>
                  <p:cNvSpPr>
                    <a:spLocks noChangeArrowheads="1"/>
                  </p:cNvSpPr>
                  <p:nvPr/>
                </p:nvSpPr>
                <p:spPr bwMode="auto">
                  <a:xfrm>
                    <a:off x="2434" y="1827"/>
                    <a:ext cx="7" cy="23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9" name="Line 1163"/>
                  <p:cNvSpPr>
                    <a:spLocks noChangeShapeType="1"/>
                  </p:cNvSpPr>
                  <p:nvPr/>
                </p:nvSpPr>
                <p:spPr bwMode="auto">
                  <a:xfrm>
                    <a:off x="2437" y="1827"/>
                    <a:ext cx="1" cy="2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980" name="Line 1164"/>
                  <p:cNvSpPr>
                    <a:spLocks noChangeShapeType="1"/>
                  </p:cNvSpPr>
                  <p:nvPr/>
                </p:nvSpPr>
                <p:spPr bwMode="auto">
                  <a:xfrm>
                    <a:off x="2434" y="1838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981" name="Group 1165"/>
              <p:cNvGrpSpPr>
                <a:grpSpLocks/>
              </p:cNvGrpSpPr>
              <p:nvPr/>
            </p:nvGrpSpPr>
            <p:grpSpPr bwMode="auto">
              <a:xfrm>
                <a:off x="2412" y="1786"/>
                <a:ext cx="10" cy="20"/>
                <a:chOff x="2412" y="1786"/>
                <a:chExt cx="10" cy="20"/>
              </a:xfrm>
            </p:grpSpPr>
            <p:grpSp>
              <p:nvGrpSpPr>
                <p:cNvPr id="35982" name="Group 1166"/>
                <p:cNvGrpSpPr>
                  <a:grpSpLocks/>
                </p:cNvGrpSpPr>
                <p:nvPr/>
              </p:nvGrpSpPr>
              <p:grpSpPr bwMode="auto">
                <a:xfrm>
                  <a:off x="2412" y="1786"/>
                  <a:ext cx="10" cy="20"/>
                  <a:chOff x="2412" y="1786"/>
                  <a:chExt cx="10" cy="20"/>
                </a:xfrm>
              </p:grpSpPr>
              <p:sp>
                <p:nvSpPr>
                  <p:cNvPr id="35983" name="Freeform 1167"/>
                  <p:cNvSpPr>
                    <a:spLocks noChangeArrowheads="1"/>
                  </p:cNvSpPr>
                  <p:nvPr/>
                </p:nvSpPr>
                <p:spPr bwMode="auto">
                  <a:xfrm>
                    <a:off x="2412" y="1786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84" name="Freeform 1168"/>
                  <p:cNvSpPr>
                    <a:spLocks noChangeArrowheads="1"/>
                  </p:cNvSpPr>
                  <p:nvPr/>
                </p:nvSpPr>
                <p:spPr bwMode="auto">
                  <a:xfrm>
                    <a:off x="2412" y="1786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985" name="Group 1169"/>
                <p:cNvGrpSpPr>
                  <a:grpSpLocks/>
                </p:cNvGrpSpPr>
                <p:nvPr/>
              </p:nvGrpSpPr>
              <p:grpSpPr bwMode="auto">
                <a:xfrm>
                  <a:off x="2414" y="1786"/>
                  <a:ext cx="6" cy="19"/>
                  <a:chOff x="2414" y="1786"/>
                  <a:chExt cx="6" cy="19"/>
                </a:xfrm>
              </p:grpSpPr>
              <p:sp>
                <p:nvSpPr>
                  <p:cNvPr id="35986" name="Line 1170"/>
                  <p:cNvSpPr>
                    <a:spLocks noChangeShapeType="1"/>
                  </p:cNvSpPr>
                  <p:nvPr/>
                </p:nvSpPr>
                <p:spPr bwMode="auto">
                  <a:xfrm>
                    <a:off x="2417" y="1786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987" name="Line 1171"/>
                  <p:cNvSpPr>
                    <a:spLocks noChangeShapeType="1"/>
                  </p:cNvSpPr>
                  <p:nvPr/>
                </p:nvSpPr>
                <p:spPr bwMode="auto">
                  <a:xfrm>
                    <a:off x="2414" y="1796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988" name="Group 1172"/>
              <p:cNvGrpSpPr>
                <a:grpSpLocks/>
              </p:cNvGrpSpPr>
              <p:nvPr/>
            </p:nvGrpSpPr>
            <p:grpSpPr bwMode="auto">
              <a:xfrm>
                <a:off x="2432" y="1786"/>
                <a:ext cx="9" cy="21"/>
                <a:chOff x="2432" y="1786"/>
                <a:chExt cx="9" cy="21"/>
              </a:xfrm>
            </p:grpSpPr>
            <p:grpSp>
              <p:nvGrpSpPr>
                <p:cNvPr id="35989" name="Group 1173"/>
                <p:cNvGrpSpPr>
                  <a:grpSpLocks/>
                </p:cNvGrpSpPr>
                <p:nvPr/>
              </p:nvGrpSpPr>
              <p:grpSpPr bwMode="auto">
                <a:xfrm>
                  <a:off x="2432" y="1786"/>
                  <a:ext cx="9" cy="21"/>
                  <a:chOff x="2432" y="1786"/>
                  <a:chExt cx="9" cy="21"/>
                </a:xfrm>
              </p:grpSpPr>
              <p:sp>
                <p:nvSpPr>
                  <p:cNvPr id="35990" name="Freeform 1174"/>
                  <p:cNvSpPr>
                    <a:spLocks noChangeArrowheads="1"/>
                  </p:cNvSpPr>
                  <p:nvPr/>
                </p:nvSpPr>
                <p:spPr bwMode="auto">
                  <a:xfrm>
                    <a:off x="2432" y="1786"/>
                    <a:ext cx="10" cy="22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91" name="Freeform 1175"/>
                  <p:cNvSpPr>
                    <a:spLocks noChangeArrowheads="1"/>
                  </p:cNvSpPr>
                  <p:nvPr/>
                </p:nvSpPr>
                <p:spPr bwMode="auto">
                  <a:xfrm>
                    <a:off x="2432" y="1786"/>
                    <a:ext cx="10" cy="22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5992" name="Group 1176"/>
                <p:cNvGrpSpPr>
                  <a:grpSpLocks/>
                </p:cNvGrpSpPr>
                <p:nvPr/>
              </p:nvGrpSpPr>
              <p:grpSpPr bwMode="auto">
                <a:xfrm>
                  <a:off x="2434" y="1786"/>
                  <a:ext cx="6" cy="20"/>
                  <a:chOff x="2434" y="1786"/>
                  <a:chExt cx="6" cy="20"/>
                </a:xfrm>
              </p:grpSpPr>
              <p:sp>
                <p:nvSpPr>
                  <p:cNvPr id="35993" name="Line 1177"/>
                  <p:cNvSpPr>
                    <a:spLocks noChangeShapeType="1"/>
                  </p:cNvSpPr>
                  <p:nvPr/>
                </p:nvSpPr>
                <p:spPr bwMode="auto">
                  <a:xfrm>
                    <a:off x="2437" y="1786"/>
                    <a:ext cx="1" cy="2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5994" name="Line 1178"/>
                  <p:cNvSpPr>
                    <a:spLocks noChangeShapeType="1"/>
                  </p:cNvSpPr>
                  <p:nvPr/>
                </p:nvSpPr>
                <p:spPr bwMode="auto">
                  <a:xfrm>
                    <a:off x="2434" y="1796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35995" name="Group 1179"/>
            <p:cNvGrpSpPr>
              <a:grpSpLocks/>
            </p:cNvGrpSpPr>
            <p:nvPr/>
          </p:nvGrpSpPr>
          <p:grpSpPr bwMode="auto">
            <a:xfrm>
              <a:off x="2443" y="1069"/>
              <a:ext cx="11" cy="34"/>
              <a:chOff x="2443" y="1069"/>
              <a:chExt cx="11" cy="34"/>
            </a:xfrm>
          </p:grpSpPr>
          <p:sp>
            <p:nvSpPr>
              <p:cNvPr id="35996" name="Line 1180"/>
              <p:cNvSpPr>
                <a:spLocks noChangeShapeType="1"/>
              </p:cNvSpPr>
              <p:nvPr/>
            </p:nvSpPr>
            <p:spPr bwMode="auto">
              <a:xfrm>
                <a:off x="2443" y="1069"/>
                <a:ext cx="6" cy="19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7" name="Line 1181"/>
              <p:cNvSpPr>
                <a:spLocks noChangeShapeType="1"/>
              </p:cNvSpPr>
              <p:nvPr/>
            </p:nvSpPr>
            <p:spPr bwMode="auto">
              <a:xfrm flipH="1">
                <a:off x="2446" y="1069"/>
                <a:ext cx="10" cy="19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8" name="Line 1182"/>
              <p:cNvSpPr>
                <a:spLocks noChangeShapeType="1"/>
              </p:cNvSpPr>
              <p:nvPr/>
            </p:nvSpPr>
            <p:spPr bwMode="auto">
              <a:xfrm>
                <a:off x="2448" y="1070"/>
                <a:ext cx="1" cy="34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5999" name="Group 1183"/>
            <p:cNvGrpSpPr>
              <a:grpSpLocks/>
            </p:cNvGrpSpPr>
            <p:nvPr/>
          </p:nvGrpSpPr>
          <p:grpSpPr bwMode="auto">
            <a:xfrm>
              <a:off x="2476" y="1117"/>
              <a:ext cx="11" cy="34"/>
              <a:chOff x="2476" y="1117"/>
              <a:chExt cx="11" cy="34"/>
            </a:xfrm>
          </p:grpSpPr>
          <p:sp>
            <p:nvSpPr>
              <p:cNvPr id="36000" name="Line 1184"/>
              <p:cNvSpPr>
                <a:spLocks noChangeShapeType="1"/>
              </p:cNvSpPr>
              <p:nvPr/>
            </p:nvSpPr>
            <p:spPr bwMode="auto">
              <a:xfrm>
                <a:off x="2476" y="1117"/>
                <a:ext cx="6" cy="19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1" name="Line 1185"/>
              <p:cNvSpPr>
                <a:spLocks noChangeShapeType="1"/>
              </p:cNvSpPr>
              <p:nvPr/>
            </p:nvSpPr>
            <p:spPr bwMode="auto">
              <a:xfrm flipH="1">
                <a:off x="2479" y="1117"/>
                <a:ext cx="9" cy="19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2" name="Line 1186"/>
              <p:cNvSpPr>
                <a:spLocks noChangeShapeType="1"/>
              </p:cNvSpPr>
              <p:nvPr/>
            </p:nvSpPr>
            <p:spPr bwMode="auto">
              <a:xfrm>
                <a:off x="2482" y="1118"/>
                <a:ext cx="1" cy="34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6003" name="Group 1187"/>
            <p:cNvGrpSpPr>
              <a:grpSpLocks/>
            </p:cNvGrpSpPr>
            <p:nvPr/>
          </p:nvGrpSpPr>
          <p:grpSpPr bwMode="auto">
            <a:xfrm>
              <a:off x="2376" y="1149"/>
              <a:ext cx="12" cy="34"/>
              <a:chOff x="2376" y="1149"/>
              <a:chExt cx="12" cy="34"/>
            </a:xfrm>
          </p:grpSpPr>
          <p:sp>
            <p:nvSpPr>
              <p:cNvPr id="36004" name="Line 1188"/>
              <p:cNvSpPr>
                <a:spLocks noChangeShapeType="1"/>
              </p:cNvSpPr>
              <p:nvPr/>
            </p:nvSpPr>
            <p:spPr bwMode="auto">
              <a:xfrm>
                <a:off x="2376" y="1149"/>
                <a:ext cx="6" cy="19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5" name="Line 1189"/>
              <p:cNvSpPr>
                <a:spLocks noChangeShapeType="1"/>
              </p:cNvSpPr>
              <p:nvPr/>
            </p:nvSpPr>
            <p:spPr bwMode="auto">
              <a:xfrm flipH="1">
                <a:off x="2380" y="1149"/>
                <a:ext cx="10" cy="19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6" name="Line 1190"/>
              <p:cNvSpPr>
                <a:spLocks noChangeShapeType="1"/>
              </p:cNvSpPr>
              <p:nvPr/>
            </p:nvSpPr>
            <p:spPr bwMode="auto">
              <a:xfrm>
                <a:off x="2382" y="1150"/>
                <a:ext cx="1" cy="34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6007" name="Group 1191"/>
            <p:cNvGrpSpPr>
              <a:grpSpLocks/>
            </p:cNvGrpSpPr>
            <p:nvPr/>
          </p:nvGrpSpPr>
          <p:grpSpPr bwMode="auto">
            <a:xfrm>
              <a:off x="2354" y="1101"/>
              <a:ext cx="12" cy="34"/>
              <a:chOff x="2354" y="1101"/>
              <a:chExt cx="12" cy="34"/>
            </a:xfrm>
          </p:grpSpPr>
          <p:sp>
            <p:nvSpPr>
              <p:cNvPr id="36008" name="Line 1192"/>
              <p:cNvSpPr>
                <a:spLocks noChangeShapeType="1"/>
              </p:cNvSpPr>
              <p:nvPr/>
            </p:nvSpPr>
            <p:spPr bwMode="auto">
              <a:xfrm>
                <a:off x="2354" y="1101"/>
                <a:ext cx="6" cy="19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9" name="Line 1193"/>
              <p:cNvSpPr>
                <a:spLocks noChangeShapeType="1"/>
              </p:cNvSpPr>
              <p:nvPr/>
            </p:nvSpPr>
            <p:spPr bwMode="auto">
              <a:xfrm flipH="1">
                <a:off x="2358" y="1101"/>
                <a:ext cx="10" cy="19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10" name="Line 1194"/>
              <p:cNvSpPr>
                <a:spLocks noChangeShapeType="1"/>
              </p:cNvSpPr>
              <p:nvPr/>
            </p:nvSpPr>
            <p:spPr bwMode="auto">
              <a:xfrm>
                <a:off x="2360" y="1102"/>
                <a:ext cx="1" cy="34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6011" name="Freeform 1195"/>
            <p:cNvSpPr>
              <a:spLocks noChangeArrowheads="1"/>
            </p:cNvSpPr>
            <p:nvPr/>
          </p:nvSpPr>
          <p:spPr bwMode="auto">
            <a:xfrm rot="360000">
              <a:off x="2488" y="1388"/>
              <a:ext cx="131" cy="15"/>
            </a:xfrm>
            <a:custGeom>
              <a:avLst/>
              <a:gdLst>
                <a:gd name="T0" fmla="*/ 0 w 312"/>
                <a:gd name="T1" fmla="*/ 0 h 76"/>
                <a:gd name="T2" fmla="*/ 75035 w 312"/>
                <a:gd name="T3" fmla="*/ 1936 h 76"/>
                <a:gd name="T4" fmla="*/ 151399 w 312"/>
                <a:gd name="T5" fmla="*/ 323 h 76"/>
                <a:gd name="T6" fmla="*/ 0 w 312"/>
                <a:gd name="T7" fmla="*/ 0 h 76"/>
                <a:gd name="T8" fmla="*/ 312 w 312"/>
                <a:gd name="T9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12" h="76">
                  <a:moveTo>
                    <a:pt x="0" y="0"/>
                  </a:moveTo>
                  <a:cubicBezTo>
                    <a:pt x="64" y="58"/>
                    <a:pt x="105" y="72"/>
                    <a:pt x="154" y="74"/>
                  </a:cubicBezTo>
                  <a:cubicBezTo>
                    <a:pt x="206" y="76"/>
                    <a:pt x="245" y="57"/>
                    <a:pt x="312" y="12"/>
                  </a:cubicBezTo>
                </a:path>
              </a:pathLst>
            </a:custGeom>
            <a:noFill/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012" name="Freeform 1196"/>
            <p:cNvSpPr>
              <a:spLocks noChangeArrowheads="1"/>
            </p:cNvSpPr>
            <p:nvPr/>
          </p:nvSpPr>
          <p:spPr bwMode="auto">
            <a:xfrm>
              <a:off x="2365" y="1336"/>
              <a:ext cx="128" cy="44"/>
            </a:xfrm>
            <a:custGeom>
              <a:avLst/>
              <a:gdLst>
                <a:gd name="T0" fmla="*/ 0 w 261"/>
                <a:gd name="T1" fmla="*/ 0 h 63"/>
                <a:gd name="T2" fmla="*/ 89233 w 261"/>
                <a:gd name="T3" fmla="*/ 56844 h 63"/>
                <a:gd name="T4" fmla="*/ 202521 w 261"/>
                <a:gd name="T5" fmla="*/ 67990 h 63"/>
                <a:gd name="T6" fmla="*/ 0 w 261"/>
                <a:gd name="T7" fmla="*/ 0 h 63"/>
                <a:gd name="T8" fmla="*/ 261 w 261"/>
                <a:gd name="T9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261" h="63">
                  <a:moveTo>
                    <a:pt x="0" y="0"/>
                  </a:moveTo>
                  <a:cubicBezTo>
                    <a:pt x="55" y="28"/>
                    <a:pt x="72" y="41"/>
                    <a:pt x="115" y="51"/>
                  </a:cubicBezTo>
                  <a:cubicBezTo>
                    <a:pt x="158" y="61"/>
                    <a:pt x="198" y="63"/>
                    <a:pt x="261" y="61"/>
                  </a:cubicBezTo>
                </a:path>
              </a:pathLst>
            </a:custGeom>
            <a:noFill/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6013" name="Group 1197"/>
            <p:cNvGrpSpPr>
              <a:grpSpLocks/>
            </p:cNvGrpSpPr>
            <p:nvPr/>
          </p:nvGrpSpPr>
          <p:grpSpPr bwMode="auto">
            <a:xfrm>
              <a:off x="2342" y="1326"/>
              <a:ext cx="20" cy="140"/>
              <a:chOff x="2342" y="1326"/>
              <a:chExt cx="20" cy="140"/>
            </a:xfrm>
          </p:grpSpPr>
          <p:sp>
            <p:nvSpPr>
              <p:cNvPr id="36014" name="Freeform 1198"/>
              <p:cNvSpPr>
                <a:spLocks noChangeArrowheads="1"/>
              </p:cNvSpPr>
              <p:nvPr/>
            </p:nvSpPr>
            <p:spPr bwMode="auto">
              <a:xfrm flipH="1">
                <a:off x="2350" y="1326"/>
                <a:ext cx="4" cy="141"/>
              </a:xfrm>
              <a:custGeom>
                <a:avLst/>
                <a:gdLst>
                  <a:gd name="T0" fmla="*/ 1 w 16"/>
                  <a:gd name="T1" fmla="*/ 0 h 200"/>
                  <a:gd name="T2" fmla="*/ 0 w 16"/>
                  <a:gd name="T3" fmla="*/ 3 h 200"/>
                  <a:gd name="T4" fmla="*/ 0 w 16"/>
                  <a:gd name="T5" fmla="*/ 205 h 200"/>
                  <a:gd name="T6" fmla="*/ 1 w 16"/>
                  <a:gd name="T7" fmla="*/ 208 h 200"/>
                  <a:gd name="T8" fmla="*/ 1 w 16"/>
                  <a:gd name="T9" fmla="*/ 208 h 200"/>
                  <a:gd name="T10" fmla="*/ 2 w 16"/>
                  <a:gd name="T11" fmla="*/ 205 h 200"/>
                  <a:gd name="T12" fmla="*/ 2 w 16"/>
                  <a:gd name="T13" fmla="*/ 3 h 200"/>
                  <a:gd name="T14" fmla="*/ 1 w 16"/>
                  <a:gd name="T15" fmla="*/ 0 h 200"/>
                  <a:gd name="T16" fmla="*/ 1 w 16"/>
                  <a:gd name="T17" fmla="*/ 0 h 200"/>
                  <a:gd name="T18" fmla="*/ 0 w 16"/>
                  <a:gd name="T19" fmla="*/ 0 h 200"/>
                  <a:gd name="T20" fmla="*/ 16 w 16"/>
                  <a:gd name="T21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T18" t="T19" r="T20" b="T21"/>
                <a:pathLst>
                  <a:path w="16" h="200">
                    <a:moveTo>
                      <a:pt x="3" y="0"/>
                    </a:moveTo>
                    <a:cubicBezTo>
                      <a:pt x="1" y="0"/>
                      <a:pt x="0" y="1"/>
                      <a:pt x="0" y="3"/>
                    </a:cubicBezTo>
                    <a:lnTo>
                      <a:pt x="0" y="197"/>
                    </a:lnTo>
                    <a:cubicBezTo>
                      <a:pt x="0" y="199"/>
                      <a:pt x="1" y="200"/>
                      <a:pt x="3" y="200"/>
                    </a:cubicBezTo>
                    <a:lnTo>
                      <a:pt x="13" y="200"/>
                    </a:lnTo>
                    <a:cubicBezTo>
                      <a:pt x="15" y="200"/>
                      <a:pt x="16" y="199"/>
                      <a:pt x="16" y="197"/>
                    </a:cubicBezTo>
                    <a:lnTo>
                      <a:pt x="16" y="3"/>
                    </a:lnTo>
                    <a:cubicBezTo>
                      <a:pt x="16" y="1"/>
                      <a:pt x="15" y="0"/>
                      <a:pt x="13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CC9900"/>
              </a:solidFill>
              <a:ln w="648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15" name="Line 1199"/>
              <p:cNvSpPr>
                <a:spLocks noChangeShapeType="1"/>
              </p:cNvSpPr>
              <p:nvPr/>
            </p:nvSpPr>
            <p:spPr bwMode="auto">
              <a:xfrm flipV="1">
                <a:off x="2352" y="1330"/>
                <a:ext cx="1" cy="138"/>
              </a:xfrm>
              <a:prstGeom prst="line">
                <a:avLst/>
              </a:prstGeom>
              <a:noFill/>
              <a:ln w="648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16" name="Oval 1200"/>
              <p:cNvSpPr>
                <a:spLocks noChangeArrowheads="1"/>
              </p:cNvSpPr>
              <p:nvPr/>
            </p:nvSpPr>
            <p:spPr bwMode="auto">
              <a:xfrm>
                <a:off x="2342" y="1327"/>
                <a:ext cx="21" cy="16"/>
              </a:xfrm>
              <a:prstGeom prst="ellips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17" name="Rectangle 1201"/>
              <p:cNvSpPr>
                <a:spLocks noChangeArrowheads="1"/>
              </p:cNvSpPr>
              <p:nvPr/>
            </p:nvSpPr>
            <p:spPr bwMode="auto">
              <a:xfrm flipH="1">
                <a:off x="2351" y="1326"/>
                <a:ext cx="5" cy="12"/>
              </a:xfrm>
              <a:prstGeom prst="rect">
                <a:avLst/>
              </a:prstGeom>
              <a:solidFill>
                <a:srgbClr val="808080"/>
              </a:solidFill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6018" name="Group 1202"/>
            <p:cNvGrpSpPr>
              <a:grpSpLocks/>
            </p:cNvGrpSpPr>
            <p:nvPr/>
          </p:nvGrpSpPr>
          <p:grpSpPr bwMode="auto">
            <a:xfrm>
              <a:off x="2563" y="1708"/>
              <a:ext cx="42" cy="175"/>
              <a:chOff x="2563" y="1708"/>
              <a:chExt cx="42" cy="175"/>
            </a:xfrm>
          </p:grpSpPr>
          <p:sp>
            <p:nvSpPr>
              <p:cNvPr id="36019" name="Freeform 1203"/>
              <p:cNvSpPr>
                <a:spLocks noChangeArrowheads="1"/>
              </p:cNvSpPr>
              <p:nvPr/>
            </p:nvSpPr>
            <p:spPr bwMode="auto">
              <a:xfrm flipH="1">
                <a:off x="2572" y="1708"/>
                <a:ext cx="4" cy="141"/>
              </a:xfrm>
              <a:custGeom>
                <a:avLst/>
                <a:gdLst>
                  <a:gd name="T0" fmla="*/ 1 w 16"/>
                  <a:gd name="T1" fmla="*/ 0 h 200"/>
                  <a:gd name="T2" fmla="*/ 0 w 16"/>
                  <a:gd name="T3" fmla="*/ 3 h 200"/>
                  <a:gd name="T4" fmla="*/ 0 w 16"/>
                  <a:gd name="T5" fmla="*/ 205 h 200"/>
                  <a:gd name="T6" fmla="*/ 1 w 16"/>
                  <a:gd name="T7" fmla="*/ 208 h 200"/>
                  <a:gd name="T8" fmla="*/ 1 w 16"/>
                  <a:gd name="T9" fmla="*/ 208 h 200"/>
                  <a:gd name="T10" fmla="*/ 2 w 16"/>
                  <a:gd name="T11" fmla="*/ 205 h 200"/>
                  <a:gd name="T12" fmla="*/ 2 w 16"/>
                  <a:gd name="T13" fmla="*/ 3 h 200"/>
                  <a:gd name="T14" fmla="*/ 1 w 16"/>
                  <a:gd name="T15" fmla="*/ 0 h 200"/>
                  <a:gd name="T16" fmla="*/ 1 w 16"/>
                  <a:gd name="T17" fmla="*/ 0 h 200"/>
                  <a:gd name="T18" fmla="*/ 0 w 16"/>
                  <a:gd name="T19" fmla="*/ 0 h 200"/>
                  <a:gd name="T20" fmla="*/ 16 w 16"/>
                  <a:gd name="T21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T18" t="T19" r="T20" b="T21"/>
                <a:pathLst>
                  <a:path w="16" h="200">
                    <a:moveTo>
                      <a:pt x="3" y="0"/>
                    </a:moveTo>
                    <a:cubicBezTo>
                      <a:pt x="1" y="0"/>
                      <a:pt x="0" y="1"/>
                      <a:pt x="0" y="3"/>
                    </a:cubicBezTo>
                    <a:lnTo>
                      <a:pt x="0" y="197"/>
                    </a:lnTo>
                    <a:cubicBezTo>
                      <a:pt x="0" y="199"/>
                      <a:pt x="1" y="200"/>
                      <a:pt x="3" y="200"/>
                    </a:cubicBezTo>
                    <a:lnTo>
                      <a:pt x="13" y="200"/>
                    </a:lnTo>
                    <a:cubicBezTo>
                      <a:pt x="15" y="200"/>
                      <a:pt x="16" y="199"/>
                      <a:pt x="16" y="197"/>
                    </a:cubicBezTo>
                    <a:lnTo>
                      <a:pt x="16" y="3"/>
                    </a:lnTo>
                    <a:cubicBezTo>
                      <a:pt x="16" y="1"/>
                      <a:pt x="15" y="0"/>
                      <a:pt x="13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CC9900"/>
              </a:solidFill>
              <a:ln w="648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20" name="Line 1204"/>
              <p:cNvSpPr>
                <a:spLocks noChangeShapeType="1"/>
              </p:cNvSpPr>
              <p:nvPr/>
            </p:nvSpPr>
            <p:spPr bwMode="auto">
              <a:xfrm flipV="1">
                <a:off x="2574" y="1712"/>
                <a:ext cx="1" cy="138"/>
              </a:xfrm>
              <a:prstGeom prst="line">
                <a:avLst/>
              </a:prstGeom>
              <a:noFill/>
              <a:ln w="648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21" name="Oval 1205"/>
              <p:cNvSpPr>
                <a:spLocks noChangeArrowheads="1"/>
              </p:cNvSpPr>
              <p:nvPr/>
            </p:nvSpPr>
            <p:spPr bwMode="auto">
              <a:xfrm>
                <a:off x="2563" y="1709"/>
                <a:ext cx="22" cy="16"/>
              </a:xfrm>
              <a:prstGeom prst="ellips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22" name="Rectangle 1206"/>
              <p:cNvSpPr>
                <a:spLocks noChangeArrowheads="1"/>
              </p:cNvSpPr>
              <p:nvPr/>
            </p:nvSpPr>
            <p:spPr bwMode="auto">
              <a:xfrm>
                <a:off x="2574" y="1852"/>
                <a:ext cx="32" cy="32"/>
              </a:xfrm>
              <a:prstGeom prst="rect">
                <a:avLst/>
              </a:prstGeom>
              <a:solidFill>
                <a:srgbClr val="BBE0E3"/>
              </a:solidFill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6023" name="Group 1207"/>
            <p:cNvGrpSpPr>
              <a:grpSpLocks/>
            </p:cNvGrpSpPr>
            <p:nvPr/>
          </p:nvGrpSpPr>
          <p:grpSpPr bwMode="auto">
            <a:xfrm>
              <a:off x="2109" y="1517"/>
              <a:ext cx="112" cy="241"/>
              <a:chOff x="2109" y="1517"/>
              <a:chExt cx="112" cy="241"/>
            </a:xfrm>
          </p:grpSpPr>
          <p:grpSp>
            <p:nvGrpSpPr>
              <p:cNvPr id="36024" name="Group 1208"/>
              <p:cNvGrpSpPr>
                <a:grpSpLocks/>
              </p:cNvGrpSpPr>
              <p:nvPr/>
            </p:nvGrpSpPr>
            <p:grpSpPr bwMode="auto">
              <a:xfrm>
                <a:off x="2176" y="1517"/>
                <a:ext cx="45" cy="98"/>
                <a:chOff x="2176" y="1517"/>
                <a:chExt cx="45" cy="98"/>
              </a:xfrm>
            </p:grpSpPr>
            <p:grpSp>
              <p:nvGrpSpPr>
                <p:cNvPr id="36025" name="Group 1209"/>
                <p:cNvGrpSpPr>
                  <a:grpSpLocks/>
                </p:cNvGrpSpPr>
                <p:nvPr/>
              </p:nvGrpSpPr>
              <p:grpSpPr bwMode="auto">
                <a:xfrm>
                  <a:off x="2176" y="1517"/>
                  <a:ext cx="45" cy="15"/>
                  <a:chOff x="2176" y="1517"/>
                  <a:chExt cx="45" cy="15"/>
                </a:xfrm>
              </p:grpSpPr>
              <p:sp>
                <p:nvSpPr>
                  <p:cNvPr id="36026" name="Freeform 1210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76" y="1517"/>
                    <a:ext cx="46" cy="16"/>
                  </a:xfrm>
                  <a:custGeom>
                    <a:avLst/>
                    <a:gdLst>
                      <a:gd name="T0" fmla="*/ 108 w 108"/>
                      <a:gd name="T1" fmla="*/ 27 h 27"/>
                      <a:gd name="T2" fmla="*/ 0 w 108"/>
                      <a:gd name="T3" fmla="*/ 27 h 27"/>
                      <a:gd name="T4" fmla="*/ 7 w 108"/>
                      <a:gd name="T5" fmla="*/ 0 h 27"/>
                      <a:gd name="T6" fmla="*/ 101 w 108"/>
                      <a:gd name="T7" fmla="*/ 0 h 27"/>
                      <a:gd name="T8" fmla="*/ 108 w 108"/>
                      <a:gd name="T9" fmla="*/ 27 h 27"/>
                      <a:gd name="T10" fmla="*/ 0 w 108"/>
                      <a:gd name="T11" fmla="*/ 0 h 27"/>
                      <a:gd name="T12" fmla="*/ 108 w 108"/>
                      <a:gd name="T13" fmla="*/ 27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108" h="27">
                        <a:moveTo>
                          <a:pt x="108" y="27"/>
                        </a:moveTo>
                        <a:lnTo>
                          <a:pt x="0" y="27"/>
                        </a:lnTo>
                        <a:lnTo>
                          <a:pt x="7" y="0"/>
                        </a:lnTo>
                        <a:lnTo>
                          <a:pt x="101" y="0"/>
                        </a:lnTo>
                        <a:lnTo>
                          <a:pt x="108" y="27"/>
                        </a:lnTo>
                        <a:close/>
                      </a:path>
                    </a:pathLst>
                  </a:custGeom>
                  <a:solidFill>
                    <a:srgbClr val="800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027" name="Freeform 1211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76" y="1517"/>
                    <a:ext cx="46" cy="16"/>
                  </a:xfrm>
                  <a:custGeom>
                    <a:avLst/>
                    <a:gdLst>
                      <a:gd name="T0" fmla="*/ 108 w 108"/>
                      <a:gd name="T1" fmla="*/ 27 h 27"/>
                      <a:gd name="T2" fmla="*/ 0 w 108"/>
                      <a:gd name="T3" fmla="*/ 27 h 27"/>
                      <a:gd name="T4" fmla="*/ 7 w 108"/>
                      <a:gd name="T5" fmla="*/ 0 h 27"/>
                      <a:gd name="T6" fmla="*/ 101 w 108"/>
                      <a:gd name="T7" fmla="*/ 0 h 27"/>
                      <a:gd name="T8" fmla="*/ 108 w 108"/>
                      <a:gd name="T9" fmla="*/ 27 h 27"/>
                      <a:gd name="T10" fmla="*/ 0 w 108"/>
                      <a:gd name="T11" fmla="*/ 0 h 27"/>
                      <a:gd name="T12" fmla="*/ 108 w 108"/>
                      <a:gd name="T13" fmla="*/ 27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108" h="27">
                        <a:moveTo>
                          <a:pt x="108" y="27"/>
                        </a:moveTo>
                        <a:lnTo>
                          <a:pt x="0" y="27"/>
                        </a:lnTo>
                        <a:lnTo>
                          <a:pt x="7" y="0"/>
                        </a:lnTo>
                        <a:lnTo>
                          <a:pt x="101" y="0"/>
                        </a:lnTo>
                        <a:lnTo>
                          <a:pt x="108" y="27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6028" name="Freeform 1212"/>
                <p:cNvSpPr>
                  <a:spLocks noChangeArrowheads="1"/>
                </p:cNvSpPr>
                <p:nvPr/>
              </p:nvSpPr>
              <p:spPr bwMode="auto">
                <a:xfrm flipH="1">
                  <a:off x="2176" y="1535"/>
                  <a:ext cx="22" cy="8"/>
                </a:xfrm>
                <a:custGeom>
                  <a:avLst/>
                  <a:gdLst>
                    <a:gd name="T0" fmla="*/ 0 w 52"/>
                    <a:gd name="T1" fmla="*/ 9 h 12"/>
                    <a:gd name="T2" fmla="*/ 31 w 52"/>
                    <a:gd name="T3" fmla="*/ 9 h 12"/>
                    <a:gd name="T4" fmla="*/ 34 w 52"/>
                    <a:gd name="T5" fmla="*/ 6 h 12"/>
                    <a:gd name="T6" fmla="*/ 34 w 52"/>
                    <a:gd name="T7" fmla="*/ 4 h 12"/>
                    <a:gd name="T8" fmla="*/ 36 w 52"/>
                    <a:gd name="T9" fmla="*/ 0 h 12"/>
                    <a:gd name="T10" fmla="*/ 0 w 52"/>
                    <a:gd name="T11" fmla="*/ 0 h 12"/>
                    <a:gd name="T12" fmla="*/ 0 w 52"/>
                    <a:gd name="T13" fmla="*/ 9 h 12"/>
                    <a:gd name="T14" fmla="*/ 0 w 52"/>
                    <a:gd name="T15" fmla="*/ 0 h 12"/>
                    <a:gd name="T16" fmla="*/ 52 w 52"/>
                    <a:gd name="T17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52" h="12">
                      <a:moveTo>
                        <a:pt x="0" y="12"/>
                      </a:moveTo>
                      <a:lnTo>
                        <a:pt x="45" y="12"/>
                      </a:lnTo>
                      <a:lnTo>
                        <a:pt x="49" y="9"/>
                      </a:lnTo>
                      <a:lnTo>
                        <a:pt x="49" y="4"/>
                      </a:lnTo>
                      <a:lnTo>
                        <a:pt x="52" y="0"/>
                      </a:lnTo>
                      <a:lnTo>
                        <a:pt x="0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029" name="Freeform 1213"/>
                <p:cNvSpPr>
                  <a:spLocks noChangeArrowheads="1"/>
                </p:cNvSpPr>
                <p:nvPr/>
              </p:nvSpPr>
              <p:spPr bwMode="auto">
                <a:xfrm flipH="1">
                  <a:off x="2198" y="1535"/>
                  <a:ext cx="24" cy="8"/>
                </a:xfrm>
                <a:custGeom>
                  <a:avLst/>
                  <a:gdLst>
                    <a:gd name="T0" fmla="*/ 40 w 56"/>
                    <a:gd name="T1" fmla="*/ 9 h 12"/>
                    <a:gd name="T2" fmla="*/ 4 w 56"/>
                    <a:gd name="T3" fmla="*/ 9 h 12"/>
                    <a:gd name="T4" fmla="*/ 3 w 56"/>
                    <a:gd name="T5" fmla="*/ 6 h 12"/>
                    <a:gd name="T6" fmla="*/ 3 w 56"/>
                    <a:gd name="T7" fmla="*/ 4 h 12"/>
                    <a:gd name="T8" fmla="*/ 0 w 56"/>
                    <a:gd name="T9" fmla="*/ 0 h 12"/>
                    <a:gd name="T10" fmla="*/ 40 w 56"/>
                    <a:gd name="T11" fmla="*/ 0 h 12"/>
                    <a:gd name="T12" fmla="*/ 40 w 56"/>
                    <a:gd name="T13" fmla="*/ 9 h 12"/>
                    <a:gd name="T14" fmla="*/ 0 w 56"/>
                    <a:gd name="T15" fmla="*/ 0 h 12"/>
                    <a:gd name="T16" fmla="*/ 56 w 56"/>
                    <a:gd name="T17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56" h="12">
                      <a:moveTo>
                        <a:pt x="56" y="12"/>
                      </a:moveTo>
                      <a:lnTo>
                        <a:pt x="7" y="12"/>
                      </a:lnTo>
                      <a:lnTo>
                        <a:pt x="3" y="9"/>
                      </a:lnTo>
                      <a:lnTo>
                        <a:pt x="3" y="4"/>
                      </a:lnTo>
                      <a:lnTo>
                        <a:pt x="0" y="0"/>
                      </a:lnTo>
                      <a:lnTo>
                        <a:pt x="56" y="0"/>
                      </a:lnTo>
                      <a:lnTo>
                        <a:pt x="56" y="12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6030" name="Group 1214"/>
                <p:cNvGrpSpPr>
                  <a:grpSpLocks/>
                </p:cNvGrpSpPr>
                <p:nvPr/>
              </p:nvGrpSpPr>
              <p:grpSpPr bwMode="auto">
                <a:xfrm>
                  <a:off x="2179" y="1543"/>
                  <a:ext cx="39" cy="72"/>
                  <a:chOff x="2179" y="1543"/>
                  <a:chExt cx="39" cy="72"/>
                </a:xfrm>
              </p:grpSpPr>
              <p:sp>
                <p:nvSpPr>
                  <p:cNvPr id="36031" name="Rectangle 1215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79" y="1543"/>
                    <a:ext cx="40" cy="73"/>
                  </a:xfrm>
                  <a:prstGeom prst="rect">
                    <a:avLst/>
                  </a:prstGeom>
                  <a:solidFill>
                    <a:srgbClr val="CC990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032" name="Rectangle 1216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79" y="1543"/>
                    <a:ext cx="40" cy="73"/>
                  </a:xfrm>
                  <a:prstGeom prst="rect">
                    <a:avLst/>
                  </a:prstGeom>
                  <a:solidFill>
                    <a:srgbClr val="CC9900"/>
                  </a:solidFill>
                  <a:ln w="324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33" name="Group 1217"/>
                <p:cNvGrpSpPr>
                  <a:grpSpLocks/>
                </p:cNvGrpSpPr>
                <p:nvPr/>
              </p:nvGrpSpPr>
              <p:grpSpPr bwMode="auto">
                <a:xfrm>
                  <a:off x="2202" y="1569"/>
                  <a:ext cx="11" cy="0"/>
                  <a:chOff x="2202" y="1569"/>
                  <a:chExt cx="11" cy="0"/>
                </a:xfrm>
              </p:grpSpPr>
              <p:sp>
                <p:nvSpPr>
                  <p:cNvPr id="36034" name="Rectangle 1218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201" y="1569"/>
                    <a:ext cx="12" cy="1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035" name="Rectangle 1219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201" y="1569"/>
                    <a:ext cx="12" cy="1"/>
                  </a:xfrm>
                  <a:prstGeom prst="rect">
                    <a:avLst/>
                  </a:prstGeom>
                  <a:solidFill>
                    <a:srgbClr val="C0C0C0"/>
                  </a:solidFill>
                  <a:ln w="324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36" name="Group 1220"/>
                <p:cNvGrpSpPr>
                  <a:grpSpLocks/>
                </p:cNvGrpSpPr>
                <p:nvPr/>
              </p:nvGrpSpPr>
              <p:grpSpPr bwMode="auto">
                <a:xfrm>
                  <a:off x="2203" y="1583"/>
                  <a:ext cx="12" cy="29"/>
                  <a:chOff x="2203" y="1583"/>
                  <a:chExt cx="12" cy="29"/>
                </a:xfrm>
              </p:grpSpPr>
              <p:sp>
                <p:nvSpPr>
                  <p:cNvPr id="36037" name="Freeform 1221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203" y="1583"/>
                    <a:ext cx="13" cy="30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038" name="Freeform 1222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203" y="1583"/>
                    <a:ext cx="13" cy="30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39" name="Group 1223"/>
                <p:cNvGrpSpPr>
                  <a:grpSpLocks/>
                </p:cNvGrpSpPr>
                <p:nvPr/>
              </p:nvGrpSpPr>
              <p:grpSpPr bwMode="auto">
                <a:xfrm>
                  <a:off x="2206" y="1589"/>
                  <a:ext cx="7" cy="23"/>
                  <a:chOff x="2206" y="1589"/>
                  <a:chExt cx="7" cy="23"/>
                </a:xfrm>
              </p:grpSpPr>
              <p:sp>
                <p:nvSpPr>
                  <p:cNvPr id="36040" name="Rectangle 1224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207" y="1589"/>
                    <a:ext cx="6" cy="24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041" name="Line 1225"/>
                  <p:cNvSpPr>
                    <a:spLocks noChangeShapeType="1"/>
                  </p:cNvSpPr>
                  <p:nvPr/>
                </p:nvSpPr>
                <p:spPr bwMode="auto">
                  <a:xfrm>
                    <a:off x="2210" y="1589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6042" name="Line 12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205" y="1601"/>
                    <a:ext cx="10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3" name="Group 1227"/>
                <p:cNvGrpSpPr>
                  <a:grpSpLocks/>
                </p:cNvGrpSpPr>
                <p:nvPr/>
              </p:nvGrpSpPr>
              <p:grpSpPr bwMode="auto">
                <a:xfrm>
                  <a:off x="2182" y="1583"/>
                  <a:ext cx="12" cy="28"/>
                  <a:chOff x="2182" y="1583"/>
                  <a:chExt cx="12" cy="28"/>
                </a:xfrm>
              </p:grpSpPr>
              <p:grpSp>
                <p:nvGrpSpPr>
                  <p:cNvPr id="36044" name="Group 1228"/>
                  <p:cNvGrpSpPr>
                    <a:grpSpLocks/>
                  </p:cNvGrpSpPr>
                  <p:nvPr/>
                </p:nvGrpSpPr>
                <p:grpSpPr bwMode="auto">
                  <a:xfrm>
                    <a:off x="2182" y="1583"/>
                    <a:ext cx="12" cy="28"/>
                    <a:chOff x="2182" y="1583"/>
                    <a:chExt cx="12" cy="28"/>
                  </a:xfrm>
                </p:grpSpPr>
                <p:sp>
                  <p:nvSpPr>
                    <p:cNvPr id="36045" name="Freeform 1229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82" y="1583"/>
                      <a:ext cx="13" cy="29"/>
                    </a:xfrm>
                    <a:custGeom>
                      <a:avLst/>
                      <a:gdLst>
                        <a:gd name="T0" fmla="*/ 32 w 32"/>
                        <a:gd name="T1" fmla="*/ 8 h 48"/>
                        <a:gd name="T2" fmla="*/ 32 w 32"/>
                        <a:gd name="T3" fmla="*/ 48 h 48"/>
                        <a:gd name="T4" fmla="*/ 0 w 32"/>
                        <a:gd name="T5" fmla="*/ 48 h 48"/>
                        <a:gd name="T6" fmla="*/ 0 w 32"/>
                        <a:gd name="T7" fmla="*/ 8 h 48"/>
                        <a:gd name="T8" fmla="*/ 10 w 32"/>
                        <a:gd name="T9" fmla="*/ 0 h 48"/>
                        <a:gd name="T10" fmla="*/ 22 w 32"/>
                        <a:gd name="T11" fmla="*/ 0 h 48"/>
                        <a:gd name="T12" fmla="*/ 32 w 32"/>
                        <a:gd name="T13" fmla="*/ 8 h 48"/>
                        <a:gd name="T14" fmla="*/ 0 w 32"/>
                        <a:gd name="T15" fmla="*/ 0 h 48"/>
                        <a:gd name="T16" fmla="*/ 32 w 32"/>
                        <a:gd name="T17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32" h="48">
                          <a:moveTo>
                            <a:pt x="32" y="8"/>
                          </a:moveTo>
                          <a:lnTo>
                            <a:pt x="32" y="48"/>
                          </a:lnTo>
                          <a:lnTo>
                            <a:pt x="0" y="48"/>
                          </a:lnTo>
                          <a:lnTo>
                            <a:pt x="0" y="8"/>
                          </a:lnTo>
                          <a:lnTo>
                            <a:pt x="10" y="0"/>
                          </a:lnTo>
                          <a:lnTo>
                            <a:pt x="22" y="0"/>
                          </a:lnTo>
                          <a:lnTo>
                            <a:pt x="32" y="8"/>
                          </a:lnTo>
                          <a:close/>
                        </a:path>
                      </a:pathLst>
                    </a:custGeom>
                    <a:solidFill>
                      <a:srgbClr val="00800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046" name="Freeform 1230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82" y="1583"/>
                      <a:ext cx="13" cy="29"/>
                    </a:xfrm>
                    <a:custGeom>
                      <a:avLst/>
                      <a:gdLst>
                        <a:gd name="T0" fmla="*/ 32 w 32"/>
                        <a:gd name="T1" fmla="*/ 8 h 48"/>
                        <a:gd name="T2" fmla="*/ 32 w 32"/>
                        <a:gd name="T3" fmla="*/ 48 h 48"/>
                        <a:gd name="T4" fmla="*/ 0 w 32"/>
                        <a:gd name="T5" fmla="*/ 48 h 48"/>
                        <a:gd name="T6" fmla="*/ 0 w 32"/>
                        <a:gd name="T7" fmla="*/ 8 h 48"/>
                        <a:gd name="T8" fmla="*/ 10 w 32"/>
                        <a:gd name="T9" fmla="*/ 0 h 48"/>
                        <a:gd name="T10" fmla="*/ 22 w 32"/>
                        <a:gd name="T11" fmla="*/ 0 h 48"/>
                        <a:gd name="T12" fmla="*/ 32 w 32"/>
                        <a:gd name="T13" fmla="*/ 8 h 48"/>
                        <a:gd name="T14" fmla="*/ 0 w 32"/>
                        <a:gd name="T15" fmla="*/ 0 h 48"/>
                        <a:gd name="T16" fmla="*/ 32 w 32"/>
                        <a:gd name="T17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32" h="48">
                          <a:moveTo>
                            <a:pt x="32" y="8"/>
                          </a:moveTo>
                          <a:lnTo>
                            <a:pt x="32" y="48"/>
                          </a:lnTo>
                          <a:lnTo>
                            <a:pt x="0" y="48"/>
                          </a:lnTo>
                          <a:lnTo>
                            <a:pt x="0" y="8"/>
                          </a:lnTo>
                          <a:lnTo>
                            <a:pt x="10" y="0"/>
                          </a:lnTo>
                          <a:lnTo>
                            <a:pt x="22" y="0"/>
                          </a:lnTo>
                          <a:lnTo>
                            <a:pt x="32" y="8"/>
                          </a:lnTo>
                          <a:close/>
                        </a:path>
                      </a:pathLst>
                    </a:custGeom>
                    <a:solidFill>
                      <a:srgbClr val="008000"/>
                    </a:solidFill>
                    <a:ln w="324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047" name="Group 1231"/>
                  <p:cNvGrpSpPr>
                    <a:grpSpLocks/>
                  </p:cNvGrpSpPr>
                  <p:nvPr/>
                </p:nvGrpSpPr>
                <p:grpSpPr bwMode="auto">
                  <a:xfrm>
                    <a:off x="2184" y="1589"/>
                    <a:ext cx="7" cy="22"/>
                    <a:chOff x="2184" y="1589"/>
                    <a:chExt cx="7" cy="22"/>
                  </a:xfrm>
                </p:grpSpPr>
                <p:sp>
                  <p:nvSpPr>
                    <p:cNvPr id="36048" name="Rectangle 1232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85" y="1589"/>
                      <a:ext cx="6" cy="23"/>
                    </a:xfrm>
                    <a:prstGeom prst="rect">
                      <a:avLst/>
                    </a:pr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049" name="Line 123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88" y="1589"/>
                      <a:ext cx="1" cy="2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050" name="Line 1234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183" y="1600"/>
                      <a:ext cx="10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6051" name="Group 1235"/>
                <p:cNvGrpSpPr>
                  <a:grpSpLocks/>
                </p:cNvGrpSpPr>
                <p:nvPr/>
              </p:nvGrpSpPr>
              <p:grpSpPr bwMode="auto">
                <a:xfrm>
                  <a:off x="2204" y="1547"/>
                  <a:ext cx="10" cy="20"/>
                  <a:chOff x="2204" y="1547"/>
                  <a:chExt cx="10" cy="20"/>
                </a:xfrm>
              </p:grpSpPr>
              <p:grpSp>
                <p:nvGrpSpPr>
                  <p:cNvPr id="36052" name="Group 1236"/>
                  <p:cNvGrpSpPr>
                    <a:grpSpLocks/>
                  </p:cNvGrpSpPr>
                  <p:nvPr/>
                </p:nvGrpSpPr>
                <p:grpSpPr bwMode="auto">
                  <a:xfrm>
                    <a:off x="2204" y="1547"/>
                    <a:ext cx="10" cy="20"/>
                    <a:chOff x="2204" y="1547"/>
                    <a:chExt cx="10" cy="20"/>
                  </a:xfrm>
                </p:grpSpPr>
                <p:sp>
                  <p:nvSpPr>
                    <p:cNvPr id="36053" name="Freeform 1237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204" y="1547"/>
                      <a:ext cx="11" cy="21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054" name="Freeform 1238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204" y="1547"/>
                      <a:ext cx="11" cy="21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055" name="Group 1239"/>
                  <p:cNvGrpSpPr>
                    <a:grpSpLocks/>
                  </p:cNvGrpSpPr>
                  <p:nvPr/>
                </p:nvGrpSpPr>
                <p:grpSpPr bwMode="auto">
                  <a:xfrm>
                    <a:off x="2205" y="1547"/>
                    <a:ext cx="6" cy="19"/>
                    <a:chOff x="2205" y="1547"/>
                    <a:chExt cx="6" cy="19"/>
                  </a:xfrm>
                </p:grpSpPr>
                <p:sp>
                  <p:nvSpPr>
                    <p:cNvPr id="36056" name="Line 124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208" y="1547"/>
                      <a:ext cx="1" cy="20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057" name="Line 124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204" y="1557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6058" name="Group 1242"/>
                <p:cNvGrpSpPr>
                  <a:grpSpLocks/>
                </p:cNvGrpSpPr>
                <p:nvPr/>
              </p:nvGrpSpPr>
              <p:grpSpPr bwMode="auto">
                <a:xfrm>
                  <a:off x="2183" y="1547"/>
                  <a:ext cx="10" cy="21"/>
                  <a:chOff x="2183" y="1547"/>
                  <a:chExt cx="10" cy="21"/>
                </a:xfrm>
              </p:grpSpPr>
              <p:grpSp>
                <p:nvGrpSpPr>
                  <p:cNvPr id="36059" name="Group 1243"/>
                  <p:cNvGrpSpPr>
                    <a:grpSpLocks/>
                  </p:cNvGrpSpPr>
                  <p:nvPr/>
                </p:nvGrpSpPr>
                <p:grpSpPr bwMode="auto">
                  <a:xfrm>
                    <a:off x="2183" y="1547"/>
                    <a:ext cx="10" cy="21"/>
                    <a:chOff x="2183" y="1547"/>
                    <a:chExt cx="10" cy="21"/>
                  </a:xfrm>
                </p:grpSpPr>
                <p:sp>
                  <p:nvSpPr>
                    <p:cNvPr id="36060" name="Freeform 1244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82" y="1547"/>
                      <a:ext cx="11" cy="22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061" name="Freeform 1245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82" y="1547"/>
                      <a:ext cx="11" cy="22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062" name="Group 1246"/>
                  <p:cNvGrpSpPr>
                    <a:grpSpLocks/>
                  </p:cNvGrpSpPr>
                  <p:nvPr/>
                </p:nvGrpSpPr>
                <p:grpSpPr bwMode="auto">
                  <a:xfrm>
                    <a:off x="2185" y="1547"/>
                    <a:ext cx="6" cy="20"/>
                    <a:chOff x="2185" y="1547"/>
                    <a:chExt cx="6" cy="20"/>
                  </a:xfrm>
                </p:grpSpPr>
                <p:sp>
                  <p:nvSpPr>
                    <p:cNvPr id="36063" name="Line 124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88" y="1547"/>
                      <a:ext cx="1" cy="2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064" name="Line 1248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184" y="1557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36065" name="Group 1249"/>
              <p:cNvGrpSpPr>
                <a:grpSpLocks/>
              </p:cNvGrpSpPr>
              <p:nvPr/>
            </p:nvGrpSpPr>
            <p:grpSpPr bwMode="auto">
              <a:xfrm>
                <a:off x="2153" y="1565"/>
                <a:ext cx="45" cy="98"/>
                <a:chOff x="2153" y="1565"/>
                <a:chExt cx="45" cy="98"/>
              </a:xfrm>
            </p:grpSpPr>
            <p:grpSp>
              <p:nvGrpSpPr>
                <p:cNvPr id="36066" name="Group 1250"/>
                <p:cNvGrpSpPr>
                  <a:grpSpLocks/>
                </p:cNvGrpSpPr>
                <p:nvPr/>
              </p:nvGrpSpPr>
              <p:grpSpPr bwMode="auto">
                <a:xfrm>
                  <a:off x="2153" y="1565"/>
                  <a:ext cx="44" cy="15"/>
                  <a:chOff x="2153" y="1565"/>
                  <a:chExt cx="44" cy="15"/>
                </a:xfrm>
              </p:grpSpPr>
              <p:sp>
                <p:nvSpPr>
                  <p:cNvPr id="36067" name="Freeform 1251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53" y="1565"/>
                    <a:ext cx="45" cy="16"/>
                  </a:xfrm>
                  <a:custGeom>
                    <a:avLst/>
                    <a:gdLst>
                      <a:gd name="T0" fmla="*/ 108 w 108"/>
                      <a:gd name="T1" fmla="*/ 27 h 27"/>
                      <a:gd name="T2" fmla="*/ 0 w 108"/>
                      <a:gd name="T3" fmla="*/ 27 h 27"/>
                      <a:gd name="T4" fmla="*/ 7 w 108"/>
                      <a:gd name="T5" fmla="*/ 0 h 27"/>
                      <a:gd name="T6" fmla="*/ 101 w 108"/>
                      <a:gd name="T7" fmla="*/ 0 h 27"/>
                      <a:gd name="T8" fmla="*/ 108 w 108"/>
                      <a:gd name="T9" fmla="*/ 27 h 27"/>
                      <a:gd name="T10" fmla="*/ 0 w 108"/>
                      <a:gd name="T11" fmla="*/ 0 h 27"/>
                      <a:gd name="T12" fmla="*/ 108 w 108"/>
                      <a:gd name="T13" fmla="*/ 27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108" h="27">
                        <a:moveTo>
                          <a:pt x="108" y="27"/>
                        </a:moveTo>
                        <a:lnTo>
                          <a:pt x="0" y="27"/>
                        </a:lnTo>
                        <a:lnTo>
                          <a:pt x="7" y="0"/>
                        </a:lnTo>
                        <a:lnTo>
                          <a:pt x="101" y="0"/>
                        </a:lnTo>
                        <a:lnTo>
                          <a:pt x="108" y="27"/>
                        </a:lnTo>
                        <a:close/>
                      </a:path>
                    </a:pathLst>
                  </a:custGeom>
                  <a:solidFill>
                    <a:srgbClr val="800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068" name="Freeform 1252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53" y="1565"/>
                    <a:ext cx="45" cy="16"/>
                  </a:xfrm>
                  <a:custGeom>
                    <a:avLst/>
                    <a:gdLst>
                      <a:gd name="T0" fmla="*/ 108 w 108"/>
                      <a:gd name="T1" fmla="*/ 27 h 27"/>
                      <a:gd name="T2" fmla="*/ 0 w 108"/>
                      <a:gd name="T3" fmla="*/ 27 h 27"/>
                      <a:gd name="T4" fmla="*/ 7 w 108"/>
                      <a:gd name="T5" fmla="*/ 0 h 27"/>
                      <a:gd name="T6" fmla="*/ 101 w 108"/>
                      <a:gd name="T7" fmla="*/ 0 h 27"/>
                      <a:gd name="T8" fmla="*/ 108 w 108"/>
                      <a:gd name="T9" fmla="*/ 27 h 27"/>
                      <a:gd name="T10" fmla="*/ 0 w 108"/>
                      <a:gd name="T11" fmla="*/ 0 h 27"/>
                      <a:gd name="T12" fmla="*/ 108 w 108"/>
                      <a:gd name="T13" fmla="*/ 27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108" h="27">
                        <a:moveTo>
                          <a:pt x="108" y="27"/>
                        </a:moveTo>
                        <a:lnTo>
                          <a:pt x="0" y="27"/>
                        </a:lnTo>
                        <a:lnTo>
                          <a:pt x="7" y="0"/>
                        </a:lnTo>
                        <a:lnTo>
                          <a:pt x="101" y="0"/>
                        </a:lnTo>
                        <a:lnTo>
                          <a:pt x="108" y="27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6069" name="Freeform 1253"/>
                <p:cNvSpPr>
                  <a:spLocks noChangeArrowheads="1"/>
                </p:cNvSpPr>
                <p:nvPr/>
              </p:nvSpPr>
              <p:spPr bwMode="auto">
                <a:xfrm flipH="1">
                  <a:off x="2153" y="1583"/>
                  <a:ext cx="22" cy="8"/>
                </a:xfrm>
                <a:custGeom>
                  <a:avLst/>
                  <a:gdLst>
                    <a:gd name="T0" fmla="*/ 0 w 52"/>
                    <a:gd name="T1" fmla="*/ 9 h 12"/>
                    <a:gd name="T2" fmla="*/ 31 w 52"/>
                    <a:gd name="T3" fmla="*/ 9 h 12"/>
                    <a:gd name="T4" fmla="*/ 34 w 52"/>
                    <a:gd name="T5" fmla="*/ 6 h 12"/>
                    <a:gd name="T6" fmla="*/ 34 w 52"/>
                    <a:gd name="T7" fmla="*/ 4 h 12"/>
                    <a:gd name="T8" fmla="*/ 36 w 52"/>
                    <a:gd name="T9" fmla="*/ 0 h 12"/>
                    <a:gd name="T10" fmla="*/ 0 w 52"/>
                    <a:gd name="T11" fmla="*/ 0 h 12"/>
                    <a:gd name="T12" fmla="*/ 0 w 52"/>
                    <a:gd name="T13" fmla="*/ 9 h 12"/>
                    <a:gd name="T14" fmla="*/ 0 w 52"/>
                    <a:gd name="T15" fmla="*/ 0 h 12"/>
                    <a:gd name="T16" fmla="*/ 52 w 52"/>
                    <a:gd name="T17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52" h="12">
                      <a:moveTo>
                        <a:pt x="0" y="12"/>
                      </a:moveTo>
                      <a:lnTo>
                        <a:pt x="45" y="12"/>
                      </a:lnTo>
                      <a:lnTo>
                        <a:pt x="49" y="9"/>
                      </a:lnTo>
                      <a:lnTo>
                        <a:pt x="49" y="4"/>
                      </a:lnTo>
                      <a:lnTo>
                        <a:pt x="52" y="0"/>
                      </a:lnTo>
                      <a:lnTo>
                        <a:pt x="0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070" name="Freeform 1254"/>
                <p:cNvSpPr>
                  <a:spLocks noChangeArrowheads="1"/>
                </p:cNvSpPr>
                <p:nvPr/>
              </p:nvSpPr>
              <p:spPr bwMode="auto">
                <a:xfrm flipH="1">
                  <a:off x="2176" y="1583"/>
                  <a:ext cx="23" cy="8"/>
                </a:xfrm>
                <a:custGeom>
                  <a:avLst/>
                  <a:gdLst>
                    <a:gd name="T0" fmla="*/ 40 w 56"/>
                    <a:gd name="T1" fmla="*/ 9 h 12"/>
                    <a:gd name="T2" fmla="*/ 4 w 56"/>
                    <a:gd name="T3" fmla="*/ 9 h 12"/>
                    <a:gd name="T4" fmla="*/ 3 w 56"/>
                    <a:gd name="T5" fmla="*/ 6 h 12"/>
                    <a:gd name="T6" fmla="*/ 3 w 56"/>
                    <a:gd name="T7" fmla="*/ 4 h 12"/>
                    <a:gd name="T8" fmla="*/ 0 w 56"/>
                    <a:gd name="T9" fmla="*/ 0 h 12"/>
                    <a:gd name="T10" fmla="*/ 40 w 56"/>
                    <a:gd name="T11" fmla="*/ 0 h 12"/>
                    <a:gd name="T12" fmla="*/ 40 w 56"/>
                    <a:gd name="T13" fmla="*/ 9 h 12"/>
                    <a:gd name="T14" fmla="*/ 0 w 56"/>
                    <a:gd name="T15" fmla="*/ 0 h 12"/>
                    <a:gd name="T16" fmla="*/ 56 w 56"/>
                    <a:gd name="T17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56" h="12">
                      <a:moveTo>
                        <a:pt x="56" y="12"/>
                      </a:moveTo>
                      <a:lnTo>
                        <a:pt x="7" y="12"/>
                      </a:lnTo>
                      <a:lnTo>
                        <a:pt x="3" y="9"/>
                      </a:lnTo>
                      <a:lnTo>
                        <a:pt x="3" y="4"/>
                      </a:lnTo>
                      <a:lnTo>
                        <a:pt x="0" y="0"/>
                      </a:lnTo>
                      <a:lnTo>
                        <a:pt x="56" y="0"/>
                      </a:lnTo>
                      <a:lnTo>
                        <a:pt x="56" y="12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6071" name="Group 1255"/>
                <p:cNvGrpSpPr>
                  <a:grpSpLocks/>
                </p:cNvGrpSpPr>
                <p:nvPr/>
              </p:nvGrpSpPr>
              <p:grpSpPr bwMode="auto">
                <a:xfrm>
                  <a:off x="2157" y="1591"/>
                  <a:ext cx="38" cy="72"/>
                  <a:chOff x="2157" y="1591"/>
                  <a:chExt cx="38" cy="72"/>
                </a:xfrm>
              </p:grpSpPr>
              <p:sp>
                <p:nvSpPr>
                  <p:cNvPr id="36072" name="Rectangle 1256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57" y="1591"/>
                    <a:ext cx="39" cy="73"/>
                  </a:xfrm>
                  <a:prstGeom prst="rect">
                    <a:avLst/>
                  </a:prstGeom>
                  <a:solidFill>
                    <a:srgbClr val="CC990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073" name="Rectangle 1257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57" y="1591"/>
                    <a:ext cx="39" cy="73"/>
                  </a:xfrm>
                  <a:prstGeom prst="rect">
                    <a:avLst/>
                  </a:prstGeom>
                  <a:solidFill>
                    <a:srgbClr val="CC9900"/>
                  </a:solidFill>
                  <a:ln w="324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74" name="Group 1258"/>
                <p:cNvGrpSpPr>
                  <a:grpSpLocks/>
                </p:cNvGrpSpPr>
                <p:nvPr/>
              </p:nvGrpSpPr>
              <p:grpSpPr bwMode="auto">
                <a:xfrm>
                  <a:off x="2179" y="1617"/>
                  <a:ext cx="11" cy="0"/>
                  <a:chOff x="2179" y="1617"/>
                  <a:chExt cx="11" cy="0"/>
                </a:xfrm>
              </p:grpSpPr>
              <p:sp>
                <p:nvSpPr>
                  <p:cNvPr id="36075" name="Rectangle 1259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79" y="1617"/>
                    <a:ext cx="12" cy="1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076" name="Rectangle 1260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79" y="1617"/>
                    <a:ext cx="12" cy="1"/>
                  </a:xfrm>
                  <a:prstGeom prst="rect">
                    <a:avLst/>
                  </a:prstGeom>
                  <a:solidFill>
                    <a:srgbClr val="C0C0C0"/>
                  </a:solidFill>
                  <a:ln w="324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77" name="Group 1261"/>
                <p:cNvGrpSpPr>
                  <a:grpSpLocks/>
                </p:cNvGrpSpPr>
                <p:nvPr/>
              </p:nvGrpSpPr>
              <p:grpSpPr bwMode="auto">
                <a:xfrm>
                  <a:off x="2180" y="1631"/>
                  <a:ext cx="11" cy="29"/>
                  <a:chOff x="2180" y="1631"/>
                  <a:chExt cx="11" cy="29"/>
                </a:xfrm>
              </p:grpSpPr>
              <p:sp>
                <p:nvSpPr>
                  <p:cNvPr id="36078" name="Freeform 1262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80" y="1631"/>
                    <a:ext cx="12" cy="30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079" name="Freeform 1263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80" y="1631"/>
                    <a:ext cx="12" cy="30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80" name="Group 1264"/>
                <p:cNvGrpSpPr>
                  <a:grpSpLocks/>
                </p:cNvGrpSpPr>
                <p:nvPr/>
              </p:nvGrpSpPr>
              <p:grpSpPr bwMode="auto">
                <a:xfrm>
                  <a:off x="2182" y="1636"/>
                  <a:ext cx="7" cy="23"/>
                  <a:chOff x="2182" y="1636"/>
                  <a:chExt cx="7" cy="23"/>
                </a:xfrm>
              </p:grpSpPr>
              <p:sp>
                <p:nvSpPr>
                  <p:cNvPr id="36081" name="Rectangle 1265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83" y="1636"/>
                    <a:ext cx="6" cy="24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082" name="Line 1266"/>
                  <p:cNvSpPr>
                    <a:spLocks noChangeShapeType="1"/>
                  </p:cNvSpPr>
                  <p:nvPr/>
                </p:nvSpPr>
                <p:spPr bwMode="auto">
                  <a:xfrm>
                    <a:off x="2186" y="1637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6083" name="Line 126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181" y="1648"/>
                    <a:ext cx="10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84" name="Group 1268"/>
                <p:cNvGrpSpPr>
                  <a:grpSpLocks/>
                </p:cNvGrpSpPr>
                <p:nvPr/>
              </p:nvGrpSpPr>
              <p:grpSpPr bwMode="auto">
                <a:xfrm>
                  <a:off x="2159" y="1631"/>
                  <a:ext cx="11" cy="28"/>
                  <a:chOff x="2159" y="1631"/>
                  <a:chExt cx="11" cy="28"/>
                </a:xfrm>
              </p:grpSpPr>
              <p:grpSp>
                <p:nvGrpSpPr>
                  <p:cNvPr id="36085" name="Group 1269"/>
                  <p:cNvGrpSpPr>
                    <a:grpSpLocks/>
                  </p:cNvGrpSpPr>
                  <p:nvPr/>
                </p:nvGrpSpPr>
                <p:grpSpPr bwMode="auto">
                  <a:xfrm>
                    <a:off x="2159" y="1631"/>
                    <a:ext cx="11" cy="28"/>
                    <a:chOff x="2159" y="1631"/>
                    <a:chExt cx="11" cy="28"/>
                  </a:xfrm>
                </p:grpSpPr>
                <p:sp>
                  <p:nvSpPr>
                    <p:cNvPr id="36086" name="Freeform 1270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58" y="1631"/>
                      <a:ext cx="12" cy="29"/>
                    </a:xfrm>
                    <a:custGeom>
                      <a:avLst/>
                      <a:gdLst>
                        <a:gd name="T0" fmla="*/ 32 w 32"/>
                        <a:gd name="T1" fmla="*/ 8 h 48"/>
                        <a:gd name="T2" fmla="*/ 32 w 32"/>
                        <a:gd name="T3" fmla="*/ 48 h 48"/>
                        <a:gd name="T4" fmla="*/ 0 w 32"/>
                        <a:gd name="T5" fmla="*/ 48 h 48"/>
                        <a:gd name="T6" fmla="*/ 0 w 32"/>
                        <a:gd name="T7" fmla="*/ 8 h 48"/>
                        <a:gd name="T8" fmla="*/ 10 w 32"/>
                        <a:gd name="T9" fmla="*/ 0 h 48"/>
                        <a:gd name="T10" fmla="*/ 22 w 32"/>
                        <a:gd name="T11" fmla="*/ 0 h 48"/>
                        <a:gd name="T12" fmla="*/ 32 w 32"/>
                        <a:gd name="T13" fmla="*/ 8 h 48"/>
                        <a:gd name="T14" fmla="*/ 0 w 32"/>
                        <a:gd name="T15" fmla="*/ 0 h 48"/>
                        <a:gd name="T16" fmla="*/ 32 w 32"/>
                        <a:gd name="T17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32" h="48">
                          <a:moveTo>
                            <a:pt x="32" y="8"/>
                          </a:moveTo>
                          <a:lnTo>
                            <a:pt x="32" y="48"/>
                          </a:lnTo>
                          <a:lnTo>
                            <a:pt x="0" y="48"/>
                          </a:lnTo>
                          <a:lnTo>
                            <a:pt x="0" y="8"/>
                          </a:lnTo>
                          <a:lnTo>
                            <a:pt x="10" y="0"/>
                          </a:lnTo>
                          <a:lnTo>
                            <a:pt x="22" y="0"/>
                          </a:lnTo>
                          <a:lnTo>
                            <a:pt x="32" y="8"/>
                          </a:lnTo>
                          <a:close/>
                        </a:path>
                      </a:pathLst>
                    </a:custGeom>
                    <a:solidFill>
                      <a:srgbClr val="00800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087" name="Freeform 1271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58" y="1631"/>
                      <a:ext cx="12" cy="29"/>
                    </a:xfrm>
                    <a:custGeom>
                      <a:avLst/>
                      <a:gdLst>
                        <a:gd name="T0" fmla="*/ 32 w 32"/>
                        <a:gd name="T1" fmla="*/ 8 h 48"/>
                        <a:gd name="T2" fmla="*/ 32 w 32"/>
                        <a:gd name="T3" fmla="*/ 48 h 48"/>
                        <a:gd name="T4" fmla="*/ 0 w 32"/>
                        <a:gd name="T5" fmla="*/ 48 h 48"/>
                        <a:gd name="T6" fmla="*/ 0 w 32"/>
                        <a:gd name="T7" fmla="*/ 8 h 48"/>
                        <a:gd name="T8" fmla="*/ 10 w 32"/>
                        <a:gd name="T9" fmla="*/ 0 h 48"/>
                        <a:gd name="T10" fmla="*/ 22 w 32"/>
                        <a:gd name="T11" fmla="*/ 0 h 48"/>
                        <a:gd name="T12" fmla="*/ 32 w 32"/>
                        <a:gd name="T13" fmla="*/ 8 h 48"/>
                        <a:gd name="T14" fmla="*/ 0 w 32"/>
                        <a:gd name="T15" fmla="*/ 0 h 48"/>
                        <a:gd name="T16" fmla="*/ 32 w 32"/>
                        <a:gd name="T17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32" h="48">
                          <a:moveTo>
                            <a:pt x="32" y="8"/>
                          </a:moveTo>
                          <a:lnTo>
                            <a:pt x="32" y="48"/>
                          </a:lnTo>
                          <a:lnTo>
                            <a:pt x="0" y="48"/>
                          </a:lnTo>
                          <a:lnTo>
                            <a:pt x="0" y="8"/>
                          </a:lnTo>
                          <a:lnTo>
                            <a:pt x="10" y="0"/>
                          </a:lnTo>
                          <a:lnTo>
                            <a:pt x="22" y="0"/>
                          </a:lnTo>
                          <a:lnTo>
                            <a:pt x="32" y="8"/>
                          </a:lnTo>
                          <a:close/>
                        </a:path>
                      </a:pathLst>
                    </a:custGeom>
                    <a:solidFill>
                      <a:srgbClr val="008000"/>
                    </a:solidFill>
                    <a:ln w="324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088" name="Group 1272"/>
                  <p:cNvGrpSpPr>
                    <a:grpSpLocks/>
                  </p:cNvGrpSpPr>
                  <p:nvPr/>
                </p:nvGrpSpPr>
                <p:grpSpPr bwMode="auto">
                  <a:xfrm>
                    <a:off x="2161" y="1637"/>
                    <a:ext cx="6" cy="22"/>
                    <a:chOff x="2161" y="1637"/>
                    <a:chExt cx="6" cy="22"/>
                  </a:xfrm>
                </p:grpSpPr>
                <p:sp>
                  <p:nvSpPr>
                    <p:cNvPr id="36089" name="Rectangle 1273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62" y="1637"/>
                      <a:ext cx="6" cy="23"/>
                    </a:xfrm>
                    <a:prstGeom prst="rect">
                      <a:avLst/>
                    </a:pr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090" name="Line 127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65" y="1637"/>
                      <a:ext cx="1" cy="2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091" name="Line 1275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161" y="1648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6092" name="Group 1276"/>
                <p:cNvGrpSpPr>
                  <a:grpSpLocks/>
                </p:cNvGrpSpPr>
                <p:nvPr/>
              </p:nvGrpSpPr>
              <p:grpSpPr bwMode="auto">
                <a:xfrm>
                  <a:off x="2180" y="1595"/>
                  <a:ext cx="10" cy="20"/>
                  <a:chOff x="2180" y="1595"/>
                  <a:chExt cx="10" cy="20"/>
                </a:xfrm>
              </p:grpSpPr>
              <p:grpSp>
                <p:nvGrpSpPr>
                  <p:cNvPr id="36093" name="Group 1277"/>
                  <p:cNvGrpSpPr>
                    <a:grpSpLocks/>
                  </p:cNvGrpSpPr>
                  <p:nvPr/>
                </p:nvGrpSpPr>
                <p:grpSpPr bwMode="auto">
                  <a:xfrm>
                    <a:off x="2180" y="1595"/>
                    <a:ext cx="10" cy="20"/>
                    <a:chOff x="2180" y="1595"/>
                    <a:chExt cx="10" cy="20"/>
                  </a:xfrm>
                </p:grpSpPr>
                <p:sp>
                  <p:nvSpPr>
                    <p:cNvPr id="36094" name="Freeform 1278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80" y="1595"/>
                      <a:ext cx="11" cy="21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095" name="Freeform 1279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80" y="1595"/>
                      <a:ext cx="11" cy="21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096" name="Group 1280"/>
                  <p:cNvGrpSpPr>
                    <a:grpSpLocks/>
                  </p:cNvGrpSpPr>
                  <p:nvPr/>
                </p:nvGrpSpPr>
                <p:grpSpPr bwMode="auto">
                  <a:xfrm>
                    <a:off x="2182" y="1595"/>
                    <a:ext cx="6" cy="19"/>
                    <a:chOff x="2182" y="1595"/>
                    <a:chExt cx="6" cy="19"/>
                  </a:xfrm>
                </p:grpSpPr>
                <p:sp>
                  <p:nvSpPr>
                    <p:cNvPr id="36097" name="Line 128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85" y="1595"/>
                      <a:ext cx="1" cy="20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098" name="Line 1282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181" y="1605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6099" name="Group 1283"/>
                <p:cNvGrpSpPr>
                  <a:grpSpLocks/>
                </p:cNvGrpSpPr>
                <p:nvPr/>
              </p:nvGrpSpPr>
              <p:grpSpPr bwMode="auto">
                <a:xfrm>
                  <a:off x="2160" y="1595"/>
                  <a:ext cx="10" cy="21"/>
                  <a:chOff x="2160" y="1595"/>
                  <a:chExt cx="10" cy="21"/>
                </a:xfrm>
              </p:grpSpPr>
              <p:grpSp>
                <p:nvGrpSpPr>
                  <p:cNvPr id="36100" name="Group 1284"/>
                  <p:cNvGrpSpPr>
                    <a:grpSpLocks/>
                  </p:cNvGrpSpPr>
                  <p:nvPr/>
                </p:nvGrpSpPr>
                <p:grpSpPr bwMode="auto">
                  <a:xfrm>
                    <a:off x="2160" y="1595"/>
                    <a:ext cx="10" cy="21"/>
                    <a:chOff x="2160" y="1595"/>
                    <a:chExt cx="10" cy="21"/>
                  </a:xfrm>
                </p:grpSpPr>
                <p:sp>
                  <p:nvSpPr>
                    <p:cNvPr id="36101" name="Freeform 1285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60" y="1595"/>
                      <a:ext cx="11" cy="22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02" name="Freeform 1286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60" y="1595"/>
                      <a:ext cx="11" cy="22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03" name="Group 1287"/>
                  <p:cNvGrpSpPr>
                    <a:grpSpLocks/>
                  </p:cNvGrpSpPr>
                  <p:nvPr/>
                </p:nvGrpSpPr>
                <p:grpSpPr bwMode="auto">
                  <a:xfrm>
                    <a:off x="2162" y="1595"/>
                    <a:ext cx="6" cy="20"/>
                    <a:chOff x="2162" y="1595"/>
                    <a:chExt cx="6" cy="20"/>
                  </a:xfrm>
                </p:grpSpPr>
                <p:sp>
                  <p:nvSpPr>
                    <p:cNvPr id="36104" name="Line 128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64" y="1595"/>
                      <a:ext cx="1" cy="2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05" name="Line 1289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160" y="1605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36106" name="Group 1290"/>
              <p:cNvGrpSpPr>
                <a:grpSpLocks/>
              </p:cNvGrpSpPr>
              <p:nvPr/>
            </p:nvGrpSpPr>
            <p:grpSpPr bwMode="auto">
              <a:xfrm>
                <a:off x="2131" y="1613"/>
                <a:ext cx="45" cy="98"/>
                <a:chOff x="2131" y="1613"/>
                <a:chExt cx="45" cy="98"/>
              </a:xfrm>
            </p:grpSpPr>
            <p:grpSp>
              <p:nvGrpSpPr>
                <p:cNvPr id="36107" name="Group 1291"/>
                <p:cNvGrpSpPr>
                  <a:grpSpLocks/>
                </p:cNvGrpSpPr>
                <p:nvPr/>
              </p:nvGrpSpPr>
              <p:grpSpPr bwMode="auto">
                <a:xfrm>
                  <a:off x="2131" y="1613"/>
                  <a:ext cx="44" cy="15"/>
                  <a:chOff x="2131" y="1613"/>
                  <a:chExt cx="44" cy="15"/>
                </a:xfrm>
              </p:grpSpPr>
              <p:sp>
                <p:nvSpPr>
                  <p:cNvPr id="36108" name="Freeform 1292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31" y="1613"/>
                    <a:ext cx="45" cy="16"/>
                  </a:xfrm>
                  <a:custGeom>
                    <a:avLst/>
                    <a:gdLst>
                      <a:gd name="T0" fmla="*/ 108 w 108"/>
                      <a:gd name="T1" fmla="*/ 27 h 27"/>
                      <a:gd name="T2" fmla="*/ 0 w 108"/>
                      <a:gd name="T3" fmla="*/ 27 h 27"/>
                      <a:gd name="T4" fmla="*/ 7 w 108"/>
                      <a:gd name="T5" fmla="*/ 0 h 27"/>
                      <a:gd name="T6" fmla="*/ 101 w 108"/>
                      <a:gd name="T7" fmla="*/ 0 h 27"/>
                      <a:gd name="T8" fmla="*/ 108 w 108"/>
                      <a:gd name="T9" fmla="*/ 27 h 27"/>
                      <a:gd name="T10" fmla="*/ 0 w 108"/>
                      <a:gd name="T11" fmla="*/ 0 h 27"/>
                      <a:gd name="T12" fmla="*/ 108 w 108"/>
                      <a:gd name="T13" fmla="*/ 27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108" h="27">
                        <a:moveTo>
                          <a:pt x="108" y="27"/>
                        </a:moveTo>
                        <a:lnTo>
                          <a:pt x="0" y="27"/>
                        </a:lnTo>
                        <a:lnTo>
                          <a:pt x="7" y="0"/>
                        </a:lnTo>
                        <a:lnTo>
                          <a:pt x="101" y="0"/>
                        </a:lnTo>
                        <a:lnTo>
                          <a:pt x="108" y="27"/>
                        </a:lnTo>
                        <a:close/>
                      </a:path>
                    </a:pathLst>
                  </a:custGeom>
                  <a:solidFill>
                    <a:srgbClr val="800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09" name="Freeform 1293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31" y="1613"/>
                    <a:ext cx="45" cy="16"/>
                  </a:xfrm>
                  <a:custGeom>
                    <a:avLst/>
                    <a:gdLst>
                      <a:gd name="T0" fmla="*/ 108 w 108"/>
                      <a:gd name="T1" fmla="*/ 27 h 27"/>
                      <a:gd name="T2" fmla="*/ 0 w 108"/>
                      <a:gd name="T3" fmla="*/ 27 h 27"/>
                      <a:gd name="T4" fmla="*/ 7 w 108"/>
                      <a:gd name="T5" fmla="*/ 0 h 27"/>
                      <a:gd name="T6" fmla="*/ 101 w 108"/>
                      <a:gd name="T7" fmla="*/ 0 h 27"/>
                      <a:gd name="T8" fmla="*/ 108 w 108"/>
                      <a:gd name="T9" fmla="*/ 27 h 27"/>
                      <a:gd name="T10" fmla="*/ 0 w 108"/>
                      <a:gd name="T11" fmla="*/ 0 h 27"/>
                      <a:gd name="T12" fmla="*/ 108 w 108"/>
                      <a:gd name="T13" fmla="*/ 27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108" h="27">
                        <a:moveTo>
                          <a:pt x="108" y="27"/>
                        </a:moveTo>
                        <a:lnTo>
                          <a:pt x="0" y="27"/>
                        </a:lnTo>
                        <a:lnTo>
                          <a:pt x="7" y="0"/>
                        </a:lnTo>
                        <a:lnTo>
                          <a:pt x="101" y="0"/>
                        </a:lnTo>
                        <a:lnTo>
                          <a:pt x="108" y="27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6110" name="Freeform 1294"/>
                <p:cNvSpPr>
                  <a:spLocks noChangeArrowheads="1"/>
                </p:cNvSpPr>
                <p:nvPr/>
              </p:nvSpPr>
              <p:spPr bwMode="auto">
                <a:xfrm flipH="1">
                  <a:off x="2131" y="1631"/>
                  <a:ext cx="22" cy="8"/>
                </a:xfrm>
                <a:custGeom>
                  <a:avLst/>
                  <a:gdLst>
                    <a:gd name="T0" fmla="*/ 0 w 52"/>
                    <a:gd name="T1" fmla="*/ 9 h 12"/>
                    <a:gd name="T2" fmla="*/ 31 w 52"/>
                    <a:gd name="T3" fmla="*/ 9 h 12"/>
                    <a:gd name="T4" fmla="*/ 34 w 52"/>
                    <a:gd name="T5" fmla="*/ 6 h 12"/>
                    <a:gd name="T6" fmla="*/ 34 w 52"/>
                    <a:gd name="T7" fmla="*/ 4 h 12"/>
                    <a:gd name="T8" fmla="*/ 36 w 52"/>
                    <a:gd name="T9" fmla="*/ 0 h 12"/>
                    <a:gd name="T10" fmla="*/ 0 w 52"/>
                    <a:gd name="T11" fmla="*/ 0 h 12"/>
                    <a:gd name="T12" fmla="*/ 0 w 52"/>
                    <a:gd name="T13" fmla="*/ 9 h 12"/>
                    <a:gd name="T14" fmla="*/ 0 w 52"/>
                    <a:gd name="T15" fmla="*/ 0 h 12"/>
                    <a:gd name="T16" fmla="*/ 52 w 52"/>
                    <a:gd name="T17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52" h="12">
                      <a:moveTo>
                        <a:pt x="0" y="12"/>
                      </a:moveTo>
                      <a:lnTo>
                        <a:pt x="45" y="12"/>
                      </a:lnTo>
                      <a:lnTo>
                        <a:pt x="49" y="9"/>
                      </a:lnTo>
                      <a:lnTo>
                        <a:pt x="49" y="4"/>
                      </a:lnTo>
                      <a:lnTo>
                        <a:pt x="52" y="0"/>
                      </a:lnTo>
                      <a:lnTo>
                        <a:pt x="0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111" name="Freeform 1295"/>
                <p:cNvSpPr>
                  <a:spLocks noChangeArrowheads="1"/>
                </p:cNvSpPr>
                <p:nvPr/>
              </p:nvSpPr>
              <p:spPr bwMode="auto">
                <a:xfrm flipH="1">
                  <a:off x="2154" y="1631"/>
                  <a:ext cx="23" cy="8"/>
                </a:xfrm>
                <a:custGeom>
                  <a:avLst/>
                  <a:gdLst>
                    <a:gd name="T0" fmla="*/ 40 w 56"/>
                    <a:gd name="T1" fmla="*/ 9 h 12"/>
                    <a:gd name="T2" fmla="*/ 4 w 56"/>
                    <a:gd name="T3" fmla="*/ 9 h 12"/>
                    <a:gd name="T4" fmla="*/ 3 w 56"/>
                    <a:gd name="T5" fmla="*/ 6 h 12"/>
                    <a:gd name="T6" fmla="*/ 3 w 56"/>
                    <a:gd name="T7" fmla="*/ 4 h 12"/>
                    <a:gd name="T8" fmla="*/ 0 w 56"/>
                    <a:gd name="T9" fmla="*/ 0 h 12"/>
                    <a:gd name="T10" fmla="*/ 40 w 56"/>
                    <a:gd name="T11" fmla="*/ 0 h 12"/>
                    <a:gd name="T12" fmla="*/ 40 w 56"/>
                    <a:gd name="T13" fmla="*/ 9 h 12"/>
                    <a:gd name="T14" fmla="*/ 0 w 56"/>
                    <a:gd name="T15" fmla="*/ 0 h 12"/>
                    <a:gd name="T16" fmla="*/ 56 w 56"/>
                    <a:gd name="T17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56" h="12">
                      <a:moveTo>
                        <a:pt x="56" y="12"/>
                      </a:moveTo>
                      <a:lnTo>
                        <a:pt x="7" y="12"/>
                      </a:lnTo>
                      <a:lnTo>
                        <a:pt x="3" y="9"/>
                      </a:lnTo>
                      <a:lnTo>
                        <a:pt x="3" y="4"/>
                      </a:lnTo>
                      <a:lnTo>
                        <a:pt x="0" y="0"/>
                      </a:lnTo>
                      <a:lnTo>
                        <a:pt x="56" y="0"/>
                      </a:lnTo>
                      <a:lnTo>
                        <a:pt x="56" y="12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6112" name="Group 1296"/>
                <p:cNvGrpSpPr>
                  <a:grpSpLocks/>
                </p:cNvGrpSpPr>
                <p:nvPr/>
              </p:nvGrpSpPr>
              <p:grpSpPr bwMode="auto">
                <a:xfrm>
                  <a:off x="2135" y="1639"/>
                  <a:ext cx="38" cy="72"/>
                  <a:chOff x="2135" y="1639"/>
                  <a:chExt cx="38" cy="72"/>
                </a:xfrm>
              </p:grpSpPr>
              <p:sp>
                <p:nvSpPr>
                  <p:cNvPr id="36113" name="Rectangle 1297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35" y="1639"/>
                    <a:ext cx="39" cy="73"/>
                  </a:xfrm>
                  <a:prstGeom prst="rect">
                    <a:avLst/>
                  </a:prstGeom>
                  <a:solidFill>
                    <a:srgbClr val="CC990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14" name="Rectangle 1298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35" y="1639"/>
                    <a:ext cx="39" cy="73"/>
                  </a:xfrm>
                  <a:prstGeom prst="rect">
                    <a:avLst/>
                  </a:prstGeom>
                  <a:solidFill>
                    <a:srgbClr val="CC9900"/>
                  </a:solidFill>
                  <a:ln w="324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115" name="Group 1299"/>
                <p:cNvGrpSpPr>
                  <a:grpSpLocks/>
                </p:cNvGrpSpPr>
                <p:nvPr/>
              </p:nvGrpSpPr>
              <p:grpSpPr bwMode="auto">
                <a:xfrm>
                  <a:off x="2157" y="1665"/>
                  <a:ext cx="11" cy="0"/>
                  <a:chOff x="2157" y="1665"/>
                  <a:chExt cx="11" cy="0"/>
                </a:xfrm>
              </p:grpSpPr>
              <p:sp>
                <p:nvSpPr>
                  <p:cNvPr id="36116" name="Rectangle 1300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57" y="1665"/>
                    <a:ext cx="12" cy="1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17" name="Rectangle 1301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57" y="1665"/>
                    <a:ext cx="12" cy="1"/>
                  </a:xfrm>
                  <a:prstGeom prst="rect">
                    <a:avLst/>
                  </a:prstGeom>
                  <a:solidFill>
                    <a:srgbClr val="C0C0C0"/>
                  </a:solidFill>
                  <a:ln w="324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118" name="Group 1302"/>
                <p:cNvGrpSpPr>
                  <a:grpSpLocks/>
                </p:cNvGrpSpPr>
                <p:nvPr/>
              </p:nvGrpSpPr>
              <p:grpSpPr bwMode="auto">
                <a:xfrm>
                  <a:off x="2158" y="1679"/>
                  <a:ext cx="11" cy="29"/>
                  <a:chOff x="2158" y="1679"/>
                  <a:chExt cx="11" cy="29"/>
                </a:xfrm>
              </p:grpSpPr>
              <p:sp>
                <p:nvSpPr>
                  <p:cNvPr id="36119" name="Freeform 1303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58" y="1679"/>
                    <a:ext cx="12" cy="30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20" name="Freeform 1304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58" y="1679"/>
                    <a:ext cx="12" cy="30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121" name="Group 1305"/>
                <p:cNvGrpSpPr>
                  <a:grpSpLocks/>
                </p:cNvGrpSpPr>
                <p:nvPr/>
              </p:nvGrpSpPr>
              <p:grpSpPr bwMode="auto">
                <a:xfrm>
                  <a:off x="2160" y="1684"/>
                  <a:ext cx="7" cy="23"/>
                  <a:chOff x="2160" y="1684"/>
                  <a:chExt cx="7" cy="23"/>
                </a:xfrm>
              </p:grpSpPr>
              <p:sp>
                <p:nvSpPr>
                  <p:cNvPr id="36122" name="Rectangle 1306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61" y="1684"/>
                    <a:ext cx="6" cy="24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23" name="Line 1307"/>
                  <p:cNvSpPr>
                    <a:spLocks noChangeShapeType="1"/>
                  </p:cNvSpPr>
                  <p:nvPr/>
                </p:nvSpPr>
                <p:spPr bwMode="auto">
                  <a:xfrm>
                    <a:off x="2164" y="1684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6124" name="Line 130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159" y="1696"/>
                    <a:ext cx="10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125" name="Group 1309"/>
                <p:cNvGrpSpPr>
                  <a:grpSpLocks/>
                </p:cNvGrpSpPr>
                <p:nvPr/>
              </p:nvGrpSpPr>
              <p:grpSpPr bwMode="auto">
                <a:xfrm>
                  <a:off x="2137" y="1679"/>
                  <a:ext cx="11" cy="28"/>
                  <a:chOff x="2137" y="1679"/>
                  <a:chExt cx="11" cy="28"/>
                </a:xfrm>
              </p:grpSpPr>
              <p:grpSp>
                <p:nvGrpSpPr>
                  <p:cNvPr id="36126" name="Group 1310"/>
                  <p:cNvGrpSpPr>
                    <a:grpSpLocks/>
                  </p:cNvGrpSpPr>
                  <p:nvPr/>
                </p:nvGrpSpPr>
                <p:grpSpPr bwMode="auto">
                  <a:xfrm>
                    <a:off x="2137" y="1679"/>
                    <a:ext cx="11" cy="28"/>
                    <a:chOff x="2137" y="1679"/>
                    <a:chExt cx="11" cy="28"/>
                  </a:xfrm>
                </p:grpSpPr>
                <p:sp>
                  <p:nvSpPr>
                    <p:cNvPr id="36127" name="Freeform 1311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36" y="1679"/>
                      <a:ext cx="12" cy="29"/>
                    </a:xfrm>
                    <a:custGeom>
                      <a:avLst/>
                      <a:gdLst>
                        <a:gd name="T0" fmla="*/ 32 w 32"/>
                        <a:gd name="T1" fmla="*/ 8 h 48"/>
                        <a:gd name="T2" fmla="*/ 32 w 32"/>
                        <a:gd name="T3" fmla="*/ 48 h 48"/>
                        <a:gd name="T4" fmla="*/ 0 w 32"/>
                        <a:gd name="T5" fmla="*/ 48 h 48"/>
                        <a:gd name="T6" fmla="*/ 0 w 32"/>
                        <a:gd name="T7" fmla="*/ 8 h 48"/>
                        <a:gd name="T8" fmla="*/ 10 w 32"/>
                        <a:gd name="T9" fmla="*/ 0 h 48"/>
                        <a:gd name="T10" fmla="*/ 22 w 32"/>
                        <a:gd name="T11" fmla="*/ 0 h 48"/>
                        <a:gd name="T12" fmla="*/ 32 w 32"/>
                        <a:gd name="T13" fmla="*/ 8 h 48"/>
                        <a:gd name="T14" fmla="*/ 0 w 32"/>
                        <a:gd name="T15" fmla="*/ 0 h 48"/>
                        <a:gd name="T16" fmla="*/ 32 w 32"/>
                        <a:gd name="T17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32" h="48">
                          <a:moveTo>
                            <a:pt x="32" y="8"/>
                          </a:moveTo>
                          <a:lnTo>
                            <a:pt x="32" y="48"/>
                          </a:lnTo>
                          <a:lnTo>
                            <a:pt x="0" y="48"/>
                          </a:lnTo>
                          <a:lnTo>
                            <a:pt x="0" y="8"/>
                          </a:lnTo>
                          <a:lnTo>
                            <a:pt x="10" y="0"/>
                          </a:lnTo>
                          <a:lnTo>
                            <a:pt x="22" y="0"/>
                          </a:lnTo>
                          <a:lnTo>
                            <a:pt x="32" y="8"/>
                          </a:lnTo>
                          <a:close/>
                        </a:path>
                      </a:pathLst>
                    </a:custGeom>
                    <a:solidFill>
                      <a:srgbClr val="00800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28" name="Freeform 1312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36" y="1679"/>
                      <a:ext cx="12" cy="29"/>
                    </a:xfrm>
                    <a:custGeom>
                      <a:avLst/>
                      <a:gdLst>
                        <a:gd name="T0" fmla="*/ 32 w 32"/>
                        <a:gd name="T1" fmla="*/ 8 h 48"/>
                        <a:gd name="T2" fmla="*/ 32 w 32"/>
                        <a:gd name="T3" fmla="*/ 48 h 48"/>
                        <a:gd name="T4" fmla="*/ 0 w 32"/>
                        <a:gd name="T5" fmla="*/ 48 h 48"/>
                        <a:gd name="T6" fmla="*/ 0 w 32"/>
                        <a:gd name="T7" fmla="*/ 8 h 48"/>
                        <a:gd name="T8" fmla="*/ 10 w 32"/>
                        <a:gd name="T9" fmla="*/ 0 h 48"/>
                        <a:gd name="T10" fmla="*/ 22 w 32"/>
                        <a:gd name="T11" fmla="*/ 0 h 48"/>
                        <a:gd name="T12" fmla="*/ 32 w 32"/>
                        <a:gd name="T13" fmla="*/ 8 h 48"/>
                        <a:gd name="T14" fmla="*/ 0 w 32"/>
                        <a:gd name="T15" fmla="*/ 0 h 48"/>
                        <a:gd name="T16" fmla="*/ 32 w 32"/>
                        <a:gd name="T17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32" h="48">
                          <a:moveTo>
                            <a:pt x="32" y="8"/>
                          </a:moveTo>
                          <a:lnTo>
                            <a:pt x="32" y="48"/>
                          </a:lnTo>
                          <a:lnTo>
                            <a:pt x="0" y="48"/>
                          </a:lnTo>
                          <a:lnTo>
                            <a:pt x="0" y="8"/>
                          </a:lnTo>
                          <a:lnTo>
                            <a:pt x="10" y="0"/>
                          </a:lnTo>
                          <a:lnTo>
                            <a:pt x="22" y="0"/>
                          </a:lnTo>
                          <a:lnTo>
                            <a:pt x="32" y="8"/>
                          </a:lnTo>
                          <a:close/>
                        </a:path>
                      </a:pathLst>
                    </a:custGeom>
                    <a:solidFill>
                      <a:srgbClr val="008000"/>
                    </a:solidFill>
                    <a:ln w="324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29" name="Group 1313"/>
                  <p:cNvGrpSpPr>
                    <a:grpSpLocks/>
                  </p:cNvGrpSpPr>
                  <p:nvPr/>
                </p:nvGrpSpPr>
                <p:grpSpPr bwMode="auto">
                  <a:xfrm>
                    <a:off x="2139" y="1684"/>
                    <a:ext cx="6" cy="22"/>
                    <a:chOff x="2139" y="1684"/>
                    <a:chExt cx="6" cy="22"/>
                  </a:xfrm>
                </p:grpSpPr>
                <p:sp>
                  <p:nvSpPr>
                    <p:cNvPr id="36130" name="Rectangle 1314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40" y="1684"/>
                      <a:ext cx="6" cy="23"/>
                    </a:xfrm>
                    <a:prstGeom prst="rect">
                      <a:avLst/>
                    </a:pr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31" name="Line 131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44" y="1685"/>
                      <a:ext cx="1" cy="2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32" name="Line 1316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139" y="1695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6133" name="Group 1317"/>
                <p:cNvGrpSpPr>
                  <a:grpSpLocks/>
                </p:cNvGrpSpPr>
                <p:nvPr/>
              </p:nvGrpSpPr>
              <p:grpSpPr bwMode="auto">
                <a:xfrm>
                  <a:off x="2158" y="1643"/>
                  <a:ext cx="10" cy="20"/>
                  <a:chOff x="2158" y="1643"/>
                  <a:chExt cx="10" cy="20"/>
                </a:xfrm>
              </p:grpSpPr>
              <p:grpSp>
                <p:nvGrpSpPr>
                  <p:cNvPr id="36134" name="Group 1318"/>
                  <p:cNvGrpSpPr>
                    <a:grpSpLocks/>
                  </p:cNvGrpSpPr>
                  <p:nvPr/>
                </p:nvGrpSpPr>
                <p:grpSpPr bwMode="auto">
                  <a:xfrm>
                    <a:off x="2158" y="1643"/>
                    <a:ext cx="10" cy="20"/>
                    <a:chOff x="2158" y="1643"/>
                    <a:chExt cx="10" cy="20"/>
                  </a:xfrm>
                </p:grpSpPr>
                <p:sp>
                  <p:nvSpPr>
                    <p:cNvPr id="36135" name="Freeform 1319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58" y="1643"/>
                      <a:ext cx="11" cy="21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36" name="Freeform 1320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58" y="1643"/>
                      <a:ext cx="11" cy="21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37" name="Group 1321"/>
                  <p:cNvGrpSpPr>
                    <a:grpSpLocks/>
                  </p:cNvGrpSpPr>
                  <p:nvPr/>
                </p:nvGrpSpPr>
                <p:grpSpPr bwMode="auto">
                  <a:xfrm>
                    <a:off x="2160" y="1643"/>
                    <a:ext cx="6" cy="19"/>
                    <a:chOff x="2160" y="1643"/>
                    <a:chExt cx="6" cy="19"/>
                  </a:xfrm>
                </p:grpSpPr>
                <p:sp>
                  <p:nvSpPr>
                    <p:cNvPr id="36138" name="Line 132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63" y="1643"/>
                      <a:ext cx="1" cy="20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39" name="Line 1323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159" y="1652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6140" name="Group 1324"/>
                <p:cNvGrpSpPr>
                  <a:grpSpLocks/>
                </p:cNvGrpSpPr>
                <p:nvPr/>
              </p:nvGrpSpPr>
              <p:grpSpPr bwMode="auto">
                <a:xfrm>
                  <a:off x="2138" y="1643"/>
                  <a:ext cx="10" cy="21"/>
                  <a:chOff x="2138" y="1643"/>
                  <a:chExt cx="10" cy="21"/>
                </a:xfrm>
              </p:grpSpPr>
              <p:grpSp>
                <p:nvGrpSpPr>
                  <p:cNvPr id="36141" name="Group 1325"/>
                  <p:cNvGrpSpPr>
                    <a:grpSpLocks/>
                  </p:cNvGrpSpPr>
                  <p:nvPr/>
                </p:nvGrpSpPr>
                <p:grpSpPr bwMode="auto">
                  <a:xfrm>
                    <a:off x="2138" y="1643"/>
                    <a:ext cx="10" cy="21"/>
                    <a:chOff x="2138" y="1643"/>
                    <a:chExt cx="10" cy="21"/>
                  </a:xfrm>
                </p:grpSpPr>
                <p:sp>
                  <p:nvSpPr>
                    <p:cNvPr id="36142" name="Freeform 1326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37" y="1643"/>
                      <a:ext cx="11" cy="22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43" name="Freeform 1327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37" y="1643"/>
                      <a:ext cx="11" cy="22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44" name="Group 1328"/>
                  <p:cNvGrpSpPr>
                    <a:grpSpLocks/>
                  </p:cNvGrpSpPr>
                  <p:nvPr/>
                </p:nvGrpSpPr>
                <p:grpSpPr bwMode="auto">
                  <a:xfrm>
                    <a:off x="2140" y="1643"/>
                    <a:ext cx="6" cy="20"/>
                    <a:chOff x="2140" y="1643"/>
                    <a:chExt cx="6" cy="20"/>
                  </a:xfrm>
                </p:grpSpPr>
                <p:sp>
                  <p:nvSpPr>
                    <p:cNvPr id="36145" name="Line 132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42" y="1643"/>
                      <a:ext cx="1" cy="2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46" name="Line 133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138" y="1654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36147" name="Group 1331"/>
              <p:cNvGrpSpPr>
                <a:grpSpLocks/>
              </p:cNvGrpSpPr>
              <p:nvPr/>
            </p:nvGrpSpPr>
            <p:grpSpPr bwMode="auto">
              <a:xfrm>
                <a:off x="2109" y="1660"/>
                <a:ext cx="45" cy="98"/>
                <a:chOff x="2109" y="1660"/>
                <a:chExt cx="45" cy="98"/>
              </a:xfrm>
            </p:grpSpPr>
            <p:grpSp>
              <p:nvGrpSpPr>
                <p:cNvPr id="36148" name="Group 1332"/>
                <p:cNvGrpSpPr>
                  <a:grpSpLocks/>
                </p:cNvGrpSpPr>
                <p:nvPr/>
              </p:nvGrpSpPr>
              <p:grpSpPr bwMode="auto">
                <a:xfrm>
                  <a:off x="2109" y="1660"/>
                  <a:ext cx="45" cy="15"/>
                  <a:chOff x="2109" y="1660"/>
                  <a:chExt cx="45" cy="15"/>
                </a:xfrm>
              </p:grpSpPr>
              <p:sp>
                <p:nvSpPr>
                  <p:cNvPr id="36149" name="Freeform 1333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09" y="1660"/>
                    <a:ext cx="46" cy="16"/>
                  </a:xfrm>
                  <a:custGeom>
                    <a:avLst/>
                    <a:gdLst>
                      <a:gd name="T0" fmla="*/ 108 w 108"/>
                      <a:gd name="T1" fmla="*/ 27 h 27"/>
                      <a:gd name="T2" fmla="*/ 0 w 108"/>
                      <a:gd name="T3" fmla="*/ 27 h 27"/>
                      <a:gd name="T4" fmla="*/ 7 w 108"/>
                      <a:gd name="T5" fmla="*/ 0 h 27"/>
                      <a:gd name="T6" fmla="*/ 101 w 108"/>
                      <a:gd name="T7" fmla="*/ 0 h 27"/>
                      <a:gd name="T8" fmla="*/ 108 w 108"/>
                      <a:gd name="T9" fmla="*/ 27 h 27"/>
                      <a:gd name="T10" fmla="*/ 0 w 108"/>
                      <a:gd name="T11" fmla="*/ 0 h 27"/>
                      <a:gd name="T12" fmla="*/ 108 w 108"/>
                      <a:gd name="T13" fmla="*/ 27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108" h="27">
                        <a:moveTo>
                          <a:pt x="108" y="27"/>
                        </a:moveTo>
                        <a:lnTo>
                          <a:pt x="0" y="27"/>
                        </a:lnTo>
                        <a:lnTo>
                          <a:pt x="7" y="0"/>
                        </a:lnTo>
                        <a:lnTo>
                          <a:pt x="101" y="0"/>
                        </a:lnTo>
                        <a:lnTo>
                          <a:pt x="108" y="27"/>
                        </a:lnTo>
                        <a:close/>
                      </a:path>
                    </a:pathLst>
                  </a:custGeom>
                  <a:solidFill>
                    <a:srgbClr val="800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50" name="Freeform 1334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09" y="1660"/>
                    <a:ext cx="46" cy="16"/>
                  </a:xfrm>
                  <a:custGeom>
                    <a:avLst/>
                    <a:gdLst>
                      <a:gd name="T0" fmla="*/ 108 w 108"/>
                      <a:gd name="T1" fmla="*/ 27 h 27"/>
                      <a:gd name="T2" fmla="*/ 0 w 108"/>
                      <a:gd name="T3" fmla="*/ 27 h 27"/>
                      <a:gd name="T4" fmla="*/ 7 w 108"/>
                      <a:gd name="T5" fmla="*/ 0 h 27"/>
                      <a:gd name="T6" fmla="*/ 101 w 108"/>
                      <a:gd name="T7" fmla="*/ 0 h 27"/>
                      <a:gd name="T8" fmla="*/ 108 w 108"/>
                      <a:gd name="T9" fmla="*/ 27 h 27"/>
                      <a:gd name="T10" fmla="*/ 0 w 108"/>
                      <a:gd name="T11" fmla="*/ 0 h 27"/>
                      <a:gd name="T12" fmla="*/ 108 w 108"/>
                      <a:gd name="T13" fmla="*/ 27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T10" t="T11" r="T12" b="T13"/>
                    <a:pathLst>
                      <a:path w="108" h="27">
                        <a:moveTo>
                          <a:pt x="108" y="27"/>
                        </a:moveTo>
                        <a:lnTo>
                          <a:pt x="0" y="27"/>
                        </a:lnTo>
                        <a:lnTo>
                          <a:pt x="7" y="0"/>
                        </a:lnTo>
                        <a:lnTo>
                          <a:pt x="101" y="0"/>
                        </a:lnTo>
                        <a:lnTo>
                          <a:pt x="108" y="27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6151" name="Freeform 1335"/>
                <p:cNvSpPr>
                  <a:spLocks noChangeArrowheads="1"/>
                </p:cNvSpPr>
                <p:nvPr/>
              </p:nvSpPr>
              <p:spPr bwMode="auto">
                <a:xfrm flipH="1">
                  <a:off x="2109" y="1679"/>
                  <a:ext cx="22" cy="8"/>
                </a:xfrm>
                <a:custGeom>
                  <a:avLst/>
                  <a:gdLst>
                    <a:gd name="T0" fmla="*/ 0 w 52"/>
                    <a:gd name="T1" fmla="*/ 9 h 12"/>
                    <a:gd name="T2" fmla="*/ 31 w 52"/>
                    <a:gd name="T3" fmla="*/ 9 h 12"/>
                    <a:gd name="T4" fmla="*/ 34 w 52"/>
                    <a:gd name="T5" fmla="*/ 6 h 12"/>
                    <a:gd name="T6" fmla="*/ 34 w 52"/>
                    <a:gd name="T7" fmla="*/ 4 h 12"/>
                    <a:gd name="T8" fmla="*/ 36 w 52"/>
                    <a:gd name="T9" fmla="*/ 0 h 12"/>
                    <a:gd name="T10" fmla="*/ 0 w 52"/>
                    <a:gd name="T11" fmla="*/ 0 h 12"/>
                    <a:gd name="T12" fmla="*/ 0 w 52"/>
                    <a:gd name="T13" fmla="*/ 9 h 12"/>
                    <a:gd name="T14" fmla="*/ 0 w 52"/>
                    <a:gd name="T15" fmla="*/ 0 h 12"/>
                    <a:gd name="T16" fmla="*/ 52 w 52"/>
                    <a:gd name="T17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52" h="12">
                      <a:moveTo>
                        <a:pt x="0" y="12"/>
                      </a:moveTo>
                      <a:lnTo>
                        <a:pt x="45" y="12"/>
                      </a:lnTo>
                      <a:lnTo>
                        <a:pt x="49" y="9"/>
                      </a:lnTo>
                      <a:lnTo>
                        <a:pt x="49" y="4"/>
                      </a:lnTo>
                      <a:lnTo>
                        <a:pt x="52" y="0"/>
                      </a:lnTo>
                      <a:lnTo>
                        <a:pt x="0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152" name="Freeform 1336"/>
                <p:cNvSpPr>
                  <a:spLocks noChangeArrowheads="1"/>
                </p:cNvSpPr>
                <p:nvPr/>
              </p:nvSpPr>
              <p:spPr bwMode="auto">
                <a:xfrm flipH="1">
                  <a:off x="2131" y="1679"/>
                  <a:ext cx="24" cy="8"/>
                </a:xfrm>
                <a:custGeom>
                  <a:avLst/>
                  <a:gdLst>
                    <a:gd name="T0" fmla="*/ 40 w 56"/>
                    <a:gd name="T1" fmla="*/ 9 h 12"/>
                    <a:gd name="T2" fmla="*/ 4 w 56"/>
                    <a:gd name="T3" fmla="*/ 9 h 12"/>
                    <a:gd name="T4" fmla="*/ 3 w 56"/>
                    <a:gd name="T5" fmla="*/ 6 h 12"/>
                    <a:gd name="T6" fmla="*/ 3 w 56"/>
                    <a:gd name="T7" fmla="*/ 4 h 12"/>
                    <a:gd name="T8" fmla="*/ 0 w 56"/>
                    <a:gd name="T9" fmla="*/ 0 h 12"/>
                    <a:gd name="T10" fmla="*/ 40 w 56"/>
                    <a:gd name="T11" fmla="*/ 0 h 12"/>
                    <a:gd name="T12" fmla="*/ 40 w 56"/>
                    <a:gd name="T13" fmla="*/ 9 h 12"/>
                    <a:gd name="T14" fmla="*/ 0 w 56"/>
                    <a:gd name="T15" fmla="*/ 0 h 12"/>
                    <a:gd name="T16" fmla="*/ 56 w 56"/>
                    <a:gd name="T17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56" h="12">
                      <a:moveTo>
                        <a:pt x="56" y="12"/>
                      </a:moveTo>
                      <a:lnTo>
                        <a:pt x="7" y="12"/>
                      </a:lnTo>
                      <a:lnTo>
                        <a:pt x="3" y="9"/>
                      </a:lnTo>
                      <a:lnTo>
                        <a:pt x="3" y="4"/>
                      </a:lnTo>
                      <a:lnTo>
                        <a:pt x="0" y="0"/>
                      </a:lnTo>
                      <a:lnTo>
                        <a:pt x="56" y="0"/>
                      </a:lnTo>
                      <a:lnTo>
                        <a:pt x="56" y="12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6153" name="Group 1337"/>
                <p:cNvGrpSpPr>
                  <a:grpSpLocks/>
                </p:cNvGrpSpPr>
                <p:nvPr/>
              </p:nvGrpSpPr>
              <p:grpSpPr bwMode="auto">
                <a:xfrm>
                  <a:off x="2112" y="1686"/>
                  <a:ext cx="39" cy="72"/>
                  <a:chOff x="2112" y="1686"/>
                  <a:chExt cx="39" cy="72"/>
                </a:xfrm>
              </p:grpSpPr>
              <p:sp>
                <p:nvSpPr>
                  <p:cNvPr id="36154" name="Rectangle 1338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11" y="1686"/>
                    <a:ext cx="40" cy="73"/>
                  </a:xfrm>
                  <a:prstGeom prst="rect">
                    <a:avLst/>
                  </a:prstGeom>
                  <a:solidFill>
                    <a:srgbClr val="CC990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55" name="Rectangle 1339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11" y="1686"/>
                    <a:ext cx="40" cy="73"/>
                  </a:xfrm>
                  <a:prstGeom prst="rect">
                    <a:avLst/>
                  </a:prstGeom>
                  <a:solidFill>
                    <a:srgbClr val="CC9900"/>
                  </a:solidFill>
                  <a:ln w="324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156" name="Group 1340"/>
                <p:cNvGrpSpPr>
                  <a:grpSpLocks/>
                </p:cNvGrpSpPr>
                <p:nvPr/>
              </p:nvGrpSpPr>
              <p:grpSpPr bwMode="auto">
                <a:xfrm>
                  <a:off x="2135" y="1712"/>
                  <a:ext cx="11" cy="0"/>
                  <a:chOff x="2135" y="1712"/>
                  <a:chExt cx="11" cy="0"/>
                </a:xfrm>
              </p:grpSpPr>
              <p:sp>
                <p:nvSpPr>
                  <p:cNvPr id="36157" name="Rectangle 1341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35" y="1712"/>
                    <a:ext cx="12" cy="1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58" name="Rectangle 1342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35" y="1712"/>
                    <a:ext cx="12" cy="1"/>
                  </a:xfrm>
                  <a:prstGeom prst="rect">
                    <a:avLst/>
                  </a:prstGeom>
                  <a:solidFill>
                    <a:srgbClr val="C0C0C0"/>
                  </a:solidFill>
                  <a:ln w="324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159" name="Group 1343"/>
                <p:cNvGrpSpPr>
                  <a:grpSpLocks/>
                </p:cNvGrpSpPr>
                <p:nvPr/>
              </p:nvGrpSpPr>
              <p:grpSpPr bwMode="auto">
                <a:xfrm>
                  <a:off x="2136" y="1726"/>
                  <a:ext cx="12" cy="29"/>
                  <a:chOff x="2136" y="1726"/>
                  <a:chExt cx="12" cy="29"/>
                </a:xfrm>
              </p:grpSpPr>
              <p:sp>
                <p:nvSpPr>
                  <p:cNvPr id="36160" name="Freeform 1344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36" y="1726"/>
                    <a:ext cx="13" cy="30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61" name="Freeform 1345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36" y="1726"/>
                    <a:ext cx="13" cy="30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162" name="Group 1346"/>
                <p:cNvGrpSpPr>
                  <a:grpSpLocks/>
                </p:cNvGrpSpPr>
                <p:nvPr/>
              </p:nvGrpSpPr>
              <p:grpSpPr bwMode="auto">
                <a:xfrm>
                  <a:off x="2138" y="1732"/>
                  <a:ext cx="7" cy="23"/>
                  <a:chOff x="2138" y="1732"/>
                  <a:chExt cx="7" cy="23"/>
                </a:xfrm>
              </p:grpSpPr>
              <p:sp>
                <p:nvSpPr>
                  <p:cNvPr id="36163" name="Rectangle 1347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2138" y="1732"/>
                    <a:ext cx="7" cy="24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64" name="Line 1348"/>
                  <p:cNvSpPr>
                    <a:spLocks noChangeShapeType="1"/>
                  </p:cNvSpPr>
                  <p:nvPr/>
                </p:nvSpPr>
                <p:spPr bwMode="auto">
                  <a:xfrm>
                    <a:off x="2142" y="1732"/>
                    <a:ext cx="1" cy="22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6165" name="Line 134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137" y="1743"/>
                    <a:ext cx="10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166" name="Group 1350"/>
                <p:cNvGrpSpPr>
                  <a:grpSpLocks/>
                </p:cNvGrpSpPr>
                <p:nvPr/>
              </p:nvGrpSpPr>
              <p:grpSpPr bwMode="auto">
                <a:xfrm>
                  <a:off x="2115" y="1726"/>
                  <a:ext cx="12" cy="28"/>
                  <a:chOff x="2115" y="1726"/>
                  <a:chExt cx="12" cy="28"/>
                </a:xfrm>
              </p:grpSpPr>
              <p:grpSp>
                <p:nvGrpSpPr>
                  <p:cNvPr id="36167" name="Group 1351"/>
                  <p:cNvGrpSpPr>
                    <a:grpSpLocks/>
                  </p:cNvGrpSpPr>
                  <p:nvPr/>
                </p:nvGrpSpPr>
                <p:grpSpPr bwMode="auto">
                  <a:xfrm>
                    <a:off x="2115" y="1726"/>
                    <a:ext cx="12" cy="28"/>
                    <a:chOff x="2115" y="1726"/>
                    <a:chExt cx="12" cy="28"/>
                  </a:xfrm>
                </p:grpSpPr>
                <p:sp>
                  <p:nvSpPr>
                    <p:cNvPr id="36168" name="Freeform 1352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15" y="1726"/>
                      <a:ext cx="13" cy="29"/>
                    </a:xfrm>
                    <a:custGeom>
                      <a:avLst/>
                      <a:gdLst>
                        <a:gd name="T0" fmla="*/ 32 w 32"/>
                        <a:gd name="T1" fmla="*/ 8 h 48"/>
                        <a:gd name="T2" fmla="*/ 32 w 32"/>
                        <a:gd name="T3" fmla="*/ 48 h 48"/>
                        <a:gd name="T4" fmla="*/ 0 w 32"/>
                        <a:gd name="T5" fmla="*/ 48 h 48"/>
                        <a:gd name="T6" fmla="*/ 0 w 32"/>
                        <a:gd name="T7" fmla="*/ 8 h 48"/>
                        <a:gd name="T8" fmla="*/ 10 w 32"/>
                        <a:gd name="T9" fmla="*/ 0 h 48"/>
                        <a:gd name="T10" fmla="*/ 22 w 32"/>
                        <a:gd name="T11" fmla="*/ 0 h 48"/>
                        <a:gd name="T12" fmla="*/ 32 w 32"/>
                        <a:gd name="T13" fmla="*/ 8 h 48"/>
                        <a:gd name="T14" fmla="*/ 0 w 32"/>
                        <a:gd name="T15" fmla="*/ 0 h 48"/>
                        <a:gd name="T16" fmla="*/ 32 w 32"/>
                        <a:gd name="T17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32" h="48">
                          <a:moveTo>
                            <a:pt x="32" y="8"/>
                          </a:moveTo>
                          <a:lnTo>
                            <a:pt x="32" y="48"/>
                          </a:lnTo>
                          <a:lnTo>
                            <a:pt x="0" y="48"/>
                          </a:lnTo>
                          <a:lnTo>
                            <a:pt x="0" y="8"/>
                          </a:lnTo>
                          <a:lnTo>
                            <a:pt x="10" y="0"/>
                          </a:lnTo>
                          <a:lnTo>
                            <a:pt x="22" y="0"/>
                          </a:lnTo>
                          <a:lnTo>
                            <a:pt x="32" y="8"/>
                          </a:lnTo>
                          <a:close/>
                        </a:path>
                      </a:pathLst>
                    </a:custGeom>
                    <a:solidFill>
                      <a:srgbClr val="00800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69" name="Freeform 1353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15" y="1726"/>
                      <a:ext cx="13" cy="29"/>
                    </a:xfrm>
                    <a:custGeom>
                      <a:avLst/>
                      <a:gdLst>
                        <a:gd name="T0" fmla="*/ 32 w 32"/>
                        <a:gd name="T1" fmla="*/ 8 h 48"/>
                        <a:gd name="T2" fmla="*/ 32 w 32"/>
                        <a:gd name="T3" fmla="*/ 48 h 48"/>
                        <a:gd name="T4" fmla="*/ 0 w 32"/>
                        <a:gd name="T5" fmla="*/ 48 h 48"/>
                        <a:gd name="T6" fmla="*/ 0 w 32"/>
                        <a:gd name="T7" fmla="*/ 8 h 48"/>
                        <a:gd name="T8" fmla="*/ 10 w 32"/>
                        <a:gd name="T9" fmla="*/ 0 h 48"/>
                        <a:gd name="T10" fmla="*/ 22 w 32"/>
                        <a:gd name="T11" fmla="*/ 0 h 48"/>
                        <a:gd name="T12" fmla="*/ 32 w 32"/>
                        <a:gd name="T13" fmla="*/ 8 h 48"/>
                        <a:gd name="T14" fmla="*/ 0 w 32"/>
                        <a:gd name="T15" fmla="*/ 0 h 48"/>
                        <a:gd name="T16" fmla="*/ 32 w 32"/>
                        <a:gd name="T17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32" h="48">
                          <a:moveTo>
                            <a:pt x="32" y="8"/>
                          </a:moveTo>
                          <a:lnTo>
                            <a:pt x="32" y="48"/>
                          </a:lnTo>
                          <a:lnTo>
                            <a:pt x="0" y="48"/>
                          </a:lnTo>
                          <a:lnTo>
                            <a:pt x="0" y="8"/>
                          </a:lnTo>
                          <a:lnTo>
                            <a:pt x="10" y="0"/>
                          </a:lnTo>
                          <a:lnTo>
                            <a:pt x="22" y="0"/>
                          </a:lnTo>
                          <a:lnTo>
                            <a:pt x="32" y="8"/>
                          </a:lnTo>
                          <a:close/>
                        </a:path>
                      </a:pathLst>
                    </a:custGeom>
                    <a:solidFill>
                      <a:srgbClr val="008000"/>
                    </a:solidFill>
                    <a:ln w="324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70" name="Group 1354"/>
                  <p:cNvGrpSpPr>
                    <a:grpSpLocks/>
                  </p:cNvGrpSpPr>
                  <p:nvPr/>
                </p:nvGrpSpPr>
                <p:grpSpPr bwMode="auto">
                  <a:xfrm>
                    <a:off x="2117" y="1732"/>
                    <a:ext cx="7" cy="22"/>
                    <a:chOff x="2117" y="1732"/>
                    <a:chExt cx="7" cy="22"/>
                  </a:xfrm>
                </p:grpSpPr>
                <p:sp>
                  <p:nvSpPr>
                    <p:cNvPr id="36171" name="Rectangle 1355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18" y="1732"/>
                      <a:ext cx="7" cy="23"/>
                    </a:xfrm>
                    <a:prstGeom prst="rect">
                      <a:avLst/>
                    </a:pr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72" name="Line 135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21" y="1732"/>
                      <a:ext cx="1" cy="2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73" name="Line 1357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116" y="1744"/>
                      <a:ext cx="10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6174" name="Group 1358"/>
                <p:cNvGrpSpPr>
                  <a:grpSpLocks/>
                </p:cNvGrpSpPr>
                <p:nvPr/>
              </p:nvGrpSpPr>
              <p:grpSpPr bwMode="auto">
                <a:xfrm>
                  <a:off x="2136" y="1690"/>
                  <a:ext cx="10" cy="20"/>
                  <a:chOff x="2136" y="1690"/>
                  <a:chExt cx="10" cy="20"/>
                </a:xfrm>
              </p:grpSpPr>
              <p:grpSp>
                <p:nvGrpSpPr>
                  <p:cNvPr id="36175" name="Group 1359"/>
                  <p:cNvGrpSpPr>
                    <a:grpSpLocks/>
                  </p:cNvGrpSpPr>
                  <p:nvPr/>
                </p:nvGrpSpPr>
                <p:grpSpPr bwMode="auto">
                  <a:xfrm>
                    <a:off x="2136" y="1691"/>
                    <a:ext cx="10" cy="19"/>
                    <a:chOff x="2136" y="1691"/>
                    <a:chExt cx="10" cy="19"/>
                  </a:xfrm>
                </p:grpSpPr>
                <p:sp>
                  <p:nvSpPr>
                    <p:cNvPr id="36176" name="Freeform 1360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36" y="1691"/>
                      <a:ext cx="11" cy="20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77" name="Freeform 1361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36" y="1691"/>
                      <a:ext cx="11" cy="20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78" name="Group 1362"/>
                  <p:cNvGrpSpPr>
                    <a:grpSpLocks/>
                  </p:cNvGrpSpPr>
                  <p:nvPr/>
                </p:nvGrpSpPr>
                <p:grpSpPr bwMode="auto">
                  <a:xfrm>
                    <a:off x="2138" y="1690"/>
                    <a:ext cx="6" cy="18"/>
                    <a:chOff x="2138" y="1690"/>
                    <a:chExt cx="6" cy="18"/>
                  </a:xfrm>
                </p:grpSpPr>
                <p:sp>
                  <p:nvSpPr>
                    <p:cNvPr id="36179" name="Line 136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41" y="1690"/>
                      <a:ext cx="1" cy="19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80" name="Line 1364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137" y="1700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6181" name="Group 1365"/>
                <p:cNvGrpSpPr>
                  <a:grpSpLocks/>
                </p:cNvGrpSpPr>
                <p:nvPr/>
              </p:nvGrpSpPr>
              <p:grpSpPr bwMode="auto">
                <a:xfrm>
                  <a:off x="2116" y="1690"/>
                  <a:ext cx="10" cy="21"/>
                  <a:chOff x="2116" y="1690"/>
                  <a:chExt cx="10" cy="21"/>
                </a:xfrm>
              </p:grpSpPr>
              <p:grpSp>
                <p:nvGrpSpPr>
                  <p:cNvPr id="36182" name="Group 1366"/>
                  <p:cNvGrpSpPr>
                    <a:grpSpLocks/>
                  </p:cNvGrpSpPr>
                  <p:nvPr/>
                </p:nvGrpSpPr>
                <p:grpSpPr bwMode="auto">
                  <a:xfrm>
                    <a:off x="2116" y="1691"/>
                    <a:ext cx="10" cy="20"/>
                    <a:chOff x="2116" y="1691"/>
                    <a:chExt cx="10" cy="20"/>
                  </a:xfrm>
                </p:grpSpPr>
                <p:sp>
                  <p:nvSpPr>
                    <p:cNvPr id="36183" name="Freeform 1367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16" y="1691"/>
                      <a:ext cx="11" cy="21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84" name="Freeform 1368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116" y="1691"/>
                      <a:ext cx="11" cy="21"/>
                    </a:xfrm>
                    <a:custGeom>
                      <a:avLst/>
                      <a:gdLst>
                        <a:gd name="T0" fmla="*/ 25 w 28"/>
                        <a:gd name="T1" fmla="*/ 0 h 34"/>
                        <a:gd name="T2" fmla="*/ 3 w 28"/>
                        <a:gd name="T3" fmla="*/ 0 h 34"/>
                        <a:gd name="T4" fmla="*/ 3 w 28"/>
                        <a:gd name="T5" fmla="*/ 30 h 34"/>
                        <a:gd name="T6" fmla="*/ 0 w 28"/>
                        <a:gd name="T7" fmla="*/ 34 h 34"/>
                        <a:gd name="T8" fmla="*/ 28 w 28"/>
                        <a:gd name="T9" fmla="*/ 34 h 34"/>
                        <a:gd name="T10" fmla="*/ 25 w 28"/>
                        <a:gd name="T11" fmla="*/ 30 h 34"/>
                        <a:gd name="T12" fmla="*/ 25 w 28"/>
                        <a:gd name="T13" fmla="*/ 0 h 34"/>
                        <a:gd name="T14" fmla="*/ 0 w 28"/>
                        <a:gd name="T15" fmla="*/ 0 h 34"/>
                        <a:gd name="T16" fmla="*/ 28 w 28"/>
                        <a:gd name="T17" fmla="*/ 34 h 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T14" t="T15" r="T16" b="T17"/>
                      <a:pathLst>
                        <a:path w="28" h="34">
                          <a:moveTo>
                            <a:pt x="25" y="0"/>
                          </a:moveTo>
                          <a:lnTo>
                            <a:pt x="3" y="0"/>
                          </a:lnTo>
                          <a:lnTo>
                            <a:pt x="3" y="30"/>
                          </a:lnTo>
                          <a:lnTo>
                            <a:pt x="0" y="34"/>
                          </a:lnTo>
                          <a:lnTo>
                            <a:pt x="28" y="34"/>
                          </a:lnTo>
                          <a:lnTo>
                            <a:pt x="25" y="3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C0C0"/>
                    </a:solidFill>
                    <a:ln w="9360">
                      <a:solidFill>
                        <a:srgbClr val="7F7F7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85" name="Group 1369"/>
                  <p:cNvGrpSpPr>
                    <a:grpSpLocks/>
                  </p:cNvGrpSpPr>
                  <p:nvPr/>
                </p:nvGrpSpPr>
                <p:grpSpPr bwMode="auto">
                  <a:xfrm>
                    <a:off x="2118" y="1690"/>
                    <a:ext cx="6" cy="19"/>
                    <a:chOff x="2118" y="1690"/>
                    <a:chExt cx="6" cy="19"/>
                  </a:xfrm>
                </p:grpSpPr>
                <p:sp>
                  <p:nvSpPr>
                    <p:cNvPr id="36186" name="Line 137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21" y="1690"/>
                      <a:ext cx="1" cy="20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87" name="Line 137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2117" y="1700"/>
                      <a:ext cx="9" cy="1"/>
                    </a:xfrm>
                    <a:prstGeom prst="line">
                      <a:avLst/>
                    </a:prstGeom>
                    <a:noFill/>
                    <a:ln w="6480">
                      <a:solidFill>
                        <a:srgbClr val="7F7F7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</p:grpSp>
        </p:grpSp>
        <p:grpSp>
          <p:nvGrpSpPr>
            <p:cNvPr id="36188" name="Group 1372"/>
            <p:cNvGrpSpPr>
              <a:grpSpLocks/>
            </p:cNvGrpSpPr>
            <p:nvPr/>
          </p:nvGrpSpPr>
          <p:grpSpPr bwMode="auto">
            <a:xfrm>
              <a:off x="2494" y="1139"/>
              <a:ext cx="126" cy="221"/>
              <a:chOff x="2494" y="1139"/>
              <a:chExt cx="126" cy="221"/>
            </a:xfrm>
          </p:grpSpPr>
          <p:sp>
            <p:nvSpPr>
              <p:cNvPr id="36189" name="Freeform 1373"/>
              <p:cNvSpPr>
                <a:spLocks noChangeArrowheads="1"/>
              </p:cNvSpPr>
              <p:nvPr/>
            </p:nvSpPr>
            <p:spPr bwMode="auto">
              <a:xfrm flipH="1">
                <a:off x="2604" y="1184"/>
                <a:ext cx="4" cy="141"/>
              </a:xfrm>
              <a:custGeom>
                <a:avLst/>
                <a:gdLst>
                  <a:gd name="T0" fmla="*/ 1 w 16"/>
                  <a:gd name="T1" fmla="*/ 0 h 200"/>
                  <a:gd name="T2" fmla="*/ 0 w 16"/>
                  <a:gd name="T3" fmla="*/ 3 h 200"/>
                  <a:gd name="T4" fmla="*/ 0 w 16"/>
                  <a:gd name="T5" fmla="*/ 205 h 200"/>
                  <a:gd name="T6" fmla="*/ 1 w 16"/>
                  <a:gd name="T7" fmla="*/ 208 h 200"/>
                  <a:gd name="T8" fmla="*/ 1 w 16"/>
                  <a:gd name="T9" fmla="*/ 208 h 200"/>
                  <a:gd name="T10" fmla="*/ 2 w 16"/>
                  <a:gd name="T11" fmla="*/ 205 h 200"/>
                  <a:gd name="T12" fmla="*/ 2 w 16"/>
                  <a:gd name="T13" fmla="*/ 3 h 200"/>
                  <a:gd name="T14" fmla="*/ 1 w 16"/>
                  <a:gd name="T15" fmla="*/ 0 h 200"/>
                  <a:gd name="T16" fmla="*/ 1 w 16"/>
                  <a:gd name="T17" fmla="*/ 0 h 200"/>
                  <a:gd name="T18" fmla="*/ 0 w 16"/>
                  <a:gd name="T19" fmla="*/ 0 h 200"/>
                  <a:gd name="T20" fmla="*/ 16 w 16"/>
                  <a:gd name="T21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T18" t="T19" r="T20" b="T21"/>
                <a:pathLst>
                  <a:path w="16" h="200">
                    <a:moveTo>
                      <a:pt x="3" y="0"/>
                    </a:moveTo>
                    <a:cubicBezTo>
                      <a:pt x="1" y="0"/>
                      <a:pt x="0" y="1"/>
                      <a:pt x="0" y="3"/>
                    </a:cubicBezTo>
                    <a:lnTo>
                      <a:pt x="0" y="197"/>
                    </a:lnTo>
                    <a:cubicBezTo>
                      <a:pt x="0" y="199"/>
                      <a:pt x="1" y="200"/>
                      <a:pt x="3" y="200"/>
                    </a:cubicBezTo>
                    <a:lnTo>
                      <a:pt x="13" y="200"/>
                    </a:lnTo>
                    <a:cubicBezTo>
                      <a:pt x="15" y="200"/>
                      <a:pt x="16" y="199"/>
                      <a:pt x="16" y="197"/>
                    </a:cubicBezTo>
                    <a:lnTo>
                      <a:pt x="16" y="3"/>
                    </a:lnTo>
                    <a:cubicBezTo>
                      <a:pt x="16" y="1"/>
                      <a:pt x="15" y="0"/>
                      <a:pt x="13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646464"/>
              </a:solidFill>
              <a:ln w="648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6190" name="Group 1374"/>
              <p:cNvGrpSpPr>
                <a:grpSpLocks/>
              </p:cNvGrpSpPr>
              <p:nvPr/>
            </p:nvGrpSpPr>
            <p:grpSpPr bwMode="auto">
              <a:xfrm>
                <a:off x="2598" y="1151"/>
                <a:ext cx="10" cy="34"/>
                <a:chOff x="2569" y="1165"/>
                <a:chExt cx="10" cy="34"/>
              </a:xfrm>
            </p:grpSpPr>
            <p:sp>
              <p:nvSpPr>
                <p:cNvPr id="36191" name="Line 1375"/>
                <p:cNvSpPr>
                  <a:spLocks noChangeShapeType="1"/>
                </p:cNvSpPr>
                <p:nvPr/>
              </p:nvSpPr>
              <p:spPr bwMode="auto">
                <a:xfrm>
                  <a:off x="2569" y="1165"/>
                  <a:ext cx="5" cy="20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192" name="Line 1376"/>
                <p:cNvSpPr>
                  <a:spLocks noChangeShapeType="1"/>
                </p:cNvSpPr>
                <p:nvPr/>
              </p:nvSpPr>
              <p:spPr bwMode="auto">
                <a:xfrm flipH="1">
                  <a:off x="2572" y="1165"/>
                  <a:ext cx="9" cy="20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193" name="Line 1377"/>
                <p:cNvSpPr>
                  <a:spLocks noChangeShapeType="1"/>
                </p:cNvSpPr>
                <p:nvPr/>
              </p:nvSpPr>
              <p:spPr bwMode="auto">
                <a:xfrm>
                  <a:off x="2574" y="1166"/>
                  <a:ext cx="1" cy="34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6194" name="Rectangle 1378"/>
              <p:cNvSpPr>
                <a:spLocks noChangeArrowheads="1"/>
              </p:cNvSpPr>
              <p:nvPr/>
            </p:nvSpPr>
            <p:spPr bwMode="auto">
              <a:xfrm flipH="1">
                <a:off x="2602" y="1185"/>
                <a:ext cx="6" cy="12"/>
              </a:xfrm>
              <a:prstGeom prst="rect">
                <a:avLst/>
              </a:prstGeom>
              <a:solidFill>
                <a:srgbClr val="969696"/>
              </a:solidFill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195" name="Rectangle 1379"/>
              <p:cNvSpPr>
                <a:spLocks noChangeArrowheads="1"/>
              </p:cNvSpPr>
              <p:nvPr/>
            </p:nvSpPr>
            <p:spPr bwMode="auto">
              <a:xfrm>
                <a:off x="2588" y="1328"/>
                <a:ext cx="32" cy="32"/>
              </a:xfrm>
              <a:prstGeom prst="rect">
                <a:avLst/>
              </a:prstGeom>
              <a:solidFill>
                <a:srgbClr val="BBE0E3"/>
              </a:solidFill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6196" name="Group 1380"/>
              <p:cNvGrpSpPr>
                <a:grpSpLocks/>
              </p:cNvGrpSpPr>
              <p:nvPr/>
            </p:nvGrpSpPr>
            <p:grpSpPr bwMode="auto">
              <a:xfrm>
                <a:off x="2494" y="1139"/>
                <a:ext cx="92" cy="26"/>
                <a:chOff x="2500" y="1159"/>
                <a:chExt cx="47" cy="30"/>
              </a:xfrm>
            </p:grpSpPr>
            <p:sp>
              <p:nvSpPr>
                <p:cNvPr id="36197" name="Line 1381"/>
                <p:cNvSpPr>
                  <a:spLocks noChangeShapeType="1"/>
                </p:cNvSpPr>
                <p:nvPr/>
              </p:nvSpPr>
              <p:spPr bwMode="auto">
                <a:xfrm flipH="1" flipV="1">
                  <a:off x="2499" y="1158"/>
                  <a:ext cx="46" cy="20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198" name="Line 1382"/>
                <p:cNvSpPr>
                  <a:spLocks noChangeShapeType="1"/>
                </p:cNvSpPr>
                <p:nvPr/>
              </p:nvSpPr>
              <p:spPr bwMode="auto">
                <a:xfrm flipH="1">
                  <a:off x="2521" y="1176"/>
                  <a:ext cx="24" cy="7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199" name="Line 1383"/>
                <p:cNvSpPr>
                  <a:spLocks noChangeShapeType="1"/>
                </p:cNvSpPr>
                <p:nvPr/>
              </p:nvSpPr>
              <p:spPr bwMode="auto">
                <a:xfrm>
                  <a:off x="2522" y="1183"/>
                  <a:ext cx="26" cy="7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36200" name="Group 1384"/>
            <p:cNvGrpSpPr>
              <a:grpSpLocks/>
            </p:cNvGrpSpPr>
            <p:nvPr/>
          </p:nvGrpSpPr>
          <p:grpSpPr bwMode="auto">
            <a:xfrm>
              <a:off x="2153" y="1597"/>
              <a:ext cx="109" cy="189"/>
              <a:chOff x="2153" y="1597"/>
              <a:chExt cx="109" cy="189"/>
            </a:xfrm>
          </p:grpSpPr>
          <p:sp>
            <p:nvSpPr>
              <p:cNvPr id="36201" name="Line 1385"/>
              <p:cNvSpPr>
                <a:spLocks noChangeShapeType="1"/>
              </p:cNvSpPr>
              <p:nvPr/>
            </p:nvSpPr>
            <p:spPr bwMode="auto">
              <a:xfrm flipH="1">
                <a:off x="2184" y="1597"/>
                <a:ext cx="80" cy="174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202" name="Freeform 1386"/>
              <p:cNvSpPr>
                <a:spLocks noChangeArrowheads="1"/>
              </p:cNvSpPr>
              <p:nvPr/>
            </p:nvSpPr>
            <p:spPr bwMode="auto">
              <a:xfrm>
                <a:off x="2219" y="1613"/>
                <a:ext cx="35" cy="25"/>
              </a:xfrm>
              <a:custGeom>
                <a:avLst/>
                <a:gdLst>
                  <a:gd name="T0" fmla="*/ 0 w 74"/>
                  <a:gd name="T1" fmla="*/ 0 h 36"/>
                  <a:gd name="T2" fmla="*/ 74 w 74"/>
                  <a:gd name="T3" fmla="*/ 6 h 36"/>
                  <a:gd name="T4" fmla="*/ 0 w 74"/>
                  <a:gd name="T5" fmla="*/ 0 h 36"/>
                  <a:gd name="T6" fmla="*/ 74 w 74"/>
                  <a:gd name="T7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T4" t="T5" r="T6" b="T7"/>
                <a:pathLst>
                  <a:path w="74" h="36">
                    <a:moveTo>
                      <a:pt x="0" y="0"/>
                    </a:moveTo>
                    <a:cubicBezTo>
                      <a:pt x="24" y="16"/>
                      <a:pt x="60" y="36"/>
                      <a:pt x="74" y="6"/>
                    </a:cubicBezTo>
                  </a:path>
                </a:pathLst>
              </a:custGeom>
              <a:noFill/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203" name="Freeform 1387"/>
              <p:cNvSpPr>
                <a:spLocks noChangeArrowheads="1"/>
              </p:cNvSpPr>
              <p:nvPr/>
            </p:nvSpPr>
            <p:spPr bwMode="auto">
              <a:xfrm>
                <a:off x="2196" y="1660"/>
                <a:ext cx="35" cy="25"/>
              </a:xfrm>
              <a:custGeom>
                <a:avLst/>
                <a:gdLst>
                  <a:gd name="T0" fmla="*/ 0 w 74"/>
                  <a:gd name="T1" fmla="*/ 0 h 36"/>
                  <a:gd name="T2" fmla="*/ 74 w 74"/>
                  <a:gd name="T3" fmla="*/ 6 h 36"/>
                  <a:gd name="T4" fmla="*/ 0 w 74"/>
                  <a:gd name="T5" fmla="*/ 0 h 36"/>
                  <a:gd name="T6" fmla="*/ 74 w 74"/>
                  <a:gd name="T7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T4" t="T5" r="T6" b="T7"/>
                <a:pathLst>
                  <a:path w="74" h="36">
                    <a:moveTo>
                      <a:pt x="0" y="0"/>
                    </a:moveTo>
                    <a:cubicBezTo>
                      <a:pt x="24" y="16"/>
                      <a:pt x="60" y="36"/>
                      <a:pt x="74" y="6"/>
                    </a:cubicBezTo>
                  </a:path>
                </a:pathLst>
              </a:custGeom>
              <a:noFill/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204" name="Freeform 1388"/>
              <p:cNvSpPr>
                <a:spLocks noChangeArrowheads="1"/>
              </p:cNvSpPr>
              <p:nvPr/>
            </p:nvSpPr>
            <p:spPr bwMode="auto">
              <a:xfrm>
                <a:off x="2153" y="1762"/>
                <a:ext cx="35" cy="25"/>
              </a:xfrm>
              <a:custGeom>
                <a:avLst/>
                <a:gdLst>
                  <a:gd name="T0" fmla="*/ 0 w 74"/>
                  <a:gd name="T1" fmla="*/ 0 h 36"/>
                  <a:gd name="T2" fmla="*/ 74 w 74"/>
                  <a:gd name="T3" fmla="*/ 6 h 36"/>
                  <a:gd name="T4" fmla="*/ 0 w 74"/>
                  <a:gd name="T5" fmla="*/ 0 h 36"/>
                  <a:gd name="T6" fmla="*/ 74 w 74"/>
                  <a:gd name="T7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T4" t="T5" r="T6" b="T7"/>
                <a:pathLst>
                  <a:path w="74" h="36">
                    <a:moveTo>
                      <a:pt x="0" y="0"/>
                    </a:moveTo>
                    <a:cubicBezTo>
                      <a:pt x="24" y="16"/>
                      <a:pt x="60" y="36"/>
                      <a:pt x="74" y="6"/>
                    </a:cubicBezTo>
                  </a:path>
                </a:pathLst>
              </a:custGeom>
              <a:noFill/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205" name="Freeform 1389"/>
              <p:cNvSpPr>
                <a:spLocks noChangeArrowheads="1"/>
              </p:cNvSpPr>
              <p:nvPr/>
            </p:nvSpPr>
            <p:spPr bwMode="auto">
              <a:xfrm>
                <a:off x="2175" y="1707"/>
                <a:ext cx="35" cy="25"/>
              </a:xfrm>
              <a:custGeom>
                <a:avLst/>
                <a:gdLst>
                  <a:gd name="T0" fmla="*/ 0 w 74"/>
                  <a:gd name="T1" fmla="*/ 0 h 36"/>
                  <a:gd name="T2" fmla="*/ 74 w 74"/>
                  <a:gd name="T3" fmla="*/ 6 h 36"/>
                  <a:gd name="T4" fmla="*/ 0 w 74"/>
                  <a:gd name="T5" fmla="*/ 0 h 36"/>
                  <a:gd name="T6" fmla="*/ 74 w 74"/>
                  <a:gd name="T7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T4" t="T5" r="T6" b="T7"/>
                <a:pathLst>
                  <a:path w="74" h="36">
                    <a:moveTo>
                      <a:pt x="0" y="0"/>
                    </a:moveTo>
                    <a:cubicBezTo>
                      <a:pt x="24" y="16"/>
                      <a:pt x="60" y="36"/>
                      <a:pt x="74" y="6"/>
                    </a:cubicBezTo>
                  </a:path>
                </a:pathLst>
              </a:custGeom>
              <a:noFill/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6206" name="Line 1390"/>
            <p:cNvSpPr>
              <a:spLocks noChangeShapeType="1"/>
            </p:cNvSpPr>
            <p:nvPr/>
          </p:nvSpPr>
          <p:spPr bwMode="auto">
            <a:xfrm flipH="1">
              <a:off x="2594" y="1533"/>
              <a:ext cx="293" cy="351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207" name="Rectangle 1391"/>
            <p:cNvSpPr>
              <a:spLocks noChangeArrowheads="1"/>
            </p:cNvSpPr>
            <p:nvPr/>
          </p:nvSpPr>
          <p:spPr bwMode="auto">
            <a:xfrm>
              <a:off x="2574" y="1868"/>
              <a:ext cx="23" cy="15"/>
            </a:xfrm>
            <a:prstGeom prst="rect">
              <a:avLst/>
            </a:prstGeom>
            <a:solidFill>
              <a:srgbClr val="808080"/>
            </a:solidFill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208" name="Freeform 1392"/>
            <p:cNvSpPr>
              <a:spLocks noChangeArrowheads="1"/>
            </p:cNvSpPr>
            <p:nvPr/>
          </p:nvSpPr>
          <p:spPr bwMode="auto">
            <a:xfrm>
              <a:off x="2619" y="1533"/>
              <a:ext cx="32" cy="25"/>
            </a:xfrm>
            <a:custGeom>
              <a:avLst/>
              <a:gdLst>
                <a:gd name="T0" fmla="*/ 0 w 64"/>
                <a:gd name="T1" fmla="*/ 0 h 36"/>
                <a:gd name="T2" fmla="*/ 49660 w 64"/>
                <a:gd name="T3" fmla="*/ 33437 h 36"/>
                <a:gd name="T4" fmla="*/ 0 w 64"/>
                <a:gd name="T5" fmla="*/ 0 h 36"/>
                <a:gd name="T6" fmla="*/ 64 w 64"/>
                <a:gd name="T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T4" t="T5" r="T6" b="T7"/>
              <a:pathLst>
                <a:path w="64" h="36">
                  <a:moveTo>
                    <a:pt x="0" y="0"/>
                  </a:moveTo>
                  <a:cubicBezTo>
                    <a:pt x="20" y="24"/>
                    <a:pt x="36" y="36"/>
                    <a:pt x="64" y="30"/>
                  </a:cubicBezTo>
                </a:path>
              </a:pathLst>
            </a:custGeom>
            <a:noFill/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209" name="Freeform 1393"/>
            <p:cNvSpPr>
              <a:spLocks noChangeArrowheads="1"/>
            </p:cNvSpPr>
            <p:nvPr/>
          </p:nvSpPr>
          <p:spPr bwMode="auto">
            <a:xfrm>
              <a:off x="2574" y="1851"/>
              <a:ext cx="23" cy="31"/>
            </a:xfrm>
            <a:custGeom>
              <a:avLst/>
              <a:gdLst>
                <a:gd name="T0" fmla="*/ 0 w 46"/>
                <a:gd name="T1" fmla="*/ 0 h 44"/>
                <a:gd name="T2" fmla="*/ 35693 w 46"/>
                <a:gd name="T3" fmla="*/ 44584 h 44"/>
                <a:gd name="T4" fmla="*/ 0 w 46"/>
                <a:gd name="T5" fmla="*/ 0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T4" t="T5" r="T6" b="T7"/>
              <a:pathLst>
                <a:path w="46" h="44">
                  <a:moveTo>
                    <a:pt x="0" y="0"/>
                  </a:moveTo>
                  <a:cubicBezTo>
                    <a:pt x="14" y="15"/>
                    <a:pt x="26" y="44"/>
                    <a:pt x="46" y="40"/>
                  </a:cubicBezTo>
                </a:path>
              </a:pathLst>
            </a:custGeom>
            <a:noFill/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210" name="Freeform 1394"/>
            <p:cNvSpPr>
              <a:spLocks noChangeArrowheads="1"/>
            </p:cNvSpPr>
            <p:nvPr/>
          </p:nvSpPr>
          <p:spPr bwMode="auto">
            <a:xfrm>
              <a:off x="2591" y="1850"/>
              <a:ext cx="9" cy="27"/>
            </a:xfrm>
            <a:custGeom>
              <a:avLst/>
              <a:gdLst>
                <a:gd name="T0" fmla="*/ 3104 w 18"/>
                <a:gd name="T1" fmla="*/ 0 h 38"/>
                <a:gd name="T2" fmla="*/ 3104 w 18"/>
                <a:gd name="T3" fmla="*/ 37896 h 38"/>
                <a:gd name="T4" fmla="*/ 0 w 18"/>
                <a:gd name="T5" fmla="*/ 0 h 38"/>
                <a:gd name="T6" fmla="*/ 18 w 18"/>
                <a:gd name="T7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T4" t="T5" r="T6" b="T7"/>
              <a:pathLst>
                <a:path w="18" h="38">
                  <a:moveTo>
                    <a:pt x="4" y="0"/>
                  </a:moveTo>
                  <a:cubicBezTo>
                    <a:pt x="18" y="15"/>
                    <a:pt x="0" y="38"/>
                    <a:pt x="4" y="34"/>
                  </a:cubicBezTo>
                </a:path>
              </a:pathLst>
            </a:custGeom>
            <a:noFill/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211" name="Line 1395"/>
            <p:cNvSpPr>
              <a:spLocks noChangeShapeType="1"/>
            </p:cNvSpPr>
            <p:nvPr/>
          </p:nvSpPr>
          <p:spPr bwMode="auto">
            <a:xfrm flipH="1">
              <a:off x="2699" y="1820"/>
              <a:ext cx="219" cy="68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212" name="Line 1396"/>
            <p:cNvSpPr>
              <a:spLocks noChangeShapeType="1"/>
            </p:cNvSpPr>
            <p:nvPr/>
          </p:nvSpPr>
          <p:spPr bwMode="auto">
            <a:xfrm flipH="1">
              <a:off x="2721" y="1797"/>
              <a:ext cx="198" cy="51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36213" name="Group 1397"/>
            <p:cNvGrpSpPr>
              <a:grpSpLocks/>
            </p:cNvGrpSpPr>
            <p:nvPr/>
          </p:nvGrpSpPr>
          <p:grpSpPr bwMode="auto">
            <a:xfrm>
              <a:off x="2446" y="1823"/>
              <a:ext cx="45" cy="15"/>
              <a:chOff x="2446" y="1823"/>
              <a:chExt cx="45" cy="15"/>
            </a:xfrm>
          </p:grpSpPr>
          <p:sp>
            <p:nvSpPr>
              <p:cNvPr id="36214" name="Freeform 1398"/>
              <p:cNvSpPr>
                <a:spLocks noChangeArrowheads="1"/>
              </p:cNvSpPr>
              <p:nvPr/>
            </p:nvSpPr>
            <p:spPr bwMode="auto">
              <a:xfrm>
                <a:off x="2446" y="1823"/>
                <a:ext cx="46" cy="16"/>
              </a:xfrm>
              <a:custGeom>
                <a:avLst/>
                <a:gdLst>
                  <a:gd name="T0" fmla="*/ 108 w 108"/>
                  <a:gd name="T1" fmla="*/ 27 h 27"/>
                  <a:gd name="T2" fmla="*/ 0 w 108"/>
                  <a:gd name="T3" fmla="*/ 27 h 27"/>
                  <a:gd name="T4" fmla="*/ 7 w 108"/>
                  <a:gd name="T5" fmla="*/ 0 h 27"/>
                  <a:gd name="T6" fmla="*/ 101 w 108"/>
                  <a:gd name="T7" fmla="*/ 0 h 27"/>
                  <a:gd name="T8" fmla="*/ 108 w 108"/>
                  <a:gd name="T9" fmla="*/ 27 h 27"/>
                  <a:gd name="T10" fmla="*/ 0 w 108"/>
                  <a:gd name="T11" fmla="*/ 0 h 27"/>
                  <a:gd name="T12" fmla="*/ 108 w 108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108" h="27">
                    <a:moveTo>
                      <a:pt x="108" y="27"/>
                    </a:moveTo>
                    <a:lnTo>
                      <a:pt x="0" y="27"/>
                    </a:lnTo>
                    <a:lnTo>
                      <a:pt x="7" y="0"/>
                    </a:lnTo>
                    <a:lnTo>
                      <a:pt x="101" y="0"/>
                    </a:lnTo>
                    <a:lnTo>
                      <a:pt x="108" y="27"/>
                    </a:lnTo>
                    <a:close/>
                  </a:path>
                </a:pathLst>
              </a:custGeom>
              <a:solidFill>
                <a:srgbClr val="800000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215" name="Freeform 1399"/>
              <p:cNvSpPr>
                <a:spLocks noChangeArrowheads="1"/>
              </p:cNvSpPr>
              <p:nvPr/>
            </p:nvSpPr>
            <p:spPr bwMode="auto">
              <a:xfrm>
                <a:off x="2446" y="1823"/>
                <a:ext cx="46" cy="16"/>
              </a:xfrm>
              <a:custGeom>
                <a:avLst/>
                <a:gdLst>
                  <a:gd name="T0" fmla="*/ 108 w 108"/>
                  <a:gd name="T1" fmla="*/ 27 h 27"/>
                  <a:gd name="T2" fmla="*/ 0 w 108"/>
                  <a:gd name="T3" fmla="*/ 27 h 27"/>
                  <a:gd name="T4" fmla="*/ 7 w 108"/>
                  <a:gd name="T5" fmla="*/ 0 h 27"/>
                  <a:gd name="T6" fmla="*/ 101 w 108"/>
                  <a:gd name="T7" fmla="*/ 0 h 27"/>
                  <a:gd name="T8" fmla="*/ 108 w 108"/>
                  <a:gd name="T9" fmla="*/ 27 h 27"/>
                  <a:gd name="T10" fmla="*/ 0 w 108"/>
                  <a:gd name="T11" fmla="*/ 0 h 27"/>
                  <a:gd name="T12" fmla="*/ 108 w 108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108" h="27">
                    <a:moveTo>
                      <a:pt x="108" y="27"/>
                    </a:moveTo>
                    <a:lnTo>
                      <a:pt x="0" y="27"/>
                    </a:lnTo>
                    <a:lnTo>
                      <a:pt x="7" y="0"/>
                    </a:lnTo>
                    <a:lnTo>
                      <a:pt x="101" y="0"/>
                    </a:lnTo>
                    <a:lnTo>
                      <a:pt x="108" y="27"/>
                    </a:lnTo>
                    <a:close/>
                  </a:path>
                </a:pathLst>
              </a:custGeom>
              <a:solidFill>
                <a:srgbClr val="C00000"/>
              </a:solidFill>
              <a:ln w="324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6216" name="Freeform 1400"/>
            <p:cNvSpPr>
              <a:spLocks noChangeArrowheads="1"/>
            </p:cNvSpPr>
            <p:nvPr/>
          </p:nvSpPr>
          <p:spPr bwMode="auto">
            <a:xfrm>
              <a:off x="2471" y="1841"/>
              <a:ext cx="22" cy="8"/>
            </a:xfrm>
            <a:custGeom>
              <a:avLst/>
              <a:gdLst>
                <a:gd name="T0" fmla="*/ 0 w 52"/>
                <a:gd name="T1" fmla="*/ 10218 h 12"/>
                <a:gd name="T2" fmla="*/ 24024 w 52"/>
                <a:gd name="T3" fmla="*/ 10218 h 12"/>
                <a:gd name="T4" fmla="*/ 26083 w 52"/>
                <a:gd name="T5" fmla="*/ 7152 h 12"/>
                <a:gd name="T6" fmla="*/ 26083 w 52"/>
                <a:gd name="T7" fmla="*/ 4087 h 12"/>
                <a:gd name="T8" fmla="*/ 28143 w 52"/>
                <a:gd name="T9" fmla="*/ 0 h 12"/>
                <a:gd name="T10" fmla="*/ 0 w 52"/>
                <a:gd name="T11" fmla="*/ 0 h 12"/>
                <a:gd name="T12" fmla="*/ 0 w 52"/>
                <a:gd name="T13" fmla="*/ 10218 h 12"/>
                <a:gd name="T14" fmla="*/ 0 w 52"/>
                <a:gd name="T15" fmla="*/ 0 h 12"/>
                <a:gd name="T16" fmla="*/ 52 w 52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" h="12">
                  <a:moveTo>
                    <a:pt x="0" y="12"/>
                  </a:moveTo>
                  <a:lnTo>
                    <a:pt x="45" y="12"/>
                  </a:lnTo>
                  <a:lnTo>
                    <a:pt x="49" y="9"/>
                  </a:lnTo>
                  <a:lnTo>
                    <a:pt x="49" y="4"/>
                  </a:lnTo>
                  <a:lnTo>
                    <a:pt x="52" y="0"/>
                  </a:lnTo>
                  <a:lnTo>
                    <a:pt x="0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996633"/>
            </a:solidFill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217" name="Freeform 1401"/>
            <p:cNvSpPr>
              <a:spLocks noChangeArrowheads="1"/>
            </p:cNvSpPr>
            <p:nvPr/>
          </p:nvSpPr>
          <p:spPr bwMode="auto">
            <a:xfrm>
              <a:off x="2447" y="1841"/>
              <a:ext cx="24" cy="8"/>
            </a:xfrm>
            <a:custGeom>
              <a:avLst/>
              <a:gdLst>
                <a:gd name="T0" fmla="*/ 31176 w 56"/>
                <a:gd name="T1" fmla="*/ 10218 h 12"/>
                <a:gd name="T2" fmla="*/ 3464 w 56"/>
                <a:gd name="T3" fmla="*/ 10218 h 12"/>
                <a:gd name="T4" fmla="*/ 2078 w 56"/>
                <a:gd name="T5" fmla="*/ 7152 h 12"/>
                <a:gd name="T6" fmla="*/ 2078 w 56"/>
                <a:gd name="T7" fmla="*/ 4087 h 12"/>
                <a:gd name="T8" fmla="*/ 0 w 56"/>
                <a:gd name="T9" fmla="*/ 0 h 12"/>
                <a:gd name="T10" fmla="*/ 31176 w 56"/>
                <a:gd name="T11" fmla="*/ 0 h 12"/>
                <a:gd name="T12" fmla="*/ 31176 w 56"/>
                <a:gd name="T13" fmla="*/ 10218 h 12"/>
                <a:gd name="T14" fmla="*/ 0 w 56"/>
                <a:gd name="T15" fmla="*/ 0 h 12"/>
                <a:gd name="T16" fmla="*/ 56 w 56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6" h="12">
                  <a:moveTo>
                    <a:pt x="56" y="12"/>
                  </a:moveTo>
                  <a:lnTo>
                    <a:pt x="7" y="12"/>
                  </a:lnTo>
                  <a:lnTo>
                    <a:pt x="3" y="9"/>
                  </a:lnTo>
                  <a:lnTo>
                    <a:pt x="3" y="4"/>
                  </a:lnTo>
                  <a:lnTo>
                    <a:pt x="0" y="0"/>
                  </a:lnTo>
                  <a:lnTo>
                    <a:pt x="56" y="0"/>
                  </a:lnTo>
                  <a:lnTo>
                    <a:pt x="56" y="12"/>
                  </a:lnTo>
                  <a:close/>
                </a:path>
              </a:pathLst>
            </a:custGeom>
            <a:solidFill>
              <a:srgbClr val="996633"/>
            </a:solidFill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6218" name="Group 1402"/>
            <p:cNvGrpSpPr>
              <a:grpSpLocks/>
            </p:cNvGrpSpPr>
            <p:nvPr/>
          </p:nvGrpSpPr>
          <p:grpSpPr bwMode="auto">
            <a:xfrm>
              <a:off x="2450" y="1849"/>
              <a:ext cx="38" cy="72"/>
              <a:chOff x="2450" y="1849"/>
              <a:chExt cx="38" cy="72"/>
            </a:xfrm>
          </p:grpSpPr>
          <p:sp>
            <p:nvSpPr>
              <p:cNvPr id="36219" name="Rectangle 1403"/>
              <p:cNvSpPr>
                <a:spLocks noChangeArrowheads="1"/>
              </p:cNvSpPr>
              <p:nvPr/>
            </p:nvSpPr>
            <p:spPr bwMode="auto">
              <a:xfrm>
                <a:off x="2450" y="1849"/>
                <a:ext cx="39" cy="73"/>
              </a:xfrm>
              <a:prstGeom prst="rect">
                <a:avLst/>
              </a:prstGeom>
              <a:solidFill>
                <a:srgbClr val="CC9900"/>
              </a:solidFill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220" name="Rectangle 1404"/>
              <p:cNvSpPr>
                <a:spLocks noChangeArrowheads="1"/>
              </p:cNvSpPr>
              <p:nvPr/>
            </p:nvSpPr>
            <p:spPr bwMode="auto">
              <a:xfrm>
                <a:off x="2450" y="1849"/>
                <a:ext cx="39" cy="73"/>
              </a:xfrm>
              <a:prstGeom prst="rect">
                <a:avLst/>
              </a:prstGeom>
              <a:solidFill>
                <a:srgbClr val="CC9900"/>
              </a:solidFill>
              <a:ln w="324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6221" name="Group 1405"/>
            <p:cNvGrpSpPr>
              <a:grpSpLocks/>
            </p:cNvGrpSpPr>
            <p:nvPr/>
          </p:nvGrpSpPr>
          <p:grpSpPr bwMode="auto">
            <a:xfrm>
              <a:off x="2454" y="1875"/>
              <a:ext cx="11" cy="0"/>
              <a:chOff x="2454" y="1875"/>
              <a:chExt cx="11" cy="0"/>
            </a:xfrm>
          </p:grpSpPr>
          <p:sp>
            <p:nvSpPr>
              <p:cNvPr id="36222" name="Rectangle 1406"/>
              <p:cNvSpPr>
                <a:spLocks noChangeArrowheads="1"/>
              </p:cNvSpPr>
              <p:nvPr/>
            </p:nvSpPr>
            <p:spPr bwMode="auto">
              <a:xfrm>
                <a:off x="2454" y="1875"/>
                <a:ext cx="12" cy="1"/>
              </a:xfrm>
              <a:prstGeom prst="rect">
                <a:avLst/>
              </a:prstGeom>
              <a:solidFill>
                <a:srgbClr val="C0C0C0"/>
              </a:solidFill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223" name="Rectangle 1407"/>
              <p:cNvSpPr>
                <a:spLocks noChangeArrowheads="1"/>
              </p:cNvSpPr>
              <p:nvPr/>
            </p:nvSpPr>
            <p:spPr bwMode="auto">
              <a:xfrm>
                <a:off x="2454" y="1875"/>
                <a:ext cx="12" cy="1"/>
              </a:xfrm>
              <a:prstGeom prst="rect">
                <a:avLst/>
              </a:prstGeom>
              <a:solidFill>
                <a:srgbClr val="C0C0C0"/>
              </a:solidFill>
              <a:ln w="324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6224" name="Group 1408"/>
            <p:cNvGrpSpPr>
              <a:grpSpLocks/>
            </p:cNvGrpSpPr>
            <p:nvPr/>
          </p:nvGrpSpPr>
          <p:grpSpPr bwMode="auto">
            <a:xfrm>
              <a:off x="2453" y="1889"/>
              <a:ext cx="11" cy="29"/>
              <a:chOff x="2453" y="1889"/>
              <a:chExt cx="11" cy="29"/>
            </a:xfrm>
          </p:grpSpPr>
          <p:sp>
            <p:nvSpPr>
              <p:cNvPr id="36225" name="Freeform 1409"/>
              <p:cNvSpPr>
                <a:spLocks noChangeArrowheads="1"/>
              </p:cNvSpPr>
              <p:nvPr/>
            </p:nvSpPr>
            <p:spPr bwMode="auto">
              <a:xfrm>
                <a:off x="2453" y="1889"/>
                <a:ext cx="12" cy="30"/>
              </a:xfrm>
              <a:custGeom>
                <a:avLst/>
                <a:gdLst>
                  <a:gd name="T0" fmla="*/ 32 w 32"/>
                  <a:gd name="T1" fmla="*/ 8 h 48"/>
                  <a:gd name="T2" fmla="*/ 32 w 32"/>
                  <a:gd name="T3" fmla="*/ 48 h 48"/>
                  <a:gd name="T4" fmla="*/ 0 w 32"/>
                  <a:gd name="T5" fmla="*/ 48 h 48"/>
                  <a:gd name="T6" fmla="*/ 0 w 32"/>
                  <a:gd name="T7" fmla="*/ 8 h 48"/>
                  <a:gd name="T8" fmla="*/ 10 w 32"/>
                  <a:gd name="T9" fmla="*/ 0 h 48"/>
                  <a:gd name="T10" fmla="*/ 22 w 32"/>
                  <a:gd name="T11" fmla="*/ 0 h 48"/>
                  <a:gd name="T12" fmla="*/ 32 w 32"/>
                  <a:gd name="T13" fmla="*/ 8 h 48"/>
                  <a:gd name="T14" fmla="*/ 0 w 32"/>
                  <a:gd name="T15" fmla="*/ 0 h 48"/>
                  <a:gd name="T16" fmla="*/ 32 w 32"/>
                  <a:gd name="T17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32" h="48">
                    <a:moveTo>
                      <a:pt x="32" y="8"/>
                    </a:moveTo>
                    <a:lnTo>
                      <a:pt x="32" y="48"/>
                    </a:lnTo>
                    <a:lnTo>
                      <a:pt x="0" y="48"/>
                    </a:lnTo>
                    <a:lnTo>
                      <a:pt x="0" y="8"/>
                    </a:lnTo>
                    <a:lnTo>
                      <a:pt x="10" y="0"/>
                    </a:lnTo>
                    <a:lnTo>
                      <a:pt x="22" y="0"/>
                    </a:lnTo>
                    <a:lnTo>
                      <a:pt x="32" y="8"/>
                    </a:lnTo>
                    <a:close/>
                  </a:path>
                </a:pathLst>
              </a:custGeom>
              <a:solidFill>
                <a:srgbClr val="008000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226" name="Freeform 1410"/>
              <p:cNvSpPr>
                <a:spLocks noChangeArrowheads="1"/>
              </p:cNvSpPr>
              <p:nvPr/>
            </p:nvSpPr>
            <p:spPr bwMode="auto">
              <a:xfrm>
                <a:off x="2453" y="1889"/>
                <a:ext cx="12" cy="30"/>
              </a:xfrm>
              <a:custGeom>
                <a:avLst/>
                <a:gdLst>
                  <a:gd name="T0" fmla="*/ 32 w 32"/>
                  <a:gd name="T1" fmla="*/ 8 h 48"/>
                  <a:gd name="T2" fmla="*/ 32 w 32"/>
                  <a:gd name="T3" fmla="*/ 48 h 48"/>
                  <a:gd name="T4" fmla="*/ 0 w 32"/>
                  <a:gd name="T5" fmla="*/ 48 h 48"/>
                  <a:gd name="T6" fmla="*/ 0 w 32"/>
                  <a:gd name="T7" fmla="*/ 8 h 48"/>
                  <a:gd name="T8" fmla="*/ 10 w 32"/>
                  <a:gd name="T9" fmla="*/ 0 h 48"/>
                  <a:gd name="T10" fmla="*/ 22 w 32"/>
                  <a:gd name="T11" fmla="*/ 0 h 48"/>
                  <a:gd name="T12" fmla="*/ 32 w 32"/>
                  <a:gd name="T13" fmla="*/ 8 h 48"/>
                  <a:gd name="T14" fmla="*/ 0 w 32"/>
                  <a:gd name="T15" fmla="*/ 0 h 48"/>
                  <a:gd name="T16" fmla="*/ 32 w 32"/>
                  <a:gd name="T17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32" h="48">
                    <a:moveTo>
                      <a:pt x="32" y="8"/>
                    </a:moveTo>
                    <a:lnTo>
                      <a:pt x="32" y="48"/>
                    </a:lnTo>
                    <a:lnTo>
                      <a:pt x="0" y="48"/>
                    </a:lnTo>
                    <a:lnTo>
                      <a:pt x="0" y="8"/>
                    </a:lnTo>
                    <a:lnTo>
                      <a:pt x="10" y="0"/>
                    </a:lnTo>
                    <a:lnTo>
                      <a:pt x="22" y="0"/>
                    </a:lnTo>
                    <a:lnTo>
                      <a:pt x="32" y="8"/>
                    </a:lnTo>
                    <a:close/>
                  </a:path>
                </a:pathLst>
              </a:custGeom>
              <a:solidFill>
                <a:srgbClr val="008000"/>
              </a:solidFill>
              <a:ln w="324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6227" name="Group 1411"/>
            <p:cNvGrpSpPr>
              <a:grpSpLocks/>
            </p:cNvGrpSpPr>
            <p:nvPr/>
          </p:nvGrpSpPr>
          <p:grpSpPr bwMode="auto">
            <a:xfrm>
              <a:off x="2455" y="1894"/>
              <a:ext cx="7" cy="23"/>
              <a:chOff x="2455" y="1894"/>
              <a:chExt cx="7" cy="23"/>
            </a:xfrm>
          </p:grpSpPr>
          <p:sp>
            <p:nvSpPr>
              <p:cNvPr id="36228" name="Rectangle 1412"/>
              <p:cNvSpPr>
                <a:spLocks noChangeArrowheads="1"/>
              </p:cNvSpPr>
              <p:nvPr/>
            </p:nvSpPr>
            <p:spPr bwMode="auto">
              <a:xfrm>
                <a:off x="2455" y="1894"/>
                <a:ext cx="8" cy="24"/>
              </a:xfrm>
              <a:prstGeom prst="rect">
                <a:avLst/>
              </a:prstGeom>
              <a:solidFill>
                <a:srgbClr val="C0C0C0"/>
              </a:solidFill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229" name="Line 1413"/>
              <p:cNvSpPr>
                <a:spLocks noChangeShapeType="1"/>
              </p:cNvSpPr>
              <p:nvPr/>
            </p:nvSpPr>
            <p:spPr bwMode="auto">
              <a:xfrm>
                <a:off x="2459" y="1894"/>
                <a:ext cx="1" cy="23"/>
              </a:xfrm>
              <a:prstGeom prst="line">
                <a:avLst/>
              </a:prstGeom>
              <a:noFill/>
              <a:ln w="648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230" name="Line 1414"/>
              <p:cNvSpPr>
                <a:spLocks noChangeShapeType="1"/>
              </p:cNvSpPr>
              <p:nvPr/>
            </p:nvSpPr>
            <p:spPr bwMode="auto">
              <a:xfrm>
                <a:off x="2455" y="1906"/>
                <a:ext cx="8" cy="1"/>
              </a:xfrm>
              <a:prstGeom prst="line">
                <a:avLst/>
              </a:prstGeom>
              <a:noFill/>
              <a:ln w="648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6231" name="Group 1415"/>
            <p:cNvGrpSpPr>
              <a:grpSpLocks/>
            </p:cNvGrpSpPr>
            <p:nvPr/>
          </p:nvGrpSpPr>
          <p:grpSpPr bwMode="auto">
            <a:xfrm>
              <a:off x="2474" y="1889"/>
              <a:ext cx="11" cy="28"/>
              <a:chOff x="2474" y="1889"/>
              <a:chExt cx="11" cy="28"/>
            </a:xfrm>
          </p:grpSpPr>
          <p:grpSp>
            <p:nvGrpSpPr>
              <p:cNvPr id="36232" name="Group 1416"/>
              <p:cNvGrpSpPr>
                <a:grpSpLocks/>
              </p:cNvGrpSpPr>
              <p:nvPr/>
            </p:nvGrpSpPr>
            <p:grpSpPr bwMode="auto">
              <a:xfrm>
                <a:off x="2474" y="1889"/>
                <a:ext cx="11" cy="28"/>
                <a:chOff x="2474" y="1889"/>
                <a:chExt cx="11" cy="28"/>
              </a:xfrm>
            </p:grpSpPr>
            <p:sp>
              <p:nvSpPr>
                <p:cNvPr id="36233" name="Freeform 1417"/>
                <p:cNvSpPr>
                  <a:spLocks noChangeArrowheads="1"/>
                </p:cNvSpPr>
                <p:nvPr/>
              </p:nvSpPr>
              <p:spPr bwMode="auto">
                <a:xfrm>
                  <a:off x="2474" y="1889"/>
                  <a:ext cx="12" cy="29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34" name="Freeform 1418"/>
                <p:cNvSpPr>
                  <a:spLocks noChangeArrowheads="1"/>
                </p:cNvSpPr>
                <p:nvPr/>
              </p:nvSpPr>
              <p:spPr bwMode="auto">
                <a:xfrm>
                  <a:off x="2474" y="1889"/>
                  <a:ext cx="12" cy="29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6235" name="Group 1419"/>
              <p:cNvGrpSpPr>
                <a:grpSpLocks/>
              </p:cNvGrpSpPr>
              <p:nvPr/>
            </p:nvGrpSpPr>
            <p:grpSpPr bwMode="auto">
              <a:xfrm>
                <a:off x="2476" y="1895"/>
                <a:ext cx="7" cy="22"/>
                <a:chOff x="2476" y="1895"/>
                <a:chExt cx="7" cy="22"/>
              </a:xfrm>
            </p:grpSpPr>
            <p:sp>
              <p:nvSpPr>
                <p:cNvPr id="36236" name="Rectangle 1420"/>
                <p:cNvSpPr>
                  <a:spLocks noChangeArrowheads="1"/>
                </p:cNvSpPr>
                <p:nvPr/>
              </p:nvSpPr>
              <p:spPr bwMode="auto">
                <a:xfrm>
                  <a:off x="2476" y="1895"/>
                  <a:ext cx="8" cy="23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37" name="Line 1421"/>
                <p:cNvSpPr>
                  <a:spLocks noChangeShapeType="1"/>
                </p:cNvSpPr>
                <p:nvPr/>
              </p:nvSpPr>
              <p:spPr bwMode="auto">
                <a:xfrm>
                  <a:off x="2480" y="1895"/>
                  <a:ext cx="1" cy="2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238" name="Line 1422"/>
                <p:cNvSpPr>
                  <a:spLocks noChangeShapeType="1"/>
                </p:cNvSpPr>
                <p:nvPr/>
              </p:nvSpPr>
              <p:spPr bwMode="auto">
                <a:xfrm>
                  <a:off x="2476" y="1906"/>
                  <a:ext cx="7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36239" name="Group 1423"/>
            <p:cNvGrpSpPr>
              <a:grpSpLocks/>
            </p:cNvGrpSpPr>
            <p:nvPr/>
          </p:nvGrpSpPr>
          <p:grpSpPr bwMode="auto">
            <a:xfrm>
              <a:off x="2454" y="1853"/>
              <a:ext cx="10" cy="20"/>
              <a:chOff x="2454" y="1853"/>
              <a:chExt cx="10" cy="20"/>
            </a:xfrm>
          </p:grpSpPr>
          <p:grpSp>
            <p:nvGrpSpPr>
              <p:cNvPr id="36240" name="Group 1424"/>
              <p:cNvGrpSpPr>
                <a:grpSpLocks/>
              </p:cNvGrpSpPr>
              <p:nvPr/>
            </p:nvGrpSpPr>
            <p:grpSpPr bwMode="auto">
              <a:xfrm>
                <a:off x="2454" y="1853"/>
                <a:ext cx="10" cy="20"/>
                <a:chOff x="2454" y="1853"/>
                <a:chExt cx="10" cy="20"/>
              </a:xfrm>
            </p:grpSpPr>
            <p:sp>
              <p:nvSpPr>
                <p:cNvPr id="36241" name="Freeform 1425"/>
                <p:cNvSpPr>
                  <a:spLocks noChangeArrowheads="1"/>
                </p:cNvSpPr>
                <p:nvPr/>
              </p:nvSpPr>
              <p:spPr bwMode="auto">
                <a:xfrm>
                  <a:off x="2454" y="1853"/>
                  <a:ext cx="11" cy="21"/>
                </a:xfrm>
                <a:custGeom>
                  <a:avLst/>
                  <a:gdLst>
                    <a:gd name="T0" fmla="*/ 25 w 28"/>
                    <a:gd name="T1" fmla="*/ 0 h 34"/>
                    <a:gd name="T2" fmla="*/ 3 w 28"/>
                    <a:gd name="T3" fmla="*/ 0 h 34"/>
                    <a:gd name="T4" fmla="*/ 3 w 28"/>
                    <a:gd name="T5" fmla="*/ 30 h 34"/>
                    <a:gd name="T6" fmla="*/ 0 w 28"/>
                    <a:gd name="T7" fmla="*/ 34 h 34"/>
                    <a:gd name="T8" fmla="*/ 28 w 28"/>
                    <a:gd name="T9" fmla="*/ 34 h 34"/>
                    <a:gd name="T10" fmla="*/ 25 w 28"/>
                    <a:gd name="T11" fmla="*/ 30 h 34"/>
                    <a:gd name="T12" fmla="*/ 25 w 28"/>
                    <a:gd name="T13" fmla="*/ 0 h 34"/>
                    <a:gd name="T14" fmla="*/ 0 w 28"/>
                    <a:gd name="T15" fmla="*/ 0 h 34"/>
                    <a:gd name="T16" fmla="*/ 28 w 28"/>
                    <a:gd name="T17" fmla="*/ 34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28" h="34">
                      <a:moveTo>
                        <a:pt x="25" y="0"/>
                      </a:moveTo>
                      <a:lnTo>
                        <a:pt x="3" y="0"/>
                      </a:lnTo>
                      <a:lnTo>
                        <a:pt x="3" y="30"/>
                      </a:lnTo>
                      <a:lnTo>
                        <a:pt x="0" y="34"/>
                      </a:lnTo>
                      <a:lnTo>
                        <a:pt x="28" y="34"/>
                      </a:lnTo>
                      <a:lnTo>
                        <a:pt x="25" y="30"/>
                      </a:lnTo>
                      <a:lnTo>
                        <a:pt x="25" y="0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42" name="Freeform 1426"/>
                <p:cNvSpPr>
                  <a:spLocks noChangeArrowheads="1"/>
                </p:cNvSpPr>
                <p:nvPr/>
              </p:nvSpPr>
              <p:spPr bwMode="auto">
                <a:xfrm>
                  <a:off x="2454" y="1853"/>
                  <a:ext cx="11" cy="21"/>
                </a:xfrm>
                <a:custGeom>
                  <a:avLst/>
                  <a:gdLst>
                    <a:gd name="T0" fmla="*/ 25 w 28"/>
                    <a:gd name="T1" fmla="*/ 0 h 34"/>
                    <a:gd name="T2" fmla="*/ 3 w 28"/>
                    <a:gd name="T3" fmla="*/ 0 h 34"/>
                    <a:gd name="T4" fmla="*/ 3 w 28"/>
                    <a:gd name="T5" fmla="*/ 30 h 34"/>
                    <a:gd name="T6" fmla="*/ 0 w 28"/>
                    <a:gd name="T7" fmla="*/ 34 h 34"/>
                    <a:gd name="T8" fmla="*/ 28 w 28"/>
                    <a:gd name="T9" fmla="*/ 34 h 34"/>
                    <a:gd name="T10" fmla="*/ 25 w 28"/>
                    <a:gd name="T11" fmla="*/ 30 h 34"/>
                    <a:gd name="T12" fmla="*/ 25 w 28"/>
                    <a:gd name="T13" fmla="*/ 0 h 34"/>
                    <a:gd name="T14" fmla="*/ 0 w 28"/>
                    <a:gd name="T15" fmla="*/ 0 h 34"/>
                    <a:gd name="T16" fmla="*/ 28 w 28"/>
                    <a:gd name="T17" fmla="*/ 34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28" h="34">
                      <a:moveTo>
                        <a:pt x="25" y="0"/>
                      </a:moveTo>
                      <a:lnTo>
                        <a:pt x="3" y="0"/>
                      </a:lnTo>
                      <a:lnTo>
                        <a:pt x="3" y="30"/>
                      </a:lnTo>
                      <a:lnTo>
                        <a:pt x="0" y="34"/>
                      </a:lnTo>
                      <a:lnTo>
                        <a:pt x="28" y="34"/>
                      </a:lnTo>
                      <a:lnTo>
                        <a:pt x="25" y="30"/>
                      </a:lnTo>
                      <a:lnTo>
                        <a:pt x="25" y="0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6243" name="Group 1427"/>
              <p:cNvGrpSpPr>
                <a:grpSpLocks/>
              </p:cNvGrpSpPr>
              <p:nvPr/>
            </p:nvGrpSpPr>
            <p:grpSpPr bwMode="auto">
              <a:xfrm>
                <a:off x="2456" y="1853"/>
                <a:ext cx="6" cy="19"/>
                <a:chOff x="2456" y="1853"/>
                <a:chExt cx="6" cy="19"/>
              </a:xfrm>
            </p:grpSpPr>
            <p:sp>
              <p:nvSpPr>
                <p:cNvPr id="36244" name="Line 1428"/>
                <p:cNvSpPr>
                  <a:spLocks noChangeShapeType="1"/>
                </p:cNvSpPr>
                <p:nvPr/>
              </p:nvSpPr>
              <p:spPr bwMode="auto">
                <a:xfrm>
                  <a:off x="2459" y="1853"/>
                  <a:ext cx="1" cy="20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245" name="Line 1429"/>
                <p:cNvSpPr>
                  <a:spLocks noChangeShapeType="1"/>
                </p:cNvSpPr>
                <p:nvPr/>
              </p:nvSpPr>
              <p:spPr bwMode="auto">
                <a:xfrm>
                  <a:off x="2456" y="1862"/>
                  <a:ext cx="7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36246" name="Group 1430"/>
            <p:cNvGrpSpPr>
              <a:grpSpLocks/>
            </p:cNvGrpSpPr>
            <p:nvPr/>
          </p:nvGrpSpPr>
          <p:grpSpPr bwMode="auto">
            <a:xfrm>
              <a:off x="2474" y="1853"/>
              <a:ext cx="10" cy="21"/>
              <a:chOff x="2474" y="1853"/>
              <a:chExt cx="10" cy="21"/>
            </a:xfrm>
          </p:grpSpPr>
          <p:grpSp>
            <p:nvGrpSpPr>
              <p:cNvPr id="36247" name="Group 1431"/>
              <p:cNvGrpSpPr>
                <a:grpSpLocks/>
              </p:cNvGrpSpPr>
              <p:nvPr/>
            </p:nvGrpSpPr>
            <p:grpSpPr bwMode="auto">
              <a:xfrm>
                <a:off x="2474" y="1853"/>
                <a:ext cx="10" cy="21"/>
                <a:chOff x="2474" y="1853"/>
                <a:chExt cx="10" cy="21"/>
              </a:xfrm>
            </p:grpSpPr>
            <p:sp>
              <p:nvSpPr>
                <p:cNvPr id="36248" name="Freeform 1432"/>
                <p:cNvSpPr>
                  <a:spLocks noChangeArrowheads="1"/>
                </p:cNvSpPr>
                <p:nvPr/>
              </p:nvSpPr>
              <p:spPr bwMode="auto">
                <a:xfrm>
                  <a:off x="2474" y="1853"/>
                  <a:ext cx="11" cy="22"/>
                </a:xfrm>
                <a:custGeom>
                  <a:avLst/>
                  <a:gdLst>
                    <a:gd name="T0" fmla="*/ 25 w 28"/>
                    <a:gd name="T1" fmla="*/ 0 h 34"/>
                    <a:gd name="T2" fmla="*/ 3 w 28"/>
                    <a:gd name="T3" fmla="*/ 0 h 34"/>
                    <a:gd name="T4" fmla="*/ 3 w 28"/>
                    <a:gd name="T5" fmla="*/ 30 h 34"/>
                    <a:gd name="T6" fmla="*/ 0 w 28"/>
                    <a:gd name="T7" fmla="*/ 34 h 34"/>
                    <a:gd name="T8" fmla="*/ 28 w 28"/>
                    <a:gd name="T9" fmla="*/ 34 h 34"/>
                    <a:gd name="T10" fmla="*/ 25 w 28"/>
                    <a:gd name="T11" fmla="*/ 30 h 34"/>
                    <a:gd name="T12" fmla="*/ 25 w 28"/>
                    <a:gd name="T13" fmla="*/ 0 h 34"/>
                    <a:gd name="T14" fmla="*/ 0 w 28"/>
                    <a:gd name="T15" fmla="*/ 0 h 34"/>
                    <a:gd name="T16" fmla="*/ 28 w 28"/>
                    <a:gd name="T17" fmla="*/ 34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28" h="34">
                      <a:moveTo>
                        <a:pt x="25" y="0"/>
                      </a:moveTo>
                      <a:lnTo>
                        <a:pt x="3" y="0"/>
                      </a:lnTo>
                      <a:lnTo>
                        <a:pt x="3" y="30"/>
                      </a:lnTo>
                      <a:lnTo>
                        <a:pt x="0" y="34"/>
                      </a:lnTo>
                      <a:lnTo>
                        <a:pt x="28" y="34"/>
                      </a:lnTo>
                      <a:lnTo>
                        <a:pt x="25" y="30"/>
                      </a:lnTo>
                      <a:lnTo>
                        <a:pt x="25" y="0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49" name="Freeform 1433"/>
                <p:cNvSpPr>
                  <a:spLocks noChangeArrowheads="1"/>
                </p:cNvSpPr>
                <p:nvPr/>
              </p:nvSpPr>
              <p:spPr bwMode="auto">
                <a:xfrm>
                  <a:off x="2474" y="1853"/>
                  <a:ext cx="11" cy="22"/>
                </a:xfrm>
                <a:custGeom>
                  <a:avLst/>
                  <a:gdLst>
                    <a:gd name="T0" fmla="*/ 25 w 28"/>
                    <a:gd name="T1" fmla="*/ 0 h 34"/>
                    <a:gd name="T2" fmla="*/ 3 w 28"/>
                    <a:gd name="T3" fmla="*/ 0 h 34"/>
                    <a:gd name="T4" fmla="*/ 3 w 28"/>
                    <a:gd name="T5" fmla="*/ 30 h 34"/>
                    <a:gd name="T6" fmla="*/ 0 w 28"/>
                    <a:gd name="T7" fmla="*/ 34 h 34"/>
                    <a:gd name="T8" fmla="*/ 28 w 28"/>
                    <a:gd name="T9" fmla="*/ 34 h 34"/>
                    <a:gd name="T10" fmla="*/ 25 w 28"/>
                    <a:gd name="T11" fmla="*/ 30 h 34"/>
                    <a:gd name="T12" fmla="*/ 25 w 28"/>
                    <a:gd name="T13" fmla="*/ 0 h 34"/>
                    <a:gd name="T14" fmla="*/ 0 w 28"/>
                    <a:gd name="T15" fmla="*/ 0 h 34"/>
                    <a:gd name="T16" fmla="*/ 28 w 28"/>
                    <a:gd name="T17" fmla="*/ 34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28" h="34">
                      <a:moveTo>
                        <a:pt x="25" y="0"/>
                      </a:moveTo>
                      <a:lnTo>
                        <a:pt x="3" y="0"/>
                      </a:lnTo>
                      <a:lnTo>
                        <a:pt x="3" y="30"/>
                      </a:lnTo>
                      <a:lnTo>
                        <a:pt x="0" y="34"/>
                      </a:lnTo>
                      <a:lnTo>
                        <a:pt x="28" y="34"/>
                      </a:lnTo>
                      <a:lnTo>
                        <a:pt x="25" y="30"/>
                      </a:lnTo>
                      <a:lnTo>
                        <a:pt x="25" y="0"/>
                      </a:lnTo>
                      <a:close/>
                    </a:path>
                  </a:pathLst>
                </a:custGeom>
                <a:solidFill>
                  <a:srgbClr val="C0C0C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6250" name="Group 1434"/>
              <p:cNvGrpSpPr>
                <a:grpSpLocks/>
              </p:cNvGrpSpPr>
              <p:nvPr/>
            </p:nvGrpSpPr>
            <p:grpSpPr bwMode="auto">
              <a:xfrm>
                <a:off x="2476" y="1853"/>
                <a:ext cx="6" cy="20"/>
                <a:chOff x="2476" y="1853"/>
                <a:chExt cx="6" cy="20"/>
              </a:xfrm>
            </p:grpSpPr>
            <p:sp>
              <p:nvSpPr>
                <p:cNvPr id="36251" name="Line 1435"/>
                <p:cNvSpPr>
                  <a:spLocks noChangeShapeType="1"/>
                </p:cNvSpPr>
                <p:nvPr/>
              </p:nvSpPr>
              <p:spPr bwMode="auto">
                <a:xfrm>
                  <a:off x="2479" y="1853"/>
                  <a:ext cx="1" cy="2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252" name="Line 1436"/>
                <p:cNvSpPr>
                  <a:spLocks noChangeShapeType="1"/>
                </p:cNvSpPr>
                <p:nvPr/>
              </p:nvSpPr>
              <p:spPr bwMode="auto">
                <a:xfrm>
                  <a:off x="2476" y="1864"/>
                  <a:ext cx="7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36253" name="Line 1437"/>
            <p:cNvSpPr>
              <a:spLocks noChangeShapeType="1"/>
            </p:cNvSpPr>
            <p:nvPr/>
          </p:nvSpPr>
          <p:spPr bwMode="auto">
            <a:xfrm flipH="1">
              <a:off x="2971" y="1544"/>
              <a:ext cx="298" cy="253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254" name="Line 1438"/>
            <p:cNvSpPr>
              <a:spLocks noChangeShapeType="1"/>
            </p:cNvSpPr>
            <p:nvPr/>
          </p:nvSpPr>
          <p:spPr bwMode="auto">
            <a:xfrm flipH="1" flipV="1">
              <a:off x="3000" y="1344"/>
              <a:ext cx="243" cy="177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255" name="Line 1439"/>
            <p:cNvSpPr>
              <a:spLocks noChangeShapeType="1"/>
            </p:cNvSpPr>
            <p:nvPr/>
          </p:nvSpPr>
          <p:spPr bwMode="auto">
            <a:xfrm flipV="1">
              <a:off x="3267" y="1518"/>
              <a:ext cx="21" cy="28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36256" name="Group 1440"/>
            <p:cNvGrpSpPr>
              <a:grpSpLocks/>
            </p:cNvGrpSpPr>
            <p:nvPr/>
          </p:nvGrpSpPr>
          <p:grpSpPr bwMode="auto">
            <a:xfrm>
              <a:off x="2903" y="1748"/>
              <a:ext cx="77" cy="94"/>
              <a:chOff x="2912" y="1885"/>
              <a:chExt cx="77" cy="94"/>
            </a:xfrm>
          </p:grpSpPr>
          <p:sp>
            <p:nvSpPr>
              <p:cNvPr id="36257" name="Rectangle 1441"/>
              <p:cNvSpPr>
                <a:spLocks noChangeArrowheads="1"/>
              </p:cNvSpPr>
              <p:nvPr/>
            </p:nvSpPr>
            <p:spPr bwMode="auto">
              <a:xfrm>
                <a:off x="2912" y="1885"/>
                <a:ext cx="77" cy="94"/>
              </a:xfrm>
              <a:prstGeom prst="rect">
                <a:avLst/>
              </a:prstGeom>
              <a:solidFill>
                <a:srgbClr val="BBE0E3"/>
              </a:solidFill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6258" name="Group 1442"/>
              <p:cNvGrpSpPr>
                <a:grpSpLocks/>
              </p:cNvGrpSpPr>
              <p:nvPr/>
            </p:nvGrpSpPr>
            <p:grpSpPr bwMode="auto">
              <a:xfrm>
                <a:off x="2927" y="1895"/>
                <a:ext cx="54" cy="77"/>
                <a:chOff x="2927" y="1895"/>
                <a:chExt cx="54" cy="77"/>
              </a:xfrm>
            </p:grpSpPr>
            <p:sp>
              <p:nvSpPr>
                <p:cNvPr id="36259" name="Line 1443"/>
                <p:cNvSpPr>
                  <a:spLocks noChangeShapeType="1"/>
                </p:cNvSpPr>
                <p:nvPr/>
              </p:nvSpPr>
              <p:spPr bwMode="auto">
                <a:xfrm>
                  <a:off x="2928" y="1914"/>
                  <a:ext cx="33" cy="19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260" name="Line 1444"/>
                <p:cNvSpPr>
                  <a:spLocks noChangeShapeType="1"/>
                </p:cNvSpPr>
                <p:nvPr/>
              </p:nvSpPr>
              <p:spPr bwMode="auto">
                <a:xfrm flipH="1">
                  <a:off x="2926" y="1934"/>
                  <a:ext cx="37" cy="20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261" name="Line 1445"/>
                <p:cNvSpPr>
                  <a:spLocks noChangeShapeType="1"/>
                </p:cNvSpPr>
                <p:nvPr/>
              </p:nvSpPr>
              <p:spPr bwMode="auto">
                <a:xfrm flipH="1">
                  <a:off x="2926" y="1934"/>
                  <a:ext cx="57" cy="1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262" name="Line 1446"/>
                <p:cNvSpPr>
                  <a:spLocks noChangeShapeType="1"/>
                </p:cNvSpPr>
                <p:nvPr/>
              </p:nvSpPr>
              <p:spPr bwMode="auto">
                <a:xfrm flipH="1">
                  <a:off x="2926" y="1934"/>
                  <a:ext cx="37" cy="39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263" name="Line 1447"/>
                <p:cNvSpPr>
                  <a:spLocks noChangeShapeType="1"/>
                </p:cNvSpPr>
                <p:nvPr/>
              </p:nvSpPr>
              <p:spPr bwMode="auto">
                <a:xfrm flipH="1" flipV="1">
                  <a:off x="2926" y="1894"/>
                  <a:ext cx="37" cy="42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36264" name="Line 1448"/>
            <p:cNvSpPr>
              <a:spLocks noChangeShapeType="1"/>
            </p:cNvSpPr>
            <p:nvPr/>
          </p:nvSpPr>
          <p:spPr bwMode="auto">
            <a:xfrm flipH="1" flipV="1">
              <a:off x="2948" y="1525"/>
              <a:ext cx="295" cy="23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265" name="Rectangle 1449"/>
            <p:cNvSpPr>
              <a:spLocks noChangeArrowheads="1"/>
            </p:cNvSpPr>
            <p:nvPr/>
          </p:nvSpPr>
          <p:spPr bwMode="auto">
            <a:xfrm>
              <a:off x="2870" y="1480"/>
              <a:ext cx="78" cy="95"/>
            </a:xfrm>
            <a:prstGeom prst="rect">
              <a:avLst/>
            </a:prstGeom>
            <a:solidFill>
              <a:srgbClr val="BBE0E3"/>
            </a:solidFill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6266" name="Group 1450"/>
            <p:cNvGrpSpPr>
              <a:grpSpLocks/>
            </p:cNvGrpSpPr>
            <p:nvPr/>
          </p:nvGrpSpPr>
          <p:grpSpPr bwMode="auto">
            <a:xfrm>
              <a:off x="2180" y="1307"/>
              <a:ext cx="45" cy="97"/>
              <a:chOff x="2180" y="1307"/>
              <a:chExt cx="45" cy="97"/>
            </a:xfrm>
          </p:grpSpPr>
          <p:grpSp>
            <p:nvGrpSpPr>
              <p:cNvPr id="36267" name="Group 1451"/>
              <p:cNvGrpSpPr>
                <a:grpSpLocks/>
              </p:cNvGrpSpPr>
              <p:nvPr/>
            </p:nvGrpSpPr>
            <p:grpSpPr bwMode="auto">
              <a:xfrm>
                <a:off x="2180" y="1307"/>
                <a:ext cx="45" cy="15"/>
                <a:chOff x="2180" y="1307"/>
                <a:chExt cx="45" cy="15"/>
              </a:xfrm>
            </p:grpSpPr>
            <p:sp>
              <p:nvSpPr>
                <p:cNvPr id="36268" name="Freeform 1452"/>
                <p:cNvSpPr>
                  <a:spLocks noChangeArrowheads="1"/>
                </p:cNvSpPr>
                <p:nvPr/>
              </p:nvSpPr>
              <p:spPr bwMode="auto">
                <a:xfrm>
                  <a:off x="2180" y="1307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69" name="Freeform 1453"/>
                <p:cNvSpPr>
                  <a:spLocks noChangeArrowheads="1"/>
                </p:cNvSpPr>
                <p:nvPr/>
              </p:nvSpPr>
              <p:spPr bwMode="auto">
                <a:xfrm>
                  <a:off x="2180" y="1307"/>
                  <a:ext cx="46" cy="16"/>
                </a:xfrm>
                <a:custGeom>
                  <a:avLst/>
                  <a:gdLst>
                    <a:gd name="T0" fmla="*/ 108 w 108"/>
                    <a:gd name="T1" fmla="*/ 27 h 27"/>
                    <a:gd name="T2" fmla="*/ 0 w 108"/>
                    <a:gd name="T3" fmla="*/ 27 h 27"/>
                    <a:gd name="T4" fmla="*/ 7 w 108"/>
                    <a:gd name="T5" fmla="*/ 0 h 27"/>
                    <a:gd name="T6" fmla="*/ 101 w 108"/>
                    <a:gd name="T7" fmla="*/ 0 h 27"/>
                    <a:gd name="T8" fmla="*/ 108 w 108"/>
                    <a:gd name="T9" fmla="*/ 27 h 27"/>
                    <a:gd name="T10" fmla="*/ 0 w 108"/>
                    <a:gd name="T11" fmla="*/ 0 h 27"/>
                    <a:gd name="T12" fmla="*/ 108 w 108"/>
                    <a:gd name="T13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T10" t="T11" r="T12" b="T13"/>
                  <a:pathLst>
                    <a:path w="108" h="27">
                      <a:moveTo>
                        <a:pt x="108" y="27"/>
                      </a:moveTo>
                      <a:lnTo>
                        <a:pt x="0" y="27"/>
                      </a:lnTo>
                      <a:lnTo>
                        <a:pt x="7" y="0"/>
                      </a:lnTo>
                      <a:lnTo>
                        <a:pt x="101" y="0"/>
                      </a:lnTo>
                      <a:lnTo>
                        <a:pt x="108" y="2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6270" name="Freeform 1454"/>
              <p:cNvSpPr>
                <a:spLocks noChangeArrowheads="1"/>
              </p:cNvSpPr>
              <p:nvPr/>
            </p:nvSpPr>
            <p:spPr bwMode="auto">
              <a:xfrm>
                <a:off x="2204" y="1325"/>
                <a:ext cx="22" cy="8"/>
              </a:xfrm>
              <a:custGeom>
                <a:avLst/>
                <a:gdLst>
                  <a:gd name="T0" fmla="*/ 0 w 52"/>
                  <a:gd name="T1" fmla="*/ 9 h 12"/>
                  <a:gd name="T2" fmla="*/ 31 w 52"/>
                  <a:gd name="T3" fmla="*/ 9 h 12"/>
                  <a:gd name="T4" fmla="*/ 34 w 52"/>
                  <a:gd name="T5" fmla="*/ 6 h 12"/>
                  <a:gd name="T6" fmla="*/ 34 w 52"/>
                  <a:gd name="T7" fmla="*/ 4 h 12"/>
                  <a:gd name="T8" fmla="*/ 36 w 52"/>
                  <a:gd name="T9" fmla="*/ 0 h 12"/>
                  <a:gd name="T10" fmla="*/ 0 w 52"/>
                  <a:gd name="T11" fmla="*/ 0 h 12"/>
                  <a:gd name="T12" fmla="*/ 0 w 52"/>
                  <a:gd name="T13" fmla="*/ 9 h 12"/>
                  <a:gd name="T14" fmla="*/ 0 w 52"/>
                  <a:gd name="T15" fmla="*/ 0 h 12"/>
                  <a:gd name="T16" fmla="*/ 52 w 5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2" h="12">
                    <a:moveTo>
                      <a:pt x="0" y="12"/>
                    </a:moveTo>
                    <a:lnTo>
                      <a:pt x="45" y="12"/>
                    </a:lnTo>
                    <a:lnTo>
                      <a:pt x="49" y="9"/>
                    </a:lnTo>
                    <a:lnTo>
                      <a:pt x="49" y="4"/>
                    </a:lnTo>
                    <a:lnTo>
                      <a:pt x="52" y="0"/>
                    </a:lnTo>
                    <a:lnTo>
                      <a:pt x="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271" name="Freeform 1455"/>
              <p:cNvSpPr>
                <a:spLocks noChangeArrowheads="1"/>
              </p:cNvSpPr>
              <p:nvPr/>
            </p:nvSpPr>
            <p:spPr bwMode="auto">
              <a:xfrm>
                <a:off x="2180" y="1325"/>
                <a:ext cx="24" cy="8"/>
              </a:xfrm>
              <a:custGeom>
                <a:avLst/>
                <a:gdLst>
                  <a:gd name="T0" fmla="*/ 40 w 56"/>
                  <a:gd name="T1" fmla="*/ 9 h 12"/>
                  <a:gd name="T2" fmla="*/ 4 w 56"/>
                  <a:gd name="T3" fmla="*/ 9 h 12"/>
                  <a:gd name="T4" fmla="*/ 3 w 56"/>
                  <a:gd name="T5" fmla="*/ 6 h 12"/>
                  <a:gd name="T6" fmla="*/ 3 w 56"/>
                  <a:gd name="T7" fmla="*/ 4 h 12"/>
                  <a:gd name="T8" fmla="*/ 0 w 56"/>
                  <a:gd name="T9" fmla="*/ 0 h 12"/>
                  <a:gd name="T10" fmla="*/ 40 w 56"/>
                  <a:gd name="T11" fmla="*/ 0 h 12"/>
                  <a:gd name="T12" fmla="*/ 40 w 56"/>
                  <a:gd name="T13" fmla="*/ 9 h 12"/>
                  <a:gd name="T14" fmla="*/ 0 w 56"/>
                  <a:gd name="T15" fmla="*/ 0 h 12"/>
                  <a:gd name="T16" fmla="*/ 56 w 56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T14" t="T15" r="T16" b="T17"/>
                <a:pathLst>
                  <a:path w="56" h="12">
                    <a:moveTo>
                      <a:pt x="56" y="12"/>
                    </a:moveTo>
                    <a:lnTo>
                      <a:pt x="7" y="12"/>
                    </a:lnTo>
                    <a:lnTo>
                      <a:pt x="3" y="9"/>
                    </a:lnTo>
                    <a:lnTo>
                      <a:pt x="3" y="4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996633"/>
              </a:solidFill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6272" name="Group 1456"/>
              <p:cNvGrpSpPr>
                <a:grpSpLocks/>
              </p:cNvGrpSpPr>
              <p:nvPr/>
            </p:nvGrpSpPr>
            <p:grpSpPr bwMode="auto">
              <a:xfrm>
                <a:off x="2183" y="1333"/>
                <a:ext cx="39" cy="71"/>
                <a:chOff x="2183" y="1333"/>
                <a:chExt cx="39" cy="71"/>
              </a:xfrm>
            </p:grpSpPr>
            <p:sp>
              <p:nvSpPr>
                <p:cNvPr id="36273" name="Rectangle 1457"/>
                <p:cNvSpPr>
                  <a:spLocks noChangeArrowheads="1"/>
                </p:cNvSpPr>
                <p:nvPr/>
              </p:nvSpPr>
              <p:spPr bwMode="auto">
                <a:xfrm>
                  <a:off x="2183" y="1333"/>
                  <a:ext cx="40" cy="72"/>
                </a:xfrm>
                <a:prstGeom prst="rect">
                  <a:avLst/>
                </a:prstGeom>
                <a:solidFill>
                  <a:srgbClr val="CC990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74" name="Rectangle 1458"/>
                <p:cNvSpPr>
                  <a:spLocks noChangeArrowheads="1"/>
                </p:cNvSpPr>
                <p:nvPr/>
              </p:nvSpPr>
              <p:spPr bwMode="auto">
                <a:xfrm>
                  <a:off x="2183" y="1333"/>
                  <a:ext cx="40" cy="72"/>
                </a:xfrm>
                <a:prstGeom prst="rect">
                  <a:avLst/>
                </a:prstGeom>
                <a:solidFill>
                  <a:srgbClr val="CC990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6275" name="Group 1459"/>
              <p:cNvGrpSpPr>
                <a:grpSpLocks/>
              </p:cNvGrpSpPr>
              <p:nvPr/>
            </p:nvGrpSpPr>
            <p:grpSpPr bwMode="auto">
              <a:xfrm>
                <a:off x="2187" y="1358"/>
                <a:ext cx="11" cy="0"/>
                <a:chOff x="2187" y="1358"/>
                <a:chExt cx="11" cy="0"/>
              </a:xfrm>
            </p:grpSpPr>
            <p:sp>
              <p:nvSpPr>
                <p:cNvPr id="36276" name="Rectangle 1460"/>
                <p:cNvSpPr>
                  <a:spLocks noChangeArrowheads="1"/>
                </p:cNvSpPr>
                <p:nvPr/>
              </p:nvSpPr>
              <p:spPr bwMode="auto">
                <a:xfrm>
                  <a:off x="2187" y="1358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77" name="Rectangle 1461"/>
                <p:cNvSpPr>
                  <a:spLocks noChangeArrowheads="1"/>
                </p:cNvSpPr>
                <p:nvPr/>
              </p:nvSpPr>
              <p:spPr bwMode="auto">
                <a:xfrm>
                  <a:off x="2187" y="1358"/>
                  <a:ext cx="12" cy="1"/>
                </a:xfrm>
                <a:prstGeom prst="rect">
                  <a:avLst/>
                </a:prstGeom>
                <a:solidFill>
                  <a:srgbClr val="C0C0C0"/>
                </a:solidFill>
                <a:ln w="324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6278" name="Group 1462"/>
              <p:cNvGrpSpPr>
                <a:grpSpLocks/>
              </p:cNvGrpSpPr>
              <p:nvPr/>
            </p:nvGrpSpPr>
            <p:grpSpPr bwMode="auto">
              <a:xfrm>
                <a:off x="2186" y="1372"/>
                <a:ext cx="12" cy="28"/>
                <a:chOff x="2186" y="1372"/>
                <a:chExt cx="12" cy="28"/>
              </a:xfrm>
            </p:grpSpPr>
            <p:sp>
              <p:nvSpPr>
                <p:cNvPr id="36279" name="Freeform 1463"/>
                <p:cNvSpPr>
                  <a:spLocks noChangeArrowheads="1"/>
                </p:cNvSpPr>
                <p:nvPr/>
              </p:nvSpPr>
              <p:spPr bwMode="auto">
                <a:xfrm>
                  <a:off x="2186" y="1372"/>
                  <a:ext cx="13" cy="29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80" name="Freeform 1464"/>
                <p:cNvSpPr>
                  <a:spLocks noChangeArrowheads="1"/>
                </p:cNvSpPr>
                <p:nvPr/>
              </p:nvSpPr>
              <p:spPr bwMode="auto">
                <a:xfrm>
                  <a:off x="2186" y="1372"/>
                  <a:ext cx="13" cy="29"/>
                </a:xfrm>
                <a:custGeom>
                  <a:avLst/>
                  <a:gdLst>
                    <a:gd name="T0" fmla="*/ 32 w 32"/>
                    <a:gd name="T1" fmla="*/ 8 h 48"/>
                    <a:gd name="T2" fmla="*/ 32 w 32"/>
                    <a:gd name="T3" fmla="*/ 48 h 48"/>
                    <a:gd name="T4" fmla="*/ 0 w 32"/>
                    <a:gd name="T5" fmla="*/ 48 h 48"/>
                    <a:gd name="T6" fmla="*/ 0 w 32"/>
                    <a:gd name="T7" fmla="*/ 8 h 48"/>
                    <a:gd name="T8" fmla="*/ 10 w 32"/>
                    <a:gd name="T9" fmla="*/ 0 h 48"/>
                    <a:gd name="T10" fmla="*/ 22 w 32"/>
                    <a:gd name="T11" fmla="*/ 0 h 48"/>
                    <a:gd name="T12" fmla="*/ 32 w 32"/>
                    <a:gd name="T13" fmla="*/ 8 h 48"/>
                    <a:gd name="T14" fmla="*/ 0 w 32"/>
                    <a:gd name="T15" fmla="*/ 0 h 48"/>
                    <a:gd name="T16" fmla="*/ 32 w 32"/>
                    <a:gd name="T1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T14" t="T15" r="T16" b="T17"/>
                  <a:pathLst>
                    <a:path w="32" h="48">
                      <a:moveTo>
                        <a:pt x="32" y="8"/>
                      </a:moveTo>
                      <a:lnTo>
                        <a:pt x="32" y="48"/>
                      </a:lnTo>
                      <a:lnTo>
                        <a:pt x="0" y="48"/>
                      </a:lnTo>
                      <a:lnTo>
                        <a:pt x="0" y="8"/>
                      </a:lnTo>
                      <a:lnTo>
                        <a:pt x="10" y="0"/>
                      </a:lnTo>
                      <a:lnTo>
                        <a:pt x="22" y="0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6281" name="Group 1465"/>
              <p:cNvGrpSpPr>
                <a:grpSpLocks/>
              </p:cNvGrpSpPr>
              <p:nvPr/>
            </p:nvGrpSpPr>
            <p:grpSpPr bwMode="auto">
              <a:xfrm>
                <a:off x="2188" y="1377"/>
                <a:ext cx="7" cy="22"/>
                <a:chOff x="2188" y="1377"/>
                <a:chExt cx="7" cy="22"/>
              </a:xfrm>
            </p:grpSpPr>
            <p:sp>
              <p:nvSpPr>
                <p:cNvPr id="36282" name="Rectangle 1466"/>
                <p:cNvSpPr>
                  <a:spLocks noChangeArrowheads="1"/>
                </p:cNvSpPr>
                <p:nvPr/>
              </p:nvSpPr>
              <p:spPr bwMode="auto">
                <a:xfrm>
                  <a:off x="2188" y="1377"/>
                  <a:ext cx="8" cy="23"/>
                </a:xfrm>
                <a:prstGeom prst="rect">
                  <a:avLst/>
                </a:prstGeom>
                <a:solidFill>
                  <a:srgbClr val="C0C0C0"/>
                </a:solidFill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83" name="Line 1467"/>
                <p:cNvSpPr>
                  <a:spLocks noChangeShapeType="1"/>
                </p:cNvSpPr>
                <p:nvPr/>
              </p:nvSpPr>
              <p:spPr bwMode="auto">
                <a:xfrm>
                  <a:off x="2192" y="1377"/>
                  <a:ext cx="1" cy="22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284" name="Line 1468"/>
                <p:cNvSpPr>
                  <a:spLocks noChangeShapeType="1"/>
                </p:cNvSpPr>
                <p:nvPr/>
              </p:nvSpPr>
              <p:spPr bwMode="auto">
                <a:xfrm>
                  <a:off x="2188" y="1390"/>
                  <a:ext cx="8" cy="1"/>
                </a:xfrm>
                <a:prstGeom prst="line">
                  <a:avLst/>
                </a:prstGeom>
                <a:noFill/>
                <a:ln w="648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6285" name="Group 1469"/>
              <p:cNvGrpSpPr>
                <a:grpSpLocks/>
              </p:cNvGrpSpPr>
              <p:nvPr/>
            </p:nvGrpSpPr>
            <p:grpSpPr bwMode="auto">
              <a:xfrm>
                <a:off x="2207" y="1372"/>
                <a:ext cx="12" cy="27"/>
                <a:chOff x="2207" y="1372"/>
                <a:chExt cx="12" cy="27"/>
              </a:xfrm>
            </p:grpSpPr>
            <p:grpSp>
              <p:nvGrpSpPr>
                <p:cNvPr id="36286" name="Group 1470"/>
                <p:cNvGrpSpPr>
                  <a:grpSpLocks/>
                </p:cNvGrpSpPr>
                <p:nvPr/>
              </p:nvGrpSpPr>
              <p:grpSpPr bwMode="auto">
                <a:xfrm>
                  <a:off x="2207" y="1372"/>
                  <a:ext cx="12" cy="27"/>
                  <a:chOff x="2207" y="1372"/>
                  <a:chExt cx="12" cy="27"/>
                </a:xfrm>
              </p:grpSpPr>
              <p:sp>
                <p:nvSpPr>
                  <p:cNvPr id="36287" name="Freeform 1471"/>
                  <p:cNvSpPr>
                    <a:spLocks noChangeArrowheads="1"/>
                  </p:cNvSpPr>
                  <p:nvPr/>
                </p:nvSpPr>
                <p:spPr bwMode="auto">
                  <a:xfrm>
                    <a:off x="2207" y="1372"/>
                    <a:ext cx="13" cy="28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288" name="Freeform 1472"/>
                  <p:cNvSpPr>
                    <a:spLocks noChangeArrowheads="1"/>
                  </p:cNvSpPr>
                  <p:nvPr/>
                </p:nvSpPr>
                <p:spPr bwMode="auto">
                  <a:xfrm>
                    <a:off x="2207" y="1372"/>
                    <a:ext cx="13" cy="28"/>
                  </a:xfrm>
                  <a:custGeom>
                    <a:avLst/>
                    <a:gdLst>
                      <a:gd name="T0" fmla="*/ 32 w 32"/>
                      <a:gd name="T1" fmla="*/ 8 h 48"/>
                      <a:gd name="T2" fmla="*/ 32 w 32"/>
                      <a:gd name="T3" fmla="*/ 48 h 48"/>
                      <a:gd name="T4" fmla="*/ 0 w 32"/>
                      <a:gd name="T5" fmla="*/ 48 h 48"/>
                      <a:gd name="T6" fmla="*/ 0 w 32"/>
                      <a:gd name="T7" fmla="*/ 8 h 48"/>
                      <a:gd name="T8" fmla="*/ 10 w 32"/>
                      <a:gd name="T9" fmla="*/ 0 h 48"/>
                      <a:gd name="T10" fmla="*/ 22 w 32"/>
                      <a:gd name="T11" fmla="*/ 0 h 48"/>
                      <a:gd name="T12" fmla="*/ 32 w 32"/>
                      <a:gd name="T13" fmla="*/ 8 h 48"/>
                      <a:gd name="T14" fmla="*/ 0 w 32"/>
                      <a:gd name="T15" fmla="*/ 0 h 48"/>
                      <a:gd name="T16" fmla="*/ 32 w 32"/>
                      <a:gd name="T17" fmla="*/ 48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32" h="48">
                        <a:moveTo>
                          <a:pt x="32" y="8"/>
                        </a:moveTo>
                        <a:lnTo>
                          <a:pt x="32" y="48"/>
                        </a:lnTo>
                        <a:lnTo>
                          <a:pt x="0" y="48"/>
                        </a:lnTo>
                        <a:lnTo>
                          <a:pt x="0" y="8"/>
                        </a:lnTo>
                        <a:lnTo>
                          <a:pt x="10" y="0"/>
                        </a:lnTo>
                        <a:lnTo>
                          <a:pt x="22" y="0"/>
                        </a:lnTo>
                        <a:lnTo>
                          <a:pt x="32" y="8"/>
                        </a:lnTo>
                        <a:close/>
                      </a:path>
                    </a:pathLst>
                  </a:custGeom>
                  <a:solidFill>
                    <a:srgbClr val="008000"/>
                  </a:solidFill>
                  <a:ln w="324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289" name="Group 1473"/>
                <p:cNvGrpSpPr>
                  <a:grpSpLocks/>
                </p:cNvGrpSpPr>
                <p:nvPr/>
              </p:nvGrpSpPr>
              <p:grpSpPr bwMode="auto">
                <a:xfrm>
                  <a:off x="2210" y="1377"/>
                  <a:ext cx="7" cy="21"/>
                  <a:chOff x="2210" y="1377"/>
                  <a:chExt cx="7" cy="21"/>
                </a:xfrm>
              </p:grpSpPr>
              <p:sp>
                <p:nvSpPr>
                  <p:cNvPr id="36290" name="Rectangle 1474"/>
                  <p:cNvSpPr>
                    <a:spLocks noChangeArrowheads="1"/>
                  </p:cNvSpPr>
                  <p:nvPr/>
                </p:nvSpPr>
                <p:spPr bwMode="auto">
                  <a:xfrm>
                    <a:off x="2210" y="1377"/>
                    <a:ext cx="8" cy="22"/>
                  </a:xfrm>
                  <a:prstGeom prst="rect">
                    <a:avLst/>
                  </a:pr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291" name="Line 1475"/>
                  <p:cNvSpPr>
                    <a:spLocks noChangeShapeType="1"/>
                  </p:cNvSpPr>
                  <p:nvPr/>
                </p:nvSpPr>
                <p:spPr bwMode="auto">
                  <a:xfrm>
                    <a:off x="2214" y="1378"/>
                    <a:ext cx="1" cy="2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6292" name="Line 1476"/>
                  <p:cNvSpPr>
                    <a:spLocks noChangeShapeType="1"/>
                  </p:cNvSpPr>
                  <p:nvPr/>
                </p:nvSpPr>
                <p:spPr bwMode="auto">
                  <a:xfrm>
                    <a:off x="2210" y="1389"/>
                    <a:ext cx="8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6293" name="Group 1477"/>
              <p:cNvGrpSpPr>
                <a:grpSpLocks/>
              </p:cNvGrpSpPr>
              <p:nvPr/>
            </p:nvGrpSpPr>
            <p:grpSpPr bwMode="auto">
              <a:xfrm>
                <a:off x="2187" y="1337"/>
                <a:ext cx="10" cy="20"/>
                <a:chOff x="2187" y="1337"/>
                <a:chExt cx="10" cy="20"/>
              </a:xfrm>
            </p:grpSpPr>
            <p:grpSp>
              <p:nvGrpSpPr>
                <p:cNvPr id="36294" name="Group 1478"/>
                <p:cNvGrpSpPr>
                  <a:grpSpLocks/>
                </p:cNvGrpSpPr>
                <p:nvPr/>
              </p:nvGrpSpPr>
              <p:grpSpPr bwMode="auto">
                <a:xfrm>
                  <a:off x="2187" y="1337"/>
                  <a:ext cx="10" cy="20"/>
                  <a:chOff x="2187" y="1337"/>
                  <a:chExt cx="10" cy="20"/>
                </a:xfrm>
              </p:grpSpPr>
              <p:sp>
                <p:nvSpPr>
                  <p:cNvPr id="36295" name="Freeform 1479"/>
                  <p:cNvSpPr>
                    <a:spLocks noChangeArrowheads="1"/>
                  </p:cNvSpPr>
                  <p:nvPr/>
                </p:nvSpPr>
                <p:spPr bwMode="auto">
                  <a:xfrm>
                    <a:off x="2187" y="1337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296" name="Freeform 1480"/>
                  <p:cNvSpPr>
                    <a:spLocks noChangeArrowheads="1"/>
                  </p:cNvSpPr>
                  <p:nvPr/>
                </p:nvSpPr>
                <p:spPr bwMode="auto">
                  <a:xfrm>
                    <a:off x="2187" y="1337"/>
                    <a:ext cx="11" cy="21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297" name="Group 1481"/>
                <p:cNvGrpSpPr>
                  <a:grpSpLocks/>
                </p:cNvGrpSpPr>
                <p:nvPr/>
              </p:nvGrpSpPr>
              <p:grpSpPr bwMode="auto">
                <a:xfrm>
                  <a:off x="2189" y="1337"/>
                  <a:ext cx="6" cy="19"/>
                  <a:chOff x="2189" y="1337"/>
                  <a:chExt cx="6" cy="19"/>
                </a:xfrm>
              </p:grpSpPr>
              <p:sp>
                <p:nvSpPr>
                  <p:cNvPr id="36298" name="Line 1482"/>
                  <p:cNvSpPr>
                    <a:spLocks noChangeShapeType="1"/>
                  </p:cNvSpPr>
                  <p:nvPr/>
                </p:nvSpPr>
                <p:spPr bwMode="auto">
                  <a:xfrm>
                    <a:off x="2193" y="1337"/>
                    <a:ext cx="1" cy="20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6299" name="Line 1483"/>
                  <p:cNvSpPr>
                    <a:spLocks noChangeShapeType="1"/>
                  </p:cNvSpPr>
                  <p:nvPr/>
                </p:nvSpPr>
                <p:spPr bwMode="auto">
                  <a:xfrm>
                    <a:off x="2189" y="1346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6300" name="Group 1484"/>
              <p:cNvGrpSpPr>
                <a:grpSpLocks/>
              </p:cNvGrpSpPr>
              <p:nvPr/>
            </p:nvGrpSpPr>
            <p:grpSpPr bwMode="auto">
              <a:xfrm>
                <a:off x="2208" y="1337"/>
                <a:ext cx="10" cy="21"/>
                <a:chOff x="2208" y="1337"/>
                <a:chExt cx="10" cy="21"/>
              </a:xfrm>
            </p:grpSpPr>
            <p:grpSp>
              <p:nvGrpSpPr>
                <p:cNvPr id="36301" name="Group 1485"/>
                <p:cNvGrpSpPr>
                  <a:grpSpLocks/>
                </p:cNvGrpSpPr>
                <p:nvPr/>
              </p:nvGrpSpPr>
              <p:grpSpPr bwMode="auto">
                <a:xfrm>
                  <a:off x="2208" y="1337"/>
                  <a:ext cx="10" cy="21"/>
                  <a:chOff x="2208" y="1337"/>
                  <a:chExt cx="10" cy="21"/>
                </a:xfrm>
              </p:grpSpPr>
              <p:sp>
                <p:nvSpPr>
                  <p:cNvPr id="36302" name="Freeform 1486"/>
                  <p:cNvSpPr>
                    <a:spLocks noChangeArrowheads="1"/>
                  </p:cNvSpPr>
                  <p:nvPr/>
                </p:nvSpPr>
                <p:spPr bwMode="auto">
                  <a:xfrm>
                    <a:off x="2208" y="1337"/>
                    <a:ext cx="11" cy="22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303" name="Freeform 1487"/>
                  <p:cNvSpPr>
                    <a:spLocks noChangeArrowheads="1"/>
                  </p:cNvSpPr>
                  <p:nvPr/>
                </p:nvSpPr>
                <p:spPr bwMode="auto">
                  <a:xfrm>
                    <a:off x="2208" y="1337"/>
                    <a:ext cx="11" cy="22"/>
                  </a:xfrm>
                  <a:custGeom>
                    <a:avLst/>
                    <a:gdLst>
                      <a:gd name="T0" fmla="*/ 25 w 28"/>
                      <a:gd name="T1" fmla="*/ 0 h 34"/>
                      <a:gd name="T2" fmla="*/ 3 w 28"/>
                      <a:gd name="T3" fmla="*/ 0 h 34"/>
                      <a:gd name="T4" fmla="*/ 3 w 28"/>
                      <a:gd name="T5" fmla="*/ 30 h 34"/>
                      <a:gd name="T6" fmla="*/ 0 w 28"/>
                      <a:gd name="T7" fmla="*/ 34 h 34"/>
                      <a:gd name="T8" fmla="*/ 28 w 28"/>
                      <a:gd name="T9" fmla="*/ 34 h 34"/>
                      <a:gd name="T10" fmla="*/ 25 w 28"/>
                      <a:gd name="T11" fmla="*/ 30 h 34"/>
                      <a:gd name="T12" fmla="*/ 25 w 28"/>
                      <a:gd name="T13" fmla="*/ 0 h 34"/>
                      <a:gd name="T14" fmla="*/ 0 w 28"/>
                      <a:gd name="T15" fmla="*/ 0 h 34"/>
                      <a:gd name="T16" fmla="*/ 28 w 28"/>
                      <a:gd name="T17" fmla="*/ 34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T14" t="T15" r="T16" b="T17"/>
                    <a:pathLst>
                      <a:path w="28" h="34">
                        <a:moveTo>
                          <a:pt x="25" y="0"/>
                        </a:moveTo>
                        <a:lnTo>
                          <a:pt x="3" y="0"/>
                        </a:lnTo>
                        <a:lnTo>
                          <a:pt x="3" y="30"/>
                        </a:lnTo>
                        <a:lnTo>
                          <a:pt x="0" y="34"/>
                        </a:lnTo>
                        <a:lnTo>
                          <a:pt x="28" y="34"/>
                        </a:lnTo>
                        <a:lnTo>
                          <a:pt x="25" y="30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360">
                    <a:solidFill>
                      <a:srgbClr val="7F7F7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304" name="Group 1488"/>
                <p:cNvGrpSpPr>
                  <a:grpSpLocks/>
                </p:cNvGrpSpPr>
                <p:nvPr/>
              </p:nvGrpSpPr>
              <p:grpSpPr bwMode="auto">
                <a:xfrm>
                  <a:off x="2210" y="1337"/>
                  <a:ext cx="6" cy="20"/>
                  <a:chOff x="2210" y="1337"/>
                  <a:chExt cx="6" cy="20"/>
                </a:xfrm>
              </p:grpSpPr>
              <p:sp>
                <p:nvSpPr>
                  <p:cNvPr id="36305" name="Line 1489"/>
                  <p:cNvSpPr>
                    <a:spLocks noChangeShapeType="1"/>
                  </p:cNvSpPr>
                  <p:nvPr/>
                </p:nvSpPr>
                <p:spPr bwMode="auto">
                  <a:xfrm>
                    <a:off x="2213" y="1337"/>
                    <a:ext cx="1" cy="2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6306" name="Line 1490"/>
                  <p:cNvSpPr>
                    <a:spLocks noChangeShapeType="1"/>
                  </p:cNvSpPr>
                  <p:nvPr/>
                </p:nvSpPr>
                <p:spPr bwMode="auto">
                  <a:xfrm>
                    <a:off x="2210" y="1347"/>
                    <a:ext cx="7" cy="1"/>
                  </a:xfrm>
                  <a:prstGeom prst="line">
                    <a:avLst/>
                  </a:prstGeom>
                  <a:noFill/>
                  <a:ln w="6480">
                    <a:solidFill>
                      <a:srgbClr val="7F7F7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sp>
          <p:nvSpPr>
            <p:cNvPr id="36307" name="Freeform 1491"/>
            <p:cNvSpPr>
              <a:spLocks noChangeArrowheads="1"/>
            </p:cNvSpPr>
            <p:nvPr/>
          </p:nvSpPr>
          <p:spPr bwMode="auto">
            <a:xfrm>
              <a:off x="2185" y="1253"/>
              <a:ext cx="151" cy="72"/>
            </a:xfrm>
            <a:custGeom>
              <a:avLst/>
              <a:gdLst>
                <a:gd name="T0" fmla="*/ 0 w 309"/>
                <a:gd name="T1" fmla="*/ 0 h 103"/>
                <a:gd name="T2" fmla="*/ 239766 w 309"/>
                <a:gd name="T3" fmla="*/ 114803 h 103"/>
                <a:gd name="T4" fmla="*/ 0 w 309"/>
                <a:gd name="T5" fmla="*/ 0 h 103"/>
                <a:gd name="T6" fmla="*/ 309 w 309"/>
                <a:gd name="T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T4" t="T5" r="T6" b="T7"/>
              <a:pathLst>
                <a:path w="309" h="103">
                  <a:moveTo>
                    <a:pt x="0" y="0"/>
                  </a:moveTo>
                  <a:cubicBezTo>
                    <a:pt x="121" y="84"/>
                    <a:pt x="178" y="91"/>
                    <a:pt x="309" y="103"/>
                  </a:cubicBezTo>
                </a:path>
              </a:pathLst>
            </a:custGeom>
            <a:noFill/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308" name="Freeform 1492"/>
            <p:cNvSpPr>
              <a:spLocks noChangeArrowheads="1"/>
            </p:cNvSpPr>
            <p:nvPr/>
          </p:nvSpPr>
          <p:spPr bwMode="auto">
            <a:xfrm>
              <a:off x="2224" y="1323"/>
              <a:ext cx="113" cy="20"/>
            </a:xfrm>
            <a:custGeom>
              <a:avLst/>
              <a:gdLst>
                <a:gd name="T0" fmla="*/ 0 w 231"/>
                <a:gd name="T1" fmla="*/ 0 h 29"/>
                <a:gd name="T2" fmla="*/ 179243 w 231"/>
                <a:gd name="T3" fmla="*/ 20063 h 29"/>
                <a:gd name="T4" fmla="*/ 0 w 231"/>
                <a:gd name="T5" fmla="*/ 0 h 29"/>
                <a:gd name="T6" fmla="*/ 231 w 231"/>
                <a:gd name="T7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T4" t="T5" r="T6" b="T7"/>
              <a:pathLst>
                <a:path w="231" h="29">
                  <a:moveTo>
                    <a:pt x="0" y="0"/>
                  </a:moveTo>
                  <a:cubicBezTo>
                    <a:pt x="94" y="29"/>
                    <a:pt x="128" y="27"/>
                    <a:pt x="231" y="18"/>
                  </a:cubicBezTo>
                </a:path>
              </a:pathLst>
            </a:custGeom>
            <a:noFill/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309" name="Freeform 1493"/>
            <p:cNvSpPr>
              <a:spLocks noChangeArrowheads="1"/>
            </p:cNvSpPr>
            <p:nvPr/>
          </p:nvSpPr>
          <p:spPr bwMode="auto">
            <a:xfrm>
              <a:off x="2201" y="1348"/>
              <a:ext cx="134" cy="33"/>
            </a:xfrm>
            <a:custGeom>
              <a:avLst/>
              <a:gdLst>
                <a:gd name="T0" fmla="*/ 0 w 275"/>
                <a:gd name="T1" fmla="*/ 41240 h 47"/>
                <a:gd name="T2" fmla="*/ 109408 w 275"/>
                <a:gd name="T3" fmla="*/ 44584 h 47"/>
                <a:gd name="T4" fmla="*/ 213384 w 275"/>
                <a:gd name="T5" fmla="*/ 0 h 47"/>
                <a:gd name="T6" fmla="*/ 0 w 275"/>
                <a:gd name="T7" fmla="*/ 0 h 47"/>
                <a:gd name="T8" fmla="*/ 275 w 275"/>
                <a:gd name="T9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275" h="47">
                  <a:moveTo>
                    <a:pt x="0" y="37"/>
                  </a:moveTo>
                  <a:cubicBezTo>
                    <a:pt x="61" y="47"/>
                    <a:pt x="96" y="46"/>
                    <a:pt x="141" y="40"/>
                  </a:cubicBezTo>
                  <a:cubicBezTo>
                    <a:pt x="187" y="34"/>
                    <a:pt x="194" y="39"/>
                    <a:pt x="275" y="0"/>
                  </a:cubicBezTo>
                </a:path>
              </a:pathLst>
            </a:custGeom>
            <a:noFill/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310" name="Freeform 1494"/>
            <p:cNvSpPr>
              <a:spLocks noChangeArrowheads="1"/>
            </p:cNvSpPr>
            <p:nvPr/>
          </p:nvSpPr>
          <p:spPr bwMode="auto">
            <a:xfrm>
              <a:off x="2245" y="1359"/>
              <a:ext cx="91" cy="81"/>
            </a:xfrm>
            <a:custGeom>
              <a:avLst/>
              <a:gdLst>
                <a:gd name="T0" fmla="*/ 0 w 187"/>
                <a:gd name="T1" fmla="*/ 125949 h 116"/>
                <a:gd name="T2" fmla="*/ 89233 w 187"/>
                <a:gd name="T3" fmla="*/ 80251 h 116"/>
                <a:gd name="T4" fmla="*/ 145101 w 187"/>
                <a:gd name="T5" fmla="*/ 0 h 116"/>
                <a:gd name="T6" fmla="*/ 0 w 187"/>
                <a:gd name="T7" fmla="*/ 0 h 116"/>
                <a:gd name="T8" fmla="*/ 187 w 187"/>
                <a:gd name="T9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187" h="116">
                  <a:moveTo>
                    <a:pt x="0" y="113"/>
                  </a:moveTo>
                  <a:cubicBezTo>
                    <a:pt x="48" y="116"/>
                    <a:pt x="84" y="90"/>
                    <a:pt x="115" y="72"/>
                  </a:cubicBezTo>
                  <a:cubicBezTo>
                    <a:pt x="146" y="53"/>
                    <a:pt x="172" y="14"/>
                    <a:pt x="187" y="0"/>
                  </a:cubicBezTo>
                </a:path>
              </a:pathLst>
            </a:custGeom>
            <a:noFill/>
            <a:ln w="9360">
              <a:solidFill>
                <a:srgbClr val="7F7F7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6311" name="Group 1495"/>
            <p:cNvGrpSpPr>
              <a:grpSpLocks/>
            </p:cNvGrpSpPr>
            <p:nvPr/>
          </p:nvGrpSpPr>
          <p:grpSpPr bwMode="auto">
            <a:xfrm>
              <a:off x="2335" y="1312"/>
              <a:ext cx="31" cy="46"/>
              <a:chOff x="2335" y="1312"/>
              <a:chExt cx="31" cy="46"/>
            </a:xfrm>
          </p:grpSpPr>
          <p:sp>
            <p:nvSpPr>
              <p:cNvPr id="36312" name="Line 1496"/>
              <p:cNvSpPr>
                <a:spLocks noChangeShapeType="1"/>
              </p:cNvSpPr>
              <p:nvPr/>
            </p:nvSpPr>
            <p:spPr bwMode="auto">
              <a:xfrm>
                <a:off x="2336" y="1324"/>
                <a:ext cx="18" cy="11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313" name="Line 1497"/>
              <p:cNvSpPr>
                <a:spLocks noChangeShapeType="1"/>
              </p:cNvSpPr>
              <p:nvPr/>
            </p:nvSpPr>
            <p:spPr bwMode="auto">
              <a:xfrm flipH="1">
                <a:off x="2334" y="1336"/>
                <a:ext cx="22" cy="11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314" name="Line 1498"/>
              <p:cNvSpPr>
                <a:spLocks noChangeShapeType="1"/>
              </p:cNvSpPr>
              <p:nvPr/>
            </p:nvSpPr>
            <p:spPr bwMode="auto">
              <a:xfrm flipH="1">
                <a:off x="2334" y="1336"/>
                <a:ext cx="34" cy="1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315" name="Line 1499"/>
              <p:cNvSpPr>
                <a:spLocks noChangeShapeType="1"/>
              </p:cNvSpPr>
              <p:nvPr/>
            </p:nvSpPr>
            <p:spPr bwMode="auto">
              <a:xfrm flipH="1">
                <a:off x="2334" y="1336"/>
                <a:ext cx="22" cy="23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316" name="Line 1500"/>
              <p:cNvSpPr>
                <a:spLocks noChangeShapeType="1"/>
              </p:cNvSpPr>
              <p:nvPr/>
            </p:nvSpPr>
            <p:spPr bwMode="auto">
              <a:xfrm flipH="1" flipV="1">
                <a:off x="2334" y="1311"/>
                <a:ext cx="22" cy="27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6317" name="Group 1501"/>
            <p:cNvGrpSpPr>
              <a:grpSpLocks/>
            </p:cNvGrpSpPr>
            <p:nvPr/>
          </p:nvGrpSpPr>
          <p:grpSpPr bwMode="auto">
            <a:xfrm>
              <a:off x="2402" y="1679"/>
              <a:ext cx="165" cy="166"/>
              <a:chOff x="2402" y="1679"/>
              <a:chExt cx="165" cy="166"/>
            </a:xfrm>
          </p:grpSpPr>
          <p:sp>
            <p:nvSpPr>
              <p:cNvPr id="36318" name="Freeform 1502"/>
              <p:cNvSpPr>
                <a:spLocks noChangeArrowheads="1"/>
              </p:cNvSpPr>
              <p:nvPr/>
            </p:nvSpPr>
            <p:spPr bwMode="auto">
              <a:xfrm>
                <a:off x="2402" y="1679"/>
                <a:ext cx="164" cy="34"/>
              </a:xfrm>
              <a:custGeom>
                <a:avLst/>
                <a:gdLst>
                  <a:gd name="T0" fmla="*/ 0 w 334"/>
                  <a:gd name="T1" fmla="*/ 0 h 50"/>
                  <a:gd name="T2" fmla="*/ 160 w 334"/>
                  <a:gd name="T3" fmla="*/ 34 h 50"/>
                  <a:gd name="T4" fmla="*/ 296 w 334"/>
                  <a:gd name="T5" fmla="*/ 43 h 50"/>
                  <a:gd name="T6" fmla="*/ 334 w 334"/>
                  <a:gd name="T7" fmla="*/ 50 h 50"/>
                  <a:gd name="T8" fmla="*/ 0 w 334"/>
                  <a:gd name="T9" fmla="*/ 0 h 50"/>
                  <a:gd name="T10" fmla="*/ 334 w 334"/>
                  <a:gd name="T11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334" h="50">
                    <a:moveTo>
                      <a:pt x="0" y="0"/>
                    </a:moveTo>
                    <a:cubicBezTo>
                      <a:pt x="72" y="20"/>
                      <a:pt x="104" y="26"/>
                      <a:pt x="160" y="34"/>
                    </a:cubicBezTo>
                    <a:cubicBezTo>
                      <a:pt x="209" y="41"/>
                      <a:pt x="267" y="40"/>
                      <a:pt x="296" y="43"/>
                    </a:cubicBezTo>
                    <a:cubicBezTo>
                      <a:pt x="325" y="46"/>
                      <a:pt x="326" y="49"/>
                      <a:pt x="334" y="50"/>
                    </a:cubicBezTo>
                  </a:path>
                </a:pathLst>
              </a:custGeom>
              <a:noFill/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319" name="Freeform 1503"/>
              <p:cNvSpPr>
                <a:spLocks noChangeArrowheads="1"/>
              </p:cNvSpPr>
              <p:nvPr/>
            </p:nvSpPr>
            <p:spPr bwMode="auto">
              <a:xfrm>
                <a:off x="2464" y="1720"/>
                <a:ext cx="85" cy="19"/>
              </a:xfrm>
              <a:custGeom>
                <a:avLst/>
                <a:gdLst>
                  <a:gd name="T0" fmla="*/ 0 w 174"/>
                  <a:gd name="T1" fmla="*/ 19 h 27"/>
                  <a:gd name="T2" fmla="*/ 174 w 174"/>
                  <a:gd name="T3" fmla="*/ 0 h 27"/>
                  <a:gd name="T4" fmla="*/ 0 w 174"/>
                  <a:gd name="T5" fmla="*/ 0 h 27"/>
                  <a:gd name="T6" fmla="*/ 174 w 174"/>
                  <a:gd name="T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T4" t="T5" r="T6" b="T7"/>
                <a:pathLst>
                  <a:path w="174" h="27">
                    <a:moveTo>
                      <a:pt x="0" y="19"/>
                    </a:moveTo>
                    <a:cubicBezTo>
                      <a:pt x="80" y="27"/>
                      <a:pt x="102" y="21"/>
                      <a:pt x="174" y="0"/>
                    </a:cubicBezTo>
                  </a:path>
                </a:pathLst>
              </a:custGeom>
              <a:noFill/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320" name="Freeform 1504"/>
              <p:cNvSpPr>
                <a:spLocks noChangeArrowheads="1"/>
              </p:cNvSpPr>
              <p:nvPr/>
            </p:nvSpPr>
            <p:spPr bwMode="auto">
              <a:xfrm>
                <a:off x="2444" y="1733"/>
                <a:ext cx="105" cy="46"/>
              </a:xfrm>
              <a:custGeom>
                <a:avLst/>
                <a:gdLst>
                  <a:gd name="T0" fmla="*/ 0 w 214"/>
                  <a:gd name="T1" fmla="*/ 65 h 65"/>
                  <a:gd name="T2" fmla="*/ 214 w 214"/>
                  <a:gd name="T3" fmla="*/ 0 h 65"/>
                  <a:gd name="T4" fmla="*/ 0 w 214"/>
                  <a:gd name="T5" fmla="*/ 0 h 65"/>
                  <a:gd name="T6" fmla="*/ 214 w 214"/>
                  <a:gd name="T7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T4" t="T5" r="T6" b="T7"/>
                <a:pathLst>
                  <a:path w="214" h="65">
                    <a:moveTo>
                      <a:pt x="0" y="65"/>
                    </a:moveTo>
                    <a:cubicBezTo>
                      <a:pt x="97" y="56"/>
                      <a:pt x="130" y="50"/>
                      <a:pt x="214" y="0"/>
                    </a:cubicBezTo>
                  </a:path>
                </a:pathLst>
              </a:custGeom>
              <a:noFill/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321" name="Freeform 1505"/>
              <p:cNvSpPr>
                <a:spLocks noChangeArrowheads="1"/>
              </p:cNvSpPr>
              <p:nvPr/>
            </p:nvSpPr>
            <p:spPr bwMode="auto">
              <a:xfrm>
                <a:off x="2493" y="1744"/>
                <a:ext cx="55" cy="102"/>
              </a:xfrm>
              <a:custGeom>
                <a:avLst/>
                <a:gdLst>
                  <a:gd name="T0" fmla="*/ 0 w 112"/>
                  <a:gd name="T1" fmla="*/ 146 h 146"/>
                  <a:gd name="T2" fmla="*/ 112 w 112"/>
                  <a:gd name="T3" fmla="*/ 0 h 146"/>
                  <a:gd name="T4" fmla="*/ 0 w 112"/>
                  <a:gd name="T5" fmla="*/ 0 h 146"/>
                  <a:gd name="T6" fmla="*/ 112 w 112"/>
                  <a:gd name="T7" fmla="*/ 146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T4" t="T5" r="T6" b="T7"/>
                <a:pathLst>
                  <a:path w="112" h="146">
                    <a:moveTo>
                      <a:pt x="0" y="146"/>
                    </a:moveTo>
                    <a:cubicBezTo>
                      <a:pt x="48" y="116"/>
                      <a:pt x="68" y="86"/>
                      <a:pt x="112" y="0"/>
                    </a:cubicBezTo>
                  </a:path>
                </a:pathLst>
              </a:custGeom>
              <a:noFill/>
              <a:ln w="936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6322" name="Group 1506"/>
              <p:cNvGrpSpPr>
                <a:grpSpLocks/>
              </p:cNvGrpSpPr>
              <p:nvPr/>
            </p:nvGrpSpPr>
            <p:grpSpPr bwMode="auto">
              <a:xfrm>
                <a:off x="2548" y="1696"/>
                <a:ext cx="19" cy="45"/>
                <a:chOff x="2548" y="1696"/>
                <a:chExt cx="19" cy="45"/>
              </a:xfrm>
            </p:grpSpPr>
            <p:sp>
              <p:nvSpPr>
                <p:cNvPr id="36323" name="Line 1507"/>
                <p:cNvSpPr>
                  <a:spLocks noChangeShapeType="1"/>
                </p:cNvSpPr>
                <p:nvPr/>
              </p:nvSpPr>
              <p:spPr bwMode="auto">
                <a:xfrm>
                  <a:off x="2549" y="1708"/>
                  <a:ext cx="18" cy="11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24" name="Line 1508"/>
                <p:cNvSpPr>
                  <a:spLocks noChangeShapeType="1"/>
                </p:cNvSpPr>
                <p:nvPr/>
              </p:nvSpPr>
              <p:spPr bwMode="auto">
                <a:xfrm flipH="1">
                  <a:off x="2547" y="1719"/>
                  <a:ext cx="22" cy="11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25" name="Freeform 1509"/>
                <p:cNvSpPr>
                  <a:spLocks noChangeArrowheads="1"/>
                </p:cNvSpPr>
                <p:nvPr/>
              </p:nvSpPr>
              <p:spPr bwMode="auto">
                <a:xfrm>
                  <a:off x="2549" y="1719"/>
                  <a:ext cx="19" cy="1"/>
                </a:xfrm>
                <a:custGeom>
                  <a:avLst/>
                  <a:gdLst>
                    <a:gd name="T0" fmla="*/ 43 w 43"/>
                    <a:gd name="T1" fmla="*/ 0 h 1"/>
                    <a:gd name="T2" fmla="*/ 0 w 43"/>
                    <a:gd name="T3" fmla="*/ 1 h 1"/>
                    <a:gd name="T4" fmla="*/ 0 w 43"/>
                    <a:gd name="T5" fmla="*/ 0 h 1"/>
                    <a:gd name="T6" fmla="*/ 43 w 43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T4" t="T5" r="T6" b="T7"/>
                  <a:pathLst>
                    <a:path w="43" h="1">
                      <a:moveTo>
                        <a:pt x="43" y="0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9360">
                  <a:solidFill>
                    <a:srgbClr val="7F7F7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326" name="Line 1510"/>
                <p:cNvSpPr>
                  <a:spLocks noChangeShapeType="1"/>
                </p:cNvSpPr>
                <p:nvPr/>
              </p:nvSpPr>
              <p:spPr bwMode="auto">
                <a:xfrm flipH="1">
                  <a:off x="2547" y="1719"/>
                  <a:ext cx="22" cy="23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27" name="Line 1511"/>
                <p:cNvSpPr>
                  <a:spLocks noChangeShapeType="1"/>
                </p:cNvSpPr>
                <p:nvPr/>
              </p:nvSpPr>
              <p:spPr bwMode="auto">
                <a:xfrm flipH="1" flipV="1">
                  <a:off x="2547" y="1695"/>
                  <a:ext cx="22" cy="26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36328" name="Group 1512"/>
            <p:cNvGrpSpPr>
              <a:grpSpLocks/>
            </p:cNvGrpSpPr>
            <p:nvPr/>
          </p:nvGrpSpPr>
          <p:grpSpPr bwMode="auto">
            <a:xfrm>
              <a:off x="3243" y="1480"/>
              <a:ext cx="77" cy="94"/>
              <a:chOff x="2912" y="1885"/>
              <a:chExt cx="77" cy="94"/>
            </a:xfrm>
          </p:grpSpPr>
          <p:sp>
            <p:nvSpPr>
              <p:cNvPr id="36329" name="Rectangle 1513"/>
              <p:cNvSpPr>
                <a:spLocks noChangeArrowheads="1"/>
              </p:cNvSpPr>
              <p:nvPr/>
            </p:nvSpPr>
            <p:spPr bwMode="auto">
              <a:xfrm>
                <a:off x="2912" y="1885"/>
                <a:ext cx="77" cy="94"/>
              </a:xfrm>
              <a:prstGeom prst="rect">
                <a:avLst/>
              </a:prstGeom>
              <a:solidFill>
                <a:srgbClr val="BBE0E3"/>
              </a:solidFill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6330" name="Group 1514"/>
              <p:cNvGrpSpPr>
                <a:grpSpLocks/>
              </p:cNvGrpSpPr>
              <p:nvPr/>
            </p:nvGrpSpPr>
            <p:grpSpPr bwMode="auto">
              <a:xfrm>
                <a:off x="2927" y="1895"/>
                <a:ext cx="54" cy="77"/>
                <a:chOff x="2927" y="1895"/>
                <a:chExt cx="54" cy="77"/>
              </a:xfrm>
            </p:grpSpPr>
            <p:sp>
              <p:nvSpPr>
                <p:cNvPr id="36331" name="Line 1515"/>
                <p:cNvSpPr>
                  <a:spLocks noChangeShapeType="1"/>
                </p:cNvSpPr>
                <p:nvPr/>
              </p:nvSpPr>
              <p:spPr bwMode="auto">
                <a:xfrm>
                  <a:off x="2928" y="1914"/>
                  <a:ext cx="33" cy="19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32" name="Line 1516"/>
                <p:cNvSpPr>
                  <a:spLocks noChangeShapeType="1"/>
                </p:cNvSpPr>
                <p:nvPr/>
              </p:nvSpPr>
              <p:spPr bwMode="auto">
                <a:xfrm flipH="1">
                  <a:off x="2926" y="1934"/>
                  <a:ext cx="37" cy="20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33" name="Line 1517"/>
                <p:cNvSpPr>
                  <a:spLocks noChangeShapeType="1"/>
                </p:cNvSpPr>
                <p:nvPr/>
              </p:nvSpPr>
              <p:spPr bwMode="auto">
                <a:xfrm flipH="1">
                  <a:off x="2926" y="1934"/>
                  <a:ext cx="57" cy="1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34" name="Line 1518"/>
                <p:cNvSpPr>
                  <a:spLocks noChangeShapeType="1"/>
                </p:cNvSpPr>
                <p:nvPr/>
              </p:nvSpPr>
              <p:spPr bwMode="auto">
                <a:xfrm flipH="1">
                  <a:off x="2926" y="1934"/>
                  <a:ext cx="37" cy="39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35" name="Line 1519"/>
                <p:cNvSpPr>
                  <a:spLocks noChangeShapeType="1"/>
                </p:cNvSpPr>
                <p:nvPr/>
              </p:nvSpPr>
              <p:spPr bwMode="auto">
                <a:xfrm flipH="1" flipV="1">
                  <a:off x="2926" y="1894"/>
                  <a:ext cx="37" cy="42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36336" name="Group 1520"/>
            <p:cNvGrpSpPr>
              <a:grpSpLocks/>
            </p:cNvGrpSpPr>
            <p:nvPr/>
          </p:nvGrpSpPr>
          <p:grpSpPr bwMode="auto">
            <a:xfrm>
              <a:off x="3311" y="1706"/>
              <a:ext cx="77" cy="94"/>
              <a:chOff x="2912" y="1885"/>
              <a:chExt cx="77" cy="94"/>
            </a:xfrm>
          </p:grpSpPr>
          <p:sp>
            <p:nvSpPr>
              <p:cNvPr id="36337" name="Rectangle 1521"/>
              <p:cNvSpPr>
                <a:spLocks noChangeArrowheads="1"/>
              </p:cNvSpPr>
              <p:nvPr/>
            </p:nvSpPr>
            <p:spPr bwMode="auto">
              <a:xfrm>
                <a:off x="2912" y="1885"/>
                <a:ext cx="77" cy="94"/>
              </a:xfrm>
              <a:prstGeom prst="rect">
                <a:avLst/>
              </a:prstGeom>
              <a:solidFill>
                <a:srgbClr val="BBE0E3"/>
              </a:solidFill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6338" name="Group 1522"/>
              <p:cNvGrpSpPr>
                <a:grpSpLocks/>
              </p:cNvGrpSpPr>
              <p:nvPr/>
            </p:nvGrpSpPr>
            <p:grpSpPr bwMode="auto">
              <a:xfrm>
                <a:off x="2927" y="1895"/>
                <a:ext cx="54" cy="77"/>
                <a:chOff x="2927" y="1895"/>
                <a:chExt cx="54" cy="77"/>
              </a:xfrm>
            </p:grpSpPr>
            <p:sp>
              <p:nvSpPr>
                <p:cNvPr id="36339" name="Line 1523"/>
                <p:cNvSpPr>
                  <a:spLocks noChangeShapeType="1"/>
                </p:cNvSpPr>
                <p:nvPr/>
              </p:nvSpPr>
              <p:spPr bwMode="auto">
                <a:xfrm>
                  <a:off x="2928" y="1914"/>
                  <a:ext cx="33" cy="19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40" name="Line 1524"/>
                <p:cNvSpPr>
                  <a:spLocks noChangeShapeType="1"/>
                </p:cNvSpPr>
                <p:nvPr/>
              </p:nvSpPr>
              <p:spPr bwMode="auto">
                <a:xfrm flipH="1">
                  <a:off x="2926" y="1934"/>
                  <a:ext cx="37" cy="20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41" name="Line 1525"/>
                <p:cNvSpPr>
                  <a:spLocks noChangeShapeType="1"/>
                </p:cNvSpPr>
                <p:nvPr/>
              </p:nvSpPr>
              <p:spPr bwMode="auto">
                <a:xfrm flipH="1">
                  <a:off x="2926" y="1934"/>
                  <a:ext cx="57" cy="1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42" name="Line 1526"/>
                <p:cNvSpPr>
                  <a:spLocks noChangeShapeType="1"/>
                </p:cNvSpPr>
                <p:nvPr/>
              </p:nvSpPr>
              <p:spPr bwMode="auto">
                <a:xfrm flipH="1">
                  <a:off x="2926" y="1934"/>
                  <a:ext cx="37" cy="39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43" name="Line 1527"/>
                <p:cNvSpPr>
                  <a:spLocks noChangeShapeType="1"/>
                </p:cNvSpPr>
                <p:nvPr/>
              </p:nvSpPr>
              <p:spPr bwMode="auto">
                <a:xfrm flipH="1" flipV="1">
                  <a:off x="2926" y="1894"/>
                  <a:ext cx="37" cy="42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36344" name="Line 1528"/>
            <p:cNvSpPr>
              <a:spLocks noChangeShapeType="1"/>
            </p:cNvSpPr>
            <p:nvPr/>
          </p:nvSpPr>
          <p:spPr bwMode="auto">
            <a:xfrm flipH="1">
              <a:off x="3220" y="1774"/>
              <a:ext cx="91" cy="91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345" name="Line 1529"/>
            <p:cNvSpPr>
              <a:spLocks noChangeShapeType="1"/>
            </p:cNvSpPr>
            <p:nvPr/>
          </p:nvSpPr>
          <p:spPr bwMode="auto">
            <a:xfrm flipH="1">
              <a:off x="3182" y="1725"/>
              <a:ext cx="129" cy="27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36346" name="Group 1530"/>
            <p:cNvGrpSpPr>
              <a:grpSpLocks/>
            </p:cNvGrpSpPr>
            <p:nvPr/>
          </p:nvGrpSpPr>
          <p:grpSpPr bwMode="auto">
            <a:xfrm>
              <a:off x="3198" y="2704"/>
              <a:ext cx="77" cy="94"/>
              <a:chOff x="2912" y="1885"/>
              <a:chExt cx="77" cy="94"/>
            </a:xfrm>
          </p:grpSpPr>
          <p:sp>
            <p:nvSpPr>
              <p:cNvPr id="36347" name="Rectangle 1531"/>
              <p:cNvSpPr>
                <a:spLocks noChangeArrowheads="1"/>
              </p:cNvSpPr>
              <p:nvPr/>
            </p:nvSpPr>
            <p:spPr bwMode="auto">
              <a:xfrm>
                <a:off x="2912" y="1885"/>
                <a:ext cx="77" cy="94"/>
              </a:xfrm>
              <a:prstGeom prst="rect">
                <a:avLst/>
              </a:prstGeom>
              <a:solidFill>
                <a:srgbClr val="BBE0E3"/>
              </a:solidFill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6348" name="Group 1532"/>
              <p:cNvGrpSpPr>
                <a:grpSpLocks/>
              </p:cNvGrpSpPr>
              <p:nvPr/>
            </p:nvGrpSpPr>
            <p:grpSpPr bwMode="auto">
              <a:xfrm>
                <a:off x="2927" y="1895"/>
                <a:ext cx="54" cy="77"/>
                <a:chOff x="2927" y="1895"/>
                <a:chExt cx="54" cy="77"/>
              </a:xfrm>
            </p:grpSpPr>
            <p:sp>
              <p:nvSpPr>
                <p:cNvPr id="36349" name="Line 1533"/>
                <p:cNvSpPr>
                  <a:spLocks noChangeShapeType="1"/>
                </p:cNvSpPr>
                <p:nvPr/>
              </p:nvSpPr>
              <p:spPr bwMode="auto">
                <a:xfrm>
                  <a:off x="2928" y="1914"/>
                  <a:ext cx="33" cy="19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50" name="Line 1534"/>
                <p:cNvSpPr>
                  <a:spLocks noChangeShapeType="1"/>
                </p:cNvSpPr>
                <p:nvPr/>
              </p:nvSpPr>
              <p:spPr bwMode="auto">
                <a:xfrm flipH="1">
                  <a:off x="2926" y="1934"/>
                  <a:ext cx="37" cy="20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51" name="Line 1535"/>
                <p:cNvSpPr>
                  <a:spLocks noChangeShapeType="1"/>
                </p:cNvSpPr>
                <p:nvPr/>
              </p:nvSpPr>
              <p:spPr bwMode="auto">
                <a:xfrm flipH="1">
                  <a:off x="2926" y="1934"/>
                  <a:ext cx="57" cy="1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52" name="Line 1536"/>
                <p:cNvSpPr>
                  <a:spLocks noChangeShapeType="1"/>
                </p:cNvSpPr>
                <p:nvPr/>
              </p:nvSpPr>
              <p:spPr bwMode="auto">
                <a:xfrm flipH="1">
                  <a:off x="2926" y="1934"/>
                  <a:ext cx="37" cy="39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53" name="Line 1537"/>
                <p:cNvSpPr>
                  <a:spLocks noChangeShapeType="1"/>
                </p:cNvSpPr>
                <p:nvPr/>
              </p:nvSpPr>
              <p:spPr bwMode="auto">
                <a:xfrm flipH="1" flipV="1">
                  <a:off x="2926" y="1894"/>
                  <a:ext cx="37" cy="42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36354" name="Line 1538"/>
            <p:cNvSpPr>
              <a:spLocks noChangeShapeType="1"/>
            </p:cNvSpPr>
            <p:nvPr/>
          </p:nvSpPr>
          <p:spPr bwMode="auto">
            <a:xfrm flipH="1">
              <a:off x="3470" y="2772"/>
              <a:ext cx="204" cy="91"/>
            </a:xfrm>
            <a:prstGeom prst="line">
              <a:avLst/>
            </a:prstGeom>
            <a:noFill/>
            <a:ln w="9360">
              <a:solidFill>
                <a:srgbClr val="7F7F7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36355" name="Group 1539"/>
            <p:cNvGrpSpPr>
              <a:grpSpLocks/>
            </p:cNvGrpSpPr>
            <p:nvPr/>
          </p:nvGrpSpPr>
          <p:grpSpPr bwMode="auto">
            <a:xfrm>
              <a:off x="2872" y="1481"/>
              <a:ext cx="54" cy="77"/>
              <a:chOff x="2872" y="1481"/>
              <a:chExt cx="54" cy="77"/>
            </a:xfrm>
          </p:grpSpPr>
          <p:sp>
            <p:nvSpPr>
              <p:cNvPr id="36356" name="Line 1540"/>
              <p:cNvSpPr>
                <a:spLocks noChangeShapeType="1"/>
              </p:cNvSpPr>
              <p:nvPr/>
            </p:nvSpPr>
            <p:spPr bwMode="auto">
              <a:xfrm>
                <a:off x="2873" y="1501"/>
                <a:ext cx="33" cy="19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357" name="Line 1541"/>
              <p:cNvSpPr>
                <a:spLocks noChangeShapeType="1"/>
              </p:cNvSpPr>
              <p:nvPr/>
            </p:nvSpPr>
            <p:spPr bwMode="auto">
              <a:xfrm flipH="1">
                <a:off x="2871" y="1520"/>
                <a:ext cx="37" cy="19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358" name="Line 1542"/>
              <p:cNvSpPr>
                <a:spLocks noChangeShapeType="1"/>
              </p:cNvSpPr>
              <p:nvPr/>
            </p:nvSpPr>
            <p:spPr bwMode="auto">
              <a:xfrm flipH="1">
                <a:off x="2871" y="1520"/>
                <a:ext cx="57" cy="1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359" name="Line 1543"/>
              <p:cNvSpPr>
                <a:spLocks noChangeShapeType="1"/>
              </p:cNvSpPr>
              <p:nvPr/>
            </p:nvSpPr>
            <p:spPr bwMode="auto">
              <a:xfrm flipH="1">
                <a:off x="2871" y="1520"/>
                <a:ext cx="37" cy="39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360" name="Line 1544"/>
              <p:cNvSpPr>
                <a:spLocks noChangeShapeType="1"/>
              </p:cNvSpPr>
              <p:nvPr/>
            </p:nvSpPr>
            <p:spPr bwMode="auto">
              <a:xfrm flipH="1" flipV="1">
                <a:off x="2871" y="1480"/>
                <a:ext cx="37" cy="42"/>
              </a:xfrm>
              <a:prstGeom prst="line">
                <a:avLst/>
              </a:prstGeom>
              <a:noFill/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6361" name="Group 1545"/>
            <p:cNvGrpSpPr>
              <a:grpSpLocks/>
            </p:cNvGrpSpPr>
            <p:nvPr/>
          </p:nvGrpSpPr>
          <p:grpSpPr bwMode="auto">
            <a:xfrm>
              <a:off x="2789" y="2682"/>
              <a:ext cx="77" cy="94"/>
              <a:chOff x="2912" y="1885"/>
              <a:chExt cx="77" cy="94"/>
            </a:xfrm>
          </p:grpSpPr>
          <p:sp>
            <p:nvSpPr>
              <p:cNvPr id="36362" name="Rectangle 1546"/>
              <p:cNvSpPr>
                <a:spLocks noChangeArrowheads="1"/>
              </p:cNvSpPr>
              <p:nvPr/>
            </p:nvSpPr>
            <p:spPr bwMode="auto">
              <a:xfrm>
                <a:off x="2912" y="1885"/>
                <a:ext cx="77" cy="94"/>
              </a:xfrm>
              <a:prstGeom prst="rect">
                <a:avLst/>
              </a:prstGeom>
              <a:solidFill>
                <a:srgbClr val="BBE0E3"/>
              </a:solidFill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6363" name="Group 1547"/>
              <p:cNvGrpSpPr>
                <a:grpSpLocks/>
              </p:cNvGrpSpPr>
              <p:nvPr/>
            </p:nvGrpSpPr>
            <p:grpSpPr bwMode="auto">
              <a:xfrm>
                <a:off x="2927" y="1895"/>
                <a:ext cx="54" cy="77"/>
                <a:chOff x="2927" y="1895"/>
                <a:chExt cx="54" cy="77"/>
              </a:xfrm>
            </p:grpSpPr>
            <p:sp>
              <p:nvSpPr>
                <p:cNvPr id="36364" name="Line 1548"/>
                <p:cNvSpPr>
                  <a:spLocks noChangeShapeType="1"/>
                </p:cNvSpPr>
                <p:nvPr/>
              </p:nvSpPr>
              <p:spPr bwMode="auto">
                <a:xfrm>
                  <a:off x="2928" y="1914"/>
                  <a:ext cx="33" cy="19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65" name="Line 1549"/>
                <p:cNvSpPr>
                  <a:spLocks noChangeShapeType="1"/>
                </p:cNvSpPr>
                <p:nvPr/>
              </p:nvSpPr>
              <p:spPr bwMode="auto">
                <a:xfrm flipH="1">
                  <a:off x="2926" y="1934"/>
                  <a:ext cx="37" cy="20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66" name="Line 1550"/>
                <p:cNvSpPr>
                  <a:spLocks noChangeShapeType="1"/>
                </p:cNvSpPr>
                <p:nvPr/>
              </p:nvSpPr>
              <p:spPr bwMode="auto">
                <a:xfrm flipH="1">
                  <a:off x="2926" y="1934"/>
                  <a:ext cx="57" cy="1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67" name="Line 1551"/>
                <p:cNvSpPr>
                  <a:spLocks noChangeShapeType="1"/>
                </p:cNvSpPr>
                <p:nvPr/>
              </p:nvSpPr>
              <p:spPr bwMode="auto">
                <a:xfrm flipH="1">
                  <a:off x="2926" y="1934"/>
                  <a:ext cx="37" cy="39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68" name="Line 1552"/>
                <p:cNvSpPr>
                  <a:spLocks noChangeShapeType="1"/>
                </p:cNvSpPr>
                <p:nvPr/>
              </p:nvSpPr>
              <p:spPr bwMode="auto">
                <a:xfrm flipH="1" flipV="1">
                  <a:off x="2926" y="1894"/>
                  <a:ext cx="37" cy="42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36369" name="Group 1553"/>
            <p:cNvGrpSpPr>
              <a:grpSpLocks/>
            </p:cNvGrpSpPr>
            <p:nvPr/>
          </p:nvGrpSpPr>
          <p:grpSpPr bwMode="auto">
            <a:xfrm>
              <a:off x="2381" y="2364"/>
              <a:ext cx="126" cy="221"/>
              <a:chOff x="2494" y="1139"/>
              <a:chExt cx="126" cy="221"/>
            </a:xfrm>
          </p:grpSpPr>
          <p:sp>
            <p:nvSpPr>
              <p:cNvPr id="36370" name="Freeform 1554"/>
              <p:cNvSpPr>
                <a:spLocks noChangeArrowheads="1"/>
              </p:cNvSpPr>
              <p:nvPr/>
            </p:nvSpPr>
            <p:spPr bwMode="auto">
              <a:xfrm flipH="1">
                <a:off x="2604" y="1184"/>
                <a:ext cx="4" cy="141"/>
              </a:xfrm>
              <a:custGeom>
                <a:avLst/>
                <a:gdLst>
                  <a:gd name="T0" fmla="*/ 1 w 16"/>
                  <a:gd name="T1" fmla="*/ 0 h 200"/>
                  <a:gd name="T2" fmla="*/ 0 w 16"/>
                  <a:gd name="T3" fmla="*/ 3 h 200"/>
                  <a:gd name="T4" fmla="*/ 0 w 16"/>
                  <a:gd name="T5" fmla="*/ 205 h 200"/>
                  <a:gd name="T6" fmla="*/ 1 w 16"/>
                  <a:gd name="T7" fmla="*/ 208 h 200"/>
                  <a:gd name="T8" fmla="*/ 1 w 16"/>
                  <a:gd name="T9" fmla="*/ 208 h 200"/>
                  <a:gd name="T10" fmla="*/ 2 w 16"/>
                  <a:gd name="T11" fmla="*/ 205 h 200"/>
                  <a:gd name="T12" fmla="*/ 2 w 16"/>
                  <a:gd name="T13" fmla="*/ 3 h 200"/>
                  <a:gd name="T14" fmla="*/ 1 w 16"/>
                  <a:gd name="T15" fmla="*/ 0 h 200"/>
                  <a:gd name="T16" fmla="*/ 1 w 16"/>
                  <a:gd name="T17" fmla="*/ 0 h 200"/>
                  <a:gd name="T18" fmla="*/ 0 w 16"/>
                  <a:gd name="T19" fmla="*/ 0 h 200"/>
                  <a:gd name="T20" fmla="*/ 16 w 16"/>
                  <a:gd name="T21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T18" t="T19" r="T20" b="T21"/>
                <a:pathLst>
                  <a:path w="16" h="200">
                    <a:moveTo>
                      <a:pt x="3" y="0"/>
                    </a:moveTo>
                    <a:cubicBezTo>
                      <a:pt x="1" y="0"/>
                      <a:pt x="0" y="1"/>
                      <a:pt x="0" y="3"/>
                    </a:cubicBezTo>
                    <a:lnTo>
                      <a:pt x="0" y="197"/>
                    </a:lnTo>
                    <a:cubicBezTo>
                      <a:pt x="0" y="199"/>
                      <a:pt x="1" y="200"/>
                      <a:pt x="3" y="200"/>
                    </a:cubicBezTo>
                    <a:lnTo>
                      <a:pt x="13" y="200"/>
                    </a:lnTo>
                    <a:cubicBezTo>
                      <a:pt x="15" y="200"/>
                      <a:pt x="16" y="199"/>
                      <a:pt x="16" y="197"/>
                    </a:cubicBezTo>
                    <a:lnTo>
                      <a:pt x="16" y="3"/>
                    </a:lnTo>
                    <a:cubicBezTo>
                      <a:pt x="16" y="1"/>
                      <a:pt x="15" y="0"/>
                      <a:pt x="13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646464"/>
              </a:solidFill>
              <a:ln w="6480">
                <a:solidFill>
                  <a:srgbClr val="7F7F7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6371" name="Group 1555"/>
              <p:cNvGrpSpPr>
                <a:grpSpLocks/>
              </p:cNvGrpSpPr>
              <p:nvPr/>
            </p:nvGrpSpPr>
            <p:grpSpPr bwMode="auto">
              <a:xfrm>
                <a:off x="2598" y="1151"/>
                <a:ext cx="10" cy="34"/>
                <a:chOff x="2569" y="1165"/>
                <a:chExt cx="10" cy="34"/>
              </a:xfrm>
            </p:grpSpPr>
            <p:sp>
              <p:nvSpPr>
                <p:cNvPr id="36372" name="Line 1556"/>
                <p:cNvSpPr>
                  <a:spLocks noChangeShapeType="1"/>
                </p:cNvSpPr>
                <p:nvPr/>
              </p:nvSpPr>
              <p:spPr bwMode="auto">
                <a:xfrm>
                  <a:off x="2569" y="1165"/>
                  <a:ext cx="5" cy="20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73" name="Line 1557"/>
                <p:cNvSpPr>
                  <a:spLocks noChangeShapeType="1"/>
                </p:cNvSpPr>
                <p:nvPr/>
              </p:nvSpPr>
              <p:spPr bwMode="auto">
                <a:xfrm flipH="1">
                  <a:off x="2572" y="1165"/>
                  <a:ext cx="9" cy="20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74" name="Line 1558"/>
                <p:cNvSpPr>
                  <a:spLocks noChangeShapeType="1"/>
                </p:cNvSpPr>
                <p:nvPr/>
              </p:nvSpPr>
              <p:spPr bwMode="auto">
                <a:xfrm>
                  <a:off x="2574" y="1166"/>
                  <a:ext cx="1" cy="34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6375" name="Rectangle 1559"/>
              <p:cNvSpPr>
                <a:spLocks noChangeArrowheads="1"/>
              </p:cNvSpPr>
              <p:nvPr/>
            </p:nvSpPr>
            <p:spPr bwMode="auto">
              <a:xfrm flipH="1">
                <a:off x="2602" y="1185"/>
                <a:ext cx="6" cy="12"/>
              </a:xfrm>
              <a:prstGeom prst="rect">
                <a:avLst/>
              </a:prstGeom>
              <a:solidFill>
                <a:srgbClr val="969696"/>
              </a:solidFill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376" name="Rectangle 1560"/>
              <p:cNvSpPr>
                <a:spLocks noChangeArrowheads="1"/>
              </p:cNvSpPr>
              <p:nvPr/>
            </p:nvSpPr>
            <p:spPr bwMode="auto">
              <a:xfrm>
                <a:off x="2588" y="1328"/>
                <a:ext cx="32" cy="32"/>
              </a:xfrm>
              <a:prstGeom prst="rect">
                <a:avLst/>
              </a:prstGeom>
              <a:solidFill>
                <a:srgbClr val="BBE0E3"/>
              </a:solidFill>
              <a:ln w="9360">
                <a:solidFill>
                  <a:srgbClr val="7F7F7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6377" name="Group 1561"/>
              <p:cNvGrpSpPr>
                <a:grpSpLocks/>
              </p:cNvGrpSpPr>
              <p:nvPr/>
            </p:nvGrpSpPr>
            <p:grpSpPr bwMode="auto">
              <a:xfrm>
                <a:off x="2494" y="1139"/>
                <a:ext cx="92" cy="26"/>
                <a:chOff x="2500" y="1159"/>
                <a:chExt cx="47" cy="30"/>
              </a:xfrm>
            </p:grpSpPr>
            <p:sp>
              <p:nvSpPr>
                <p:cNvPr id="36378" name="Line 1562"/>
                <p:cNvSpPr>
                  <a:spLocks noChangeShapeType="1"/>
                </p:cNvSpPr>
                <p:nvPr/>
              </p:nvSpPr>
              <p:spPr bwMode="auto">
                <a:xfrm flipH="1" flipV="1">
                  <a:off x="2499" y="1158"/>
                  <a:ext cx="46" cy="20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79" name="Line 1563"/>
                <p:cNvSpPr>
                  <a:spLocks noChangeShapeType="1"/>
                </p:cNvSpPr>
                <p:nvPr/>
              </p:nvSpPr>
              <p:spPr bwMode="auto">
                <a:xfrm flipH="1">
                  <a:off x="2521" y="1176"/>
                  <a:ext cx="24" cy="7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380" name="Line 1564"/>
                <p:cNvSpPr>
                  <a:spLocks noChangeShapeType="1"/>
                </p:cNvSpPr>
                <p:nvPr/>
              </p:nvSpPr>
              <p:spPr bwMode="auto">
                <a:xfrm>
                  <a:off x="2522" y="1183"/>
                  <a:ext cx="26" cy="7"/>
                </a:xfrm>
                <a:prstGeom prst="line">
                  <a:avLst/>
                </a:prstGeom>
                <a:noFill/>
                <a:ln w="9360">
                  <a:solidFill>
                    <a:srgbClr val="7F7F7F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566" name="TextBox 1565"/>
          <p:cNvSpPr txBox="1"/>
          <p:nvPr/>
        </p:nvSpPr>
        <p:spPr>
          <a:xfrm rot="19183567">
            <a:off x="-206993" y="3126176"/>
            <a:ext cx="4711108" cy="615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3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Self-architecting wireless</a:t>
            </a:r>
            <a:endParaRPr lang="en-US" sz="3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67" name="TextBox 1566"/>
          <p:cNvSpPr txBox="1"/>
          <p:nvPr/>
        </p:nvSpPr>
        <p:spPr>
          <a:xfrm rot="179800">
            <a:off x="1932178" y="3993990"/>
            <a:ext cx="4762629" cy="1138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LR-PON </a:t>
            </a:r>
          </a:p>
          <a:p>
            <a:pPr algn="ctr"/>
            <a:r>
              <a:rPr lang="en-US" sz="3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Connects access and core</a:t>
            </a:r>
            <a:endParaRPr lang="en-US" sz="3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68" name="TextBox 1567"/>
          <p:cNvSpPr txBox="1"/>
          <p:nvPr/>
        </p:nvSpPr>
        <p:spPr>
          <a:xfrm rot="3136489">
            <a:off x="5895057" y="3382713"/>
            <a:ext cx="3075193" cy="615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3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Flat optical core</a:t>
            </a:r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" grpId="0"/>
      <p:bldP spid="1567" grpId="0"/>
      <p:bldP spid="15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itle 1"/>
          <p:cNvSpPr>
            <a:spLocks noGrp="1"/>
          </p:cNvSpPr>
          <p:nvPr>
            <p:ph type="title"/>
          </p:nvPr>
        </p:nvSpPr>
        <p:spPr bwMode="auto">
          <a:xfrm>
            <a:off x="457200" y="53340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>
                <a:ea typeface="ＭＳ Ｐゴシック"/>
                <a:cs typeface="ＭＳ Ｐゴシック"/>
              </a:rPr>
              <a:t>Legacy </a:t>
            </a:r>
            <a:r>
              <a:rPr lang="en-US" dirty="0" err="1">
                <a:ea typeface="ＭＳ Ｐゴシック"/>
                <a:cs typeface="ＭＳ Ｐゴシック"/>
              </a:rPr>
              <a:t>f</a:t>
            </a:r>
            <a:r>
              <a:rPr lang="en-US" dirty="0" err="1" smtClean="0">
                <a:ea typeface="ＭＳ Ｐゴシック"/>
                <a:cs typeface="ＭＳ Ｐゴシック"/>
              </a:rPr>
              <a:t>ibre</a:t>
            </a:r>
            <a:r>
              <a:rPr lang="en-US" dirty="0" smtClean="0">
                <a:ea typeface="ＭＳ Ｐゴシック"/>
                <a:cs typeface="ＭＳ Ｐゴシック"/>
              </a:rPr>
              <a:t> access networks</a:t>
            </a:r>
          </a:p>
        </p:txBody>
      </p:sp>
      <p:sp>
        <p:nvSpPr>
          <p:cNvPr id="11266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1524000"/>
            <a:ext cx="8229600" cy="5105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 typeface="Arial" charset="0"/>
              <a:buBlip>
                <a:blip r:embed="rId2"/>
              </a:buBlip>
            </a:pPr>
            <a:r>
              <a:rPr lang="en-US" sz="2600" smtClean="0">
                <a:ea typeface="ＭＳ Ｐゴシック"/>
                <a:cs typeface="ＭＳ Ｐゴシック"/>
              </a:rPr>
              <a:t> Fibre access networks that allow Fibre to the home (FTTH) are generally called Passive Optical Networks (PON).</a:t>
            </a:r>
          </a:p>
          <a:p>
            <a:pPr>
              <a:buFont typeface="Arial" charset="0"/>
              <a:buBlip>
                <a:blip r:embed="rId2"/>
              </a:buBlip>
            </a:pPr>
            <a:r>
              <a:rPr lang="en-US" sz="2600" smtClean="0">
                <a:ea typeface="ＭＳ Ｐゴシック"/>
                <a:cs typeface="ＭＳ Ｐゴシック"/>
              </a:rPr>
              <a:t> The PON divides the fiber bandwidth between a number of users (to reduce the cost per user)</a:t>
            </a:r>
          </a:p>
          <a:p>
            <a:pPr>
              <a:buFont typeface="Arial" charset="0"/>
              <a:buBlip>
                <a:blip r:embed="rId2"/>
              </a:buBlip>
            </a:pPr>
            <a:endParaRPr lang="en-US" sz="2600" smtClean="0">
              <a:ea typeface="ＭＳ Ｐゴシック"/>
              <a:cs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endParaRPr lang="en-US" sz="2600" smtClean="0">
              <a:ea typeface="ＭＳ Ｐゴシック"/>
              <a:cs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endParaRPr lang="en-US" sz="2600" smtClean="0">
              <a:ea typeface="ＭＳ Ｐゴシック"/>
              <a:cs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endParaRPr lang="en-US" sz="2600" smtClean="0">
              <a:ea typeface="ＭＳ Ｐゴシック"/>
              <a:cs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endParaRPr lang="en-US" sz="2600" smtClean="0">
              <a:ea typeface="ＭＳ Ｐゴシック"/>
              <a:cs typeface="ＭＳ Ｐゴシック"/>
            </a:endParaRPr>
          </a:p>
          <a:p>
            <a:endParaRPr lang="en-US" sz="2600" smtClean="0">
              <a:ea typeface="ＭＳ Ｐゴシック"/>
              <a:cs typeface="ＭＳ Ｐゴシック"/>
            </a:endParaRPr>
          </a:p>
        </p:txBody>
      </p:sp>
      <p:grpSp>
        <p:nvGrpSpPr>
          <p:cNvPr id="11267" name="Group 2"/>
          <p:cNvGrpSpPr>
            <a:grpSpLocks/>
          </p:cNvGrpSpPr>
          <p:nvPr/>
        </p:nvGrpSpPr>
        <p:grpSpPr bwMode="auto">
          <a:xfrm>
            <a:off x="2197100" y="4062413"/>
            <a:ext cx="849313" cy="744537"/>
            <a:chOff x="1080" y="2010"/>
            <a:chExt cx="425" cy="358"/>
          </a:xfrm>
        </p:grpSpPr>
        <p:sp>
          <p:nvSpPr>
            <p:cNvPr id="29717" name="Oval 3"/>
            <p:cNvSpPr>
              <a:spLocks noChangeArrowheads="1"/>
            </p:cNvSpPr>
            <p:nvPr/>
          </p:nvSpPr>
          <p:spPr bwMode="auto">
            <a:xfrm>
              <a:off x="1080" y="2010"/>
              <a:ext cx="408" cy="216"/>
            </a:xfrm>
            <a:prstGeom prst="ellipse">
              <a:avLst/>
            </a:prstGeom>
            <a:solidFill>
              <a:srgbClr val="00FF00"/>
            </a:soli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29718" name="Rectangle 4"/>
            <p:cNvSpPr>
              <a:spLocks noChangeArrowheads="1"/>
            </p:cNvSpPr>
            <p:nvPr/>
          </p:nvSpPr>
          <p:spPr bwMode="auto">
            <a:xfrm>
              <a:off x="1084" y="2092"/>
              <a:ext cx="402" cy="276"/>
            </a:xfrm>
            <a:prstGeom prst="rect">
              <a:avLst/>
            </a:prstGeom>
            <a:solidFill>
              <a:srgbClr val="00FF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29719" name="Text Box 5"/>
            <p:cNvSpPr txBox="1">
              <a:spLocks noChangeArrowheads="1"/>
            </p:cNvSpPr>
            <p:nvPr/>
          </p:nvSpPr>
          <p:spPr bwMode="auto">
            <a:xfrm>
              <a:off x="1088" y="2112"/>
              <a:ext cx="417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GB" sz="1000">
                  <a:latin typeface="BTMedium"/>
                </a:rPr>
                <a:t>Cabinet </a:t>
              </a:r>
            </a:p>
          </p:txBody>
        </p:sp>
      </p:grpSp>
      <p:pic>
        <p:nvPicPr>
          <p:cNvPr id="11269" name="Pictur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6738" y="3700463"/>
            <a:ext cx="9525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Line 13"/>
          <p:cNvSpPr>
            <a:spLocks noChangeShapeType="1"/>
          </p:cNvSpPr>
          <p:nvPr/>
        </p:nvSpPr>
        <p:spPr bwMode="auto">
          <a:xfrm flipH="1" flipV="1">
            <a:off x="1547813" y="4506913"/>
            <a:ext cx="1220787" cy="8255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1" name="Rectangle 18"/>
          <p:cNvSpPr>
            <a:spLocks noChangeArrowheads="1"/>
          </p:cNvSpPr>
          <p:nvPr/>
        </p:nvSpPr>
        <p:spPr bwMode="auto">
          <a:xfrm>
            <a:off x="5953125" y="3890963"/>
            <a:ext cx="479425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72" name="Rectangle 20"/>
          <p:cNvSpPr>
            <a:spLocks noChangeArrowheads="1"/>
          </p:cNvSpPr>
          <p:nvPr/>
        </p:nvSpPr>
        <p:spPr bwMode="auto">
          <a:xfrm>
            <a:off x="5532438" y="3429000"/>
            <a:ext cx="12287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500">
                <a:solidFill>
                  <a:srgbClr val="000000"/>
                </a:solidFill>
                <a:latin typeface="Times New Roman" pitchFamily="18" charset="0"/>
              </a:rPr>
              <a:t>Local Exchange</a:t>
            </a:r>
            <a:endParaRPr lang="en-GB" sz="2000"/>
          </a:p>
        </p:txBody>
      </p:sp>
      <p:sp>
        <p:nvSpPr>
          <p:cNvPr id="11273" name="Rectangle 22"/>
          <p:cNvSpPr>
            <a:spLocks noChangeArrowheads="1"/>
          </p:cNvSpPr>
          <p:nvPr/>
        </p:nvSpPr>
        <p:spPr bwMode="auto">
          <a:xfrm>
            <a:off x="1231900" y="6092825"/>
            <a:ext cx="704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300">
                <a:solidFill>
                  <a:srgbClr val="000000"/>
                </a:solidFill>
                <a:latin typeface="Times New Roman" pitchFamily="18" charset="0"/>
              </a:rPr>
              <a:t>FTTP</a:t>
            </a:r>
          </a:p>
          <a:p>
            <a:r>
              <a:rPr lang="en-GB" sz="1300">
                <a:solidFill>
                  <a:srgbClr val="000000"/>
                </a:solidFill>
                <a:latin typeface="Times New Roman" pitchFamily="18" charset="0"/>
              </a:rPr>
              <a:t>Customers</a:t>
            </a:r>
            <a:endParaRPr lang="en-GB" sz="2000"/>
          </a:p>
        </p:txBody>
      </p:sp>
      <p:grpSp>
        <p:nvGrpSpPr>
          <p:cNvPr id="11274" name="Group 24"/>
          <p:cNvGrpSpPr>
            <a:grpSpLocks/>
          </p:cNvGrpSpPr>
          <p:nvPr/>
        </p:nvGrpSpPr>
        <p:grpSpPr bwMode="auto">
          <a:xfrm flipH="1">
            <a:off x="1658938" y="5329238"/>
            <a:ext cx="387350" cy="574675"/>
            <a:chOff x="2881" y="718"/>
            <a:chExt cx="366" cy="552"/>
          </a:xfrm>
        </p:grpSpPr>
        <p:sp>
          <p:nvSpPr>
            <p:cNvPr id="12194" name="Rectangle 25"/>
            <p:cNvSpPr>
              <a:spLocks noChangeArrowheads="1"/>
            </p:cNvSpPr>
            <p:nvPr/>
          </p:nvSpPr>
          <p:spPr bwMode="auto">
            <a:xfrm>
              <a:off x="2904" y="1042"/>
              <a:ext cx="316" cy="227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95" name="Rectangle 26"/>
            <p:cNvSpPr>
              <a:spLocks noChangeArrowheads="1"/>
            </p:cNvSpPr>
            <p:nvPr/>
          </p:nvSpPr>
          <p:spPr bwMode="auto">
            <a:xfrm>
              <a:off x="2906" y="1070"/>
              <a:ext cx="311" cy="1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96" name="Rectangle 27"/>
            <p:cNvSpPr>
              <a:spLocks noChangeArrowheads="1"/>
            </p:cNvSpPr>
            <p:nvPr/>
          </p:nvSpPr>
          <p:spPr bwMode="auto">
            <a:xfrm>
              <a:off x="2906" y="1074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97" name="Rectangle 28"/>
            <p:cNvSpPr>
              <a:spLocks noChangeArrowheads="1"/>
            </p:cNvSpPr>
            <p:nvPr/>
          </p:nvSpPr>
          <p:spPr bwMode="auto">
            <a:xfrm>
              <a:off x="2906" y="1088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98" name="Rectangle 29"/>
            <p:cNvSpPr>
              <a:spLocks noChangeArrowheads="1"/>
            </p:cNvSpPr>
            <p:nvPr/>
          </p:nvSpPr>
          <p:spPr bwMode="auto">
            <a:xfrm>
              <a:off x="2903" y="1235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99" name="Rectangle 30"/>
            <p:cNvSpPr>
              <a:spLocks noChangeArrowheads="1"/>
            </p:cNvSpPr>
            <p:nvPr/>
          </p:nvSpPr>
          <p:spPr bwMode="auto">
            <a:xfrm>
              <a:off x="2903" y="1227"/>
              <a:ext cx="318" cy="4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00" name="Rectangle 31"/>
            <p:cNvSpPr>
              <a:spLocks noChangeArrowheads="1"/>
            </p:cNvSpPr>
            <p:nvPr/>
          </p:nvSpPr>
          <p:spPr bwMode="auto">
            <a:xfrm>
              <a:off x="2903" y="1242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01" name="Rectangle 32"/>
            <p:cNvSpPr>
              <a:spLocks noChangeArrowheads="1"/>
            </p:cNvSpPr>
            <p:nvPr/>
          </p:nvSpPr>
          <p:spPr bwMode="auto">
            <a:xfrm>
              <a:off x="2906" y="1249"/>
              <a:ext cx="311" cy="18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02" name="Freeform 33"/>
            <p:cNvSpPr>
              <a:spLocks/>
            </p:cNvSpPr>
            <p:nvPr/>
          </p:nvSpPr>
          <p:spPr bwMode="auto">
            <a:xfrm>
              <a:off x="2881" y="736"/>
              <a:ext cx="366" cy="85"/>
            </a:xfrm>
            <a:custGeom>
              <a:avLst/>
              <a:gdLst>
                <a:gd name="T0" fmla="*/ 0 w 1463"/>
                <a:gd name="T1" fmla="*/ 85 h 338"/>
                <a:gd name="T2" fmla="*/ 366 w 1463"/>
                <a:gd name="T3" fmla="*/ 85 h 338"/>
                <a:gd name="T4" fmla="*/ 341 w 1463"/>
                <a:gd name="T5" fmla="*/ 0 h 338"/>
                <a:gd name="T6" fmla="*/ 24 w 1463"/>
                <a:gd name="T7" fmla="*/ 0 h 338"/>
                <a:gd name="T8" fmla="*/ 0 w 1463"/>
                <a:gd name="T9" fmla="*/ 85 h 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63"/>
                <a:gd name="T16" fmla="*/ 0 h 338"/>
                <a:gd name="T17" fmla="*/ 1463 w 1463"/>
                <a:gd name="T18" fmla="*/ 338 h 3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63" h="338">
                  <a:moveTo>
                    <a:pt x="0" y="338"/>
                  </a:moveTo>
                  <a:lnTo>
                    <a:pt x="1463" y="338"/>
                  </a:lnTo>
                  <a:lnTo>
                    <a:pt x="1362" y="0"/>
                  </a:lnTo>
                  <a:lnTo>
                    <a:pt x="97" y="0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03" name="Freeform 34"/>
            <p:cNvSpPr>
              <a:spLocks/>
            </p:cNvSpPr>
            <p:nvPr/>
          </p:nvSpPr>
          <p:spPr bwMode="auto">
            <a:xfrm>
              <a:off x="2881" y="824"/>
              <a:ext cx="177" cy="42"/>
            </a:xfrm>
            <a:custGeom>
              <a:avLst/>
              <a:gdLst>
                <a:gd name="T0" fmla="*/ 177 w 712"/>
                <a:gd name="T1" fmla="*/ 42 h 168"/>
                <a:gd name="T2" fmla="*/ 22 w 712"/>
                <a:gd name="T3" fmla="*/ 42 h 168"/>
                <a:gd name="T4" fmla="*/ 11 w 712"/>
                <a:gd name="T5" fmla="*/ 30 h 168"/>
                <a:gd name="T6" fmla="*/ 11 w 712"/>
                <a:gd name="T7" fmla="*/ 13 h 168"/>
                <a:gd name="T8" fmla="*/ 0 w 712"/>
                <a:gd name="T9" fmla="*/ 0 h 168"/>
                <a:gd name="T10" fmla="*/ 177 w 712"/>
                <a:gd name="T11" fmla="*/ 0 h 168"/>
                <a:gd name="T12" fmla="*/ 177 w 712"/>
                <a:gd name="T13" fmla="*/ 42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12"/>
                <a:gd name="T22" fmla="*/ 0 h 168"/>
                <a:gd name="T23" fmla="*/ 712 w 712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12" h="168">
                  <a:moveTo>
                    <a:pt x="712" y="168"/>
                  </a:moveTo>
                  <a:lnTo>
                    <a:pt x="89" y="168"/>
                  </a:lnTo>
                  <a:lnTo>
                    <a:pt x="45" y="121"/>
                  </a:lnTo>
                  <a:lnTo>
                    <a:pt x="45" y="52"/>
                  </a:lnTo>
                  <a:lnTo>
                    <a:pt x="0" y="0"/>
                  </a:lnTo>
                  <a:lnTo>
                    <a:pt x="712" y="0"/>
                  </a:lnTo>
                  <a:lnTo>
                    <a:pt x="712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04" name="Freeform 35"/>
            <p:cNvSpPr>
              <a:spLocks/>
            </p:cNvSpPr>
            <p:nvPr/>
          </p:nvSpPr>
          <p:spPr bwMode="auto">
            <a:xfrm>
              <a:off x="3053" y="824"/>
              <a:ext cx="191" cy="42"/>
            </a:xfrm>
            <a:custGeom>
              <a:avLst/>
              <a:gdLst>
                <a:gd name="T0" fmla="*/ 0 w 766"/>
                <a:gd name="T1" fmla="*/ 42 h 168"/>
                <a:gd name="T2" fmla="*/ 167 w 766"/>
                <a:gd name="T3" fmla="*/ 42 h 168"/>
                <a:gd name="T4" fmla="*/ 179 w 766"/>
                <a:gd name="T5" fmla="*/ 30 h 168"/>
                <a:gd name="T6" fmla="*/ 179 w 766"/>
                <a:gd name="T7" fmla="*/ 13 h 168"/>
                <a:gd name="T8" fmla="*/ 191 w 766"/>
                <a:gd name="T9" fmla="*/ 0 h 168"/>
                <a:gd name="T10" fmla="*/ 0 w 766"/>
                <a:gd name="T11" fmla="*/ 0 h 168"/>
                <a:gd name="T12" fmla="*/ 0 w 766"/>
                <a:gd name="T13" fmla="*/ 42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6"/>
                <a:gd name="T22" fmla="*/ 0 h 168"/>
                <a:gd name="T23" fmla="*/ 766 w 766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6" h="168">
                  <a:moveTo>
                    <a:pt x="0" y="168"/>
                  </a:moveTo>
                  <a:lnTo>
                    <a:pt x="670" y="168"/>
                  </a:lnTo>
                  <a:lnTo>
                    <a:pt x="718" y="121"/>
                  </a:lnTo>
                  <a:lnTo>
                    <a:pt x="718" y="52"/>
                  </a:lnTo>
                  <a:lnTo>
                    <a:pt x="766" y="0"/>
                  </a:lnTo>
                  <a:lnTo>
                    <a:pt x="0" y="0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05" name="Rectangle 36"/>
            <p:cNvSpPr>
              <a:spLocks noChangeArrowheads="1"/>
            </p:cNvSpPr>
            <p:nvPr/>
          </p:nvSpPr>
          <p:spPr bwMode="auto">
            <a:xfrm>
              <a:off x="2892" y="848"/>
              <a:ext cx="336" cy="4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06" name="Rectangle 37"/>
            <p:cNvSpPr>
              <a:spLocks noChangeArrowheads="1"/>
            </p:cNvSpPr>
            <p:nvPr/>
          </p:nvSpPr>
          <p:spPr bwMode="auto">
            <a:xfrm>
              <a:off x="2892" y="838"/>
              <a:ext cx="336" cy="1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07" name="Rectangle 38"/>
            <p:cNvSpPr>
              <a:spLocks noChangeArrowheads="1"/>
            </p:cNvSpPr>
            <p:nvPr/>
          </p:nvSpPr>
          <p:spPr bwMode="auto">
            <a:xfrm>
              <a:off x="2882" y="820"/>
              <a:ext cx="363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08" name="Rectangle 39"/>
            <p:cNvSpPr>
              <a:spLocks noChangeArrowheads="1"/>
            </p:cNvSpPr>
            <p:nvPr/>
          </p:nvSpPr>
          <p:spPr bwMode="auto">
            <a:xfrm>
              <a:off x="2904" y="864"/>
              <a:ext cx="316" cy="133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09" name="Rectangle 40"/>
            <p:cNvSpPr>
              <a:spLocks noChangeArrowheads="1"/>
            </p:cNvSpPr>
            <p:nvPr/>
          </p:nvSpPr>
          <p:spPr bwMode="auto">
            <a:xfrm>
              <a:off x="3207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10" name="Rectangle 41"/>
            <p:cNvSpPr>
              <a:spLocks noChangeArrowheads="1"/>
            </p:cNvSpPr>
            <p:nvPr/>
          </p:nvSpPr>
          <p:spPr bwMode="auto">
            <a:xfrm>
              <a:off x="3207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11" name="Rectangle 42"/>
            <p:cNvSpPr>
              <a:spLocks noChangeArrowheads="1"/>
            </p:cNvSpPr>
            <p:nvPr/>
          </p:nvSpPr>
          <p:spPr bwMode="auto">
            <a:xfrm>
              <a:off x="3079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12" name="Rectangle 43"/>
            <p:cNvSpPr>
              <a:spLocks noChangeArrowheads="1"/>
            </p:cNvSpPr>
            <p:nvPr/>
          </p:nvSpPr>
          <p:spPr bwMode="auto">
            <a:xfrm>
              <a:off x="3079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13" name="Rectangle 44"/>
            <p:cNvSpPr>
              <a:spLocks noChangeArrowheads="1"/>
            </p:cNvSpPr>
            <p:nvPr/>
          </p:nvSpPr>
          <p:spPr bwMode="auto">
            <a:xfrm>
              <a:off x="3036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14" name="Rectangle 45"/>
            <p:cNvSpPr>
              <a:spLocks noChangeArrowheads="1"/>
            </p:cNvSpPr>
            <p:nvPr/>
          </p:nvSpPr>
          <p:spPr bwMode="auto">
            <a:xfrm>
              <a:off x="3036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15" name="Rectangle 46"/>
            <p:cNvSpPr>
              <a:spLocks noChangeArrowheads="1"/>
            </p:cNvSpPr>
            <p:nvPr/>
          </p:nvSpPr>
          <p:spPr bwMode="auto">
            <a:xfrm>
              <a:off x="2907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16" name="Rectangle 47"/>
            <p:cNvSpPr>
              <a:spLocks noChangeArrowheads="1"/>
            </p:cNvSpPr>
            <p:nvPr/>
          </p:nvSpPr>
          <p:spPr bwMode="auto">
            <a:xfrm>
              <a:off x="2907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17" name="Rectangle 48"/>
            <p:cNvSpPr>
              <a:spLocks noChangeArrowheads="1"/>
            </p:cNvSpPr>
            <p:nvPr/>
          </p:nvSpPr>
          <p:spPr bwMode="auto">
            <a:xfrm>
              <a:off x="3054" y="1092"/>
              <a:ext cx="16" cy="13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18" name="Rectangle 49"/>
            <p:cNvSpPr>
              <a:spLocks noChangeArrowheads="1"/>
            </p:cNvSpPr>
            <p:nvPr/>
          </p:nvSpPr>
          <p:spPr bwMode="auto">
            <a:xfrm>
              <a:off x="2904" y="1007"/>
              <a:ext cx="316" cy="2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19" name="Rectangle 50"/>
            <p:cNvSpPr>
              <a:spLocks noChangeArrowheads="1"/>
            </p:cNvSpPr>
            <p:nvPr/>
          </p:nvSpPr>
          <p:spPr bwMode="auto">
            <a:xfrm>
              <a:off x="2903" y="998"/>
              <a:ext cx="318" cy="11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20" name="Rectangle 51"/>
            <p:cNvSpPr>
              <a:spLocks noChangeArrowheads="1"/>
            </p:cNvSpPr>
            <p:nvPr/>
          </p:nvSpPr>
          <p:spPr bwMode="auto">
            <a:xfrm>
              <a:off x="2903" y="1016"/>
              <a:ext cx="318" cy="4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21" name="Rectangle 52"/>
            <p:cNvSpPr>
              <a:spLocks noChangeArrowheads="1"/>
            </p:cNvSpPr>
            <p:nvPr/>
          </p:nvSpPr>
          <p:spPr bwMode="auto">
            <a:xfrm>
              <a:off x="2903" y="1038"/>
              <a:ext cx="318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22" name="Rectangle 53"/>
            <p:cNvSpPr>
              <a:spLocks noChangeArrowheads="1"/>
            </p:cNvSpPr>
            <p:nvPr/>
          </p:nvSpPr>
          <p:spPr bwMode="auto">
            <a:xfrm>
              <a:off x="2903" y="1052"/>
              <a:ext cx="314" cy="7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23" name="Freeform 54"/>
            <p:cNvSpPr>
              <a:spLocks/>
            </p:cNvSpPr>
            <p:nvPr/>
          </p:nvSpPr>
          <p:spPr bwMode="auto">
            <a:xfrm>
              <a:off x="3093" y="1070"/>
              <a:ext cx="110" cy="156"/>
            </a:xfrm>
            <a:custGeom>
              <a:avLst/>
              <a:gdLst>
                <a:gd name="T0" fmla="*/ 0 w 440"/>
                <a:gd name="T1" fmla="*/ 26 h 623"/>
                <a:gd name="T2" fmla="*/ 0 w 440"/>
                <a:gd name="T3" fmla="*/ 156 h 623"/>
                <a:gd name="T4" fmla="*/ 110 w 440"/>
                <a:gd name="T5" fmla="*/ 156 h 623"/>
                <a:gd name="T6" fmla="*/ 110 w 440"/>
                <a:gd name="T7" fmla="*/ 26 h 623"/>
                <a:gd name="T8" fmla="*/ 76 w 440"/>
                <a:gd name="T9" fmla="*/ 0 h 623"/>
                <a:gd name="T10" fmla="*/ 35 w 440"/>
                <a:gd name="T11" fmla="*/ 0 h 623"/>
                <a:gd name="T12" fmla="*/ 0 w 440"/>
                <a:gd name="T13" fmla="*/ 26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0"/>
                <a:gd name="T22" fmla="*/ 0 h 623"/>
                <a:gd name="T23" fmla="*/ 440 w 440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0" h="623">
                  <a:moveTo>
                    <a:pt x="0" y="103"/>
                  </a:moveTo>
                  <a:lnTo>
                    <a:pt x="0" y="623"/>
                  </a:lnTo>
                  <a:lnTo>
                    <a:pt x="440" y="623"/>
                  </a:lnTo>
                  <a:lnTo>
                    <a:pt x="440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24" name="Rectangle 55"/>
            <p:cNvSpPr>
              <a:spLocks noChangeArrowheads="1"/>
            </p:cNvSpPr>
            <p:nvPr/>
          </p:nvSpPr>
          <p:spPr bwMode="auto">
            <a:xfrm>
              <a:off x="3111" y="1100"/>
              <a:ext cx="73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25" name="Rectangle 56"/>
            <p:cNvSpPr>
              <a:spLocks noChangeArrowheads="1"/>
            </p:cNvSpPr>
            <p:nvPr/>
          </p:nvSpPr>
          <p:spPr bwMode="auto">
            <a:xfrm>
              <a:off x="3150" y="1103"/>
              <a:ext cx="23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26" name="Rectangle 57"/>
            <p:cNvSpPr>
              <a:spLocks noChangeArrowheads="1"/>
            </p:cNvSpPr>
            <p:nvPr/>
          </p:nvSpPr>
          <p:spPr bwMode="auto">
            <a:xfrm>
              <a:off x="3118" y="1103"/>
              <a:ext cx="27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27" name="Rectangle 58"/>
            <p:cNvSpPr>
              <a:spLocks noChangeArrowheads="1"/>
            </p:cNvSpPr>
            <p:nvPr/>
          </p:nvSpPr>
          <p:spPr bwMode="auto">
            <a:xfrm>
              <a:off x="3125" y="1111"/>
              <a:ext cx="12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28" name="Rectangle 59"/>
            <p:cNvSpPr>
              <a:spLocks noChangeArrowheads="1"/>
            </p:cNvSpPr>
            <p:nvPr/>
          </p:nvSpPr>
          <p:spPr bwMode="auto">
            <a:xfrm>
              <a:off x="3157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29" name="Rectangle 60"/>
            <p:cNvSpPr>
              <a:spLocks noChangeArrowheads="1"/>
            </p:cNvSpPr>
            <p:nvPr/>
          </p:nvSpPr>
          <p:spPr bwMode="auto">
            <a:xfrm>
              <a:off x="3154" y="1211"/>
              <a:ext cx="15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30" name="Oval 61"/>
            <p:cNvSpPr>
              <a:spLocks noChangeArrowheads="1"/>
            </p:cNvSpPr>
            <p:nvPr/>
          </p:nvSpPr>
          <p:spPr bwMode="auto">
            <a:xfrm>
              <a:off x="3139" y="1175"/>
              <a:ext cx="2" cy="1"/>
            </a:xfrm>
            <a:prstGeom prst="ellipse">
              <a:avLst/>
            </a:prstGeom>
            <a:solidFill>
              <a:srgbClr val="FFBF7F"/>
            </a:solidFill>
            <a:ln w="3175">
              <a:solidFill>
                <a:srgbClr val="FFBF7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31" name="Freeform 62"/>
            <p:cNvSpPr>
              <a:spLocks/>
            </p:cNvSpPr>
            <p:nvPr/>
          </p:nvSpPr>
          <p:spPr bwMode="auto">
            <a:xfrm>
              <a:off x="2923" y="1070"/>
              <a:ext cx="110" cy="156"/>
            </a:xfrm>
            <a:custGeom>
              <a:avLst/>
              <a:gdLst>
                <a:gd name="T0" fmla="*/ 0 w 439"/>
                <a:gd name="T1" fmla="*/ 26 h 623"/>
                <a:gd name="T2" fmla="*/ 0 w 439"/>
                <a:gd name="T3" fmla="*/ 156 h 623"/>
                <a:gd name="T4" fmla="*/ 110 w 439"/>
                <a:gd name="T5" fmla="*/ 156 h 623"/>
                <a:gd name="T6" fmla="*/ 110 w 439"/>
                <a:gd name="T7" fmla="*/ 26 h 623"/>
                <a:gd name="T8" fmla="*/ 76 w 439"/>
                <a:gd name="T9" fmla="*/ 0 h 623"/>
                <a:gd name="T10" fmla="*/ 35 w 439"/>
                <a:gd name="T11" fmla="*/ 0 h 623"/>
                <a:gd name="T12" fmla="*/ 0 w 439"/>
                <a:gd name="T13" fmla="*/ 26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39"/>
                <a:gd name="T22" fmla="*/ 0 h 623"/>
                <a:gd name="T23" fmla="*/ 439 w 439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39" h="623">
                  <a:moveTo>
                    <a:pt x="0" y="103"/>
                  </a:moveTo>
                  <a:lnTo>
                    <a:pt x="0" y="623"/>
                  </a:lnTo>
                  <a:lnTo>
                    <a:pt x="439" y="623"/>
                  </a:lnTo>
                  <a:lnTo>
                    <a:pt x="439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32" name="Rectangle 63"/>
            <p:cNvSpPr>
              <a:spLocks noChangeArrowheads="1"/>
            </p:cNvSpPr>
            <p:nvPr/>
          </p:nvSpPr>
          <p:spPr bwMode="auto">
            <a:xfrm>
              <a:off x="2940" y="1100"/>
              <a:ext cx="72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33" name="Rectangle 64"/>
            <p:cNvSpPr>
              <a:spLocks noChangeArrowheads="1"/>
            </p:cNvSpPr>
            <p:nvPr/>
          </p:nvSpPr>
          <p:spPr bwMode="auto">
            <a:xfrm>
              <a:off x="2979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34" name="Rectangle 65"/>
            <p:cNvSpPr>
              <a:spLocks noChangeArrowheads="1"/>
            </p:cNvSpPr>
            <p:nvPr/>
          </p:nvSpPr>
          <p:spPr bwMode="auto">
            <a:xfrm>
              <a:off x="2947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35" name="Rectangle 66"/>
            <p:cNvSpPr>
              <a:spLocks noChangeArrowheads="1"/>
            </p:cNvSpPr>
            <p:nvPr/>
          </p:nvSpPr>
          <p:spPr bwMode="auto">
            <a:xfrm>
              <a:off x="2958" y="1111"/>
              <a:ext cx="8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36" name="Rectangle 67"/>
            <p:cNvSpPr>
              <a:spLocks noChangeArrowheads="1"/>
            </p:cNvSpPr>
            <p:nvPr/>
          </p:nvSpPr>
          <p:spPr bwMode="auto">
            <a:xfrm>
              <a:off x="2986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37" name="Rectangle 68"/>
            <p:cNvSpPr>
              <a:spLocks noChangeArrowheads="1"/>
            </p:cNvSpPr>
            <p:nvPr/>
          </p:nvSpPr>
          <p:spPr bwMode="auto">
            <a:xfrm>
              <a:off x="2982" y="1211"/>
              <a:ext cx="16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38" name="Oval 69"/>
            <p:cNvSpPr>
              <a:spLocks noChangeArrowheads="1"/>
            </p:cNvSpPr>
            <p:nvPr/>
          </p:nvSpPr>
          <p:spPr bwMode="auto">
            <a:xfrm>
              <a:off x="2967" y="1174"/>
              <a:ext cx="4" cy="3"/>
            </a:xfrm>
            <a:prstGeom prst="ellipse">
              <a:avLst/>
            </a:prstGeom>
            <a:solidFill>
              <a:srgbClr val="FFBF7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39" name="Rectangle 70"/>
            <p:cNvSpPr>
              <a:spLocks noChangeArrowheads="1"/>
            </p:cNvSpPr>
            <p:nvPr/>
          </p:nvSpPr>
          <p:spPr bwMode="auto">
            <a:xfrm>
              <a:off x="3115" y="746"/>
              <a:ext cx="54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40" name="Freeform 71"/>
            <p:cNvSpPr>
              <a:spLocks/>
            </p:cNvSpPr>
            <p:nvPr/>
          </p:nvSpPr>
          <p:spPr bwMode="auto">
            <a:xfrm>
              <a:off x="3108" y="718"/>
              <a:ext cx="71" cy="29"/>
            </a:xfrm>
            <a:custGeom>
              <a:avLst/>
              <a:gdLst>
                <a:gd name="T0" fmla="*/ 0 w 284"/>
                <a:gd name="T1" fmla="*/ 29 h 118"/>
                <a:gd name="T2" fmla="*/ 71 w 284"/>
                <a:gd name="T3" fmla="*/ 29 h 118"/>
                <a:gd name="T4" fmla="*/ 71 w 284"/>
                <a:gd name="T5" fmla="*/ 14 h 118"/>
                <a:gd name="T6" fmla="*/ 47 w 284"/>
                <a:gd name="T7" fmla="*/ 0 h 118"/>
                <a:gd name="T8" fmla="*/ 24 w 284"/>
                <a:gd name="T9" fmla="*/ 0 h 118"/>
                <a:gd name="T10" fmla="*/ 0 w 284"/>
                <a:gd name="T11" fmla="*/ 14 h 118"/>
                <a:gd name="T12" fmla="*/ 0 w 284"/>
                <a:gd name="T13" fmla="*/ 29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5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41" name="Freeform 72"/>
            <p:cNvSpPr>
              <a:spLocks/>
            </p:cNvSpPr>
            <p:nvPr/>
          </p:nvSpPr>
          <p:spPr bwMode="auto">
            <a:xfrm>
              <a:off x="3115" y="724"/>
              <a:ext cx="58" cy="21"/>
            </a:xfrm>
            <a:custGeom>
              <a:avLst/>
              <a:gdLst>
                <a:gd name="T0" fmla="*/ 0 w 232"/>
                <a:gd name="T1" fmla="*/ 21 h 85"/>
                <a:gd name="T2" fmla="*/ 58 w 232"/>
                <a:gd name="T3" fmla="*/ 21 h 85"/>
                <a:gd name="T4" fmla="*/ 58 w 232"/>
                <a:gd name="T5" fmla="*/ 11 h 85"/>
                <a:gd name="T6" fmla="*/ 38 w 232"/>
                <a:gd name="T7" fmla="*/ 0 h 85"/>
                <a:gd name="T8" fmla="*/ 20 w 232"/>
                <a:gd name="T9" fmla="*/ 0 h 85"/>
                <a:gd name="T10" fmla="*/ 0 w 232"/>
                <a:gd name="T11" fmla="*/ 10 h 85"/>
                <a:gd name="T12" fmla="*/ 0 w 232"/>
                <a:gd name="T13" fmla="*/ 21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2"/>
                <a:gd name="T22" fmla="*/ 0 h 85"/>
                <a:gd name="T23" fmla="*/ 232 w 232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2" h="85">
                  <a:moveTo>
                    <a:pt x="0" y="85"/>
                  </a:moveTo>
                  <a:lnTo>
                    <a:pt x="232" y="85"/>
                  </a:lnTo>
                  <a:lnTo>
                    <a:pt x="232" y="43"/>
                  </a:lnTo>
                  <a:lnTo>
                    <a:pt x="153" y="0"/>
                  </a:lnTo>
                  <a:lnTo>
                    <a:pt x="78" y="0"/>
                  </a:lnTo>
                  <a:lnTo>
                    <a:pt x="0" y="41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42" name="Rectangle 73"/>
            <p:cNvSpPr>
              <a:spLocks noChangeArrowheads="1"/>
            </p:cNvSpPr>
            <p:nvPr/>
          </p:nvSpPr>
          <p:spPr bwMode="auto">
            <a:xfrm>
              <a:off x="3118" y="781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43" name="Rectangle 74"/>
            <p:cNvSpPr>
              <a:spLocks noChangeArrowheads="1"/>
            </p:cNvSpPr>
            <p:nvPr/>
          </p:nvSpPr>
          <p:spPr bwMode="auto">
            <a:xfrm>
              <a:off x="3118" y="753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44" name="Rectangle 75"/>
            <p:cNvSpPr>
              <a:spLocks noChangeArrowheads="1"/>
            </p:cNvSpPr>
            <p:nvPr/>
          </p:nvSpPr>
          <p:spPr bwMode="auto">
            <a:xfrm>
              <a:off x="2958" y="746"/>
              <a:ext cx="51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45" name="Freeform 76"/>
            <p:cNvSpPr>
              <a:spLocks/>
            </p:cNvSpPr>
            <p:nvPr/>
          </p:nvSpPr>
          <p:spPr bwMode="auto">
            <a:xfrm>
              <a:off x="2950" y="718"/>
              <a:ext cx="71" cy="30"/>
            </a:xfrm>
            <a:custGeom>
              <a:avLst/>
              <a:gdLst>
                <a:gd name="T0" fmla="*/ 0 w 284"/>
                <a:gd name="T1" fmla="*/ 30 h 118"/>
                <a:gd name="T2" fmla="*/ 71 w 284"/>
                <a:gd name="T3" fmla="*/ 30 h 118"/>
                <a:gd name="T4" fmla="*/ 71 w 284"/>
                <a:gd name="T5" fmla="*/ 15 h 118"/>
                <a:gd name="T6" fmla="*/ 47 w 284"/>
                <a:gd name="T7" fmla="*/ 0 h 118"/>
                <a:gd name="T8" fmla="*/ 24 w 284"/>
                <a:gd name="T9" fmla="*/ 0 h 118"/>
                <a:gd name="T10" fmla="*/ 0 w 284"/>
                <a:gd name="T11" fmla="*/ 14 h 118"/>
                <a:gd name="T12" fmla="*/ 0 w 284"/>
                <a:gd name="T13" fmla="*/ 3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6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46" name="Freeform 77"/>
            <p:cNvSpPr>
              <a:spLocks/>
            </p:cNvSpPr>
            <p:nvPr/>
          </p:nvSpPr>
          <p:spPr bwMode="auto">
            <a:xfrm>
              <a:off x="2957" y="724"/>
              <a:ext cx="58" cy="21"/>
            </a:xfrm>
            <a:custGeom>
              <a:avLst/>
              <a:gdLst>
                <a:gd name="T0" fmla="*/ 0 w 231"/>
                <a:gd name="T1" fmla="*/ 21 h 85"/>
                <a:gd name="T2" fmla="*/ 58 w 231"/>
                <a:gd name="T3" fmla="*/ 21 h 85"/>
                <a:gd name="T4" fmla="*/ 58 w 231"/>
                <a:gd name="T5" fmla="*/ 11 h 85"/>
                <a:gd name="T6" fmla="*/ 39 w 231"/>
                <a:gd name="T7" fmla="*/ 0 h 85"/>
                <a:gd name="T8" fmla="*/ 20 w 231"/>
                <a:gd name="T9" fmla="*/ 0 h 85"/>
                <a:gd name="T10" fmla="*/ 0 w 231"/>
                <a:gd name="T11" fmla="*/ 10 h 85"/>
                <a:gd name="T12" fmla="*/ 0 w 231"/>
                <a:gd name="T13" fmla="*/ 21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1"/>
                <a:gd name="T22" fmla="*/ 0 h 85"/>
                <a:gd name="T23" fmla="*/ 231 w 231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1" h="85">
                  <a:moveTo>
                    <a:pt x="0" y="85"/>
                  </a:moveTo>
                  <a:lnTo>
                    <a:pt x="231" y="85"/>
                  </a:lnTo>
                  <a:lnTo>
                    <a:pt x="231" y="43"/>
                  </a:lnTo>
                  <a:lnTo>
                    <a:pt x="155" y="0"/>
                  </a:lnTo>
                  <a:lnTo>
                    <a:pt x="78" y="0"/>
                  </a:lnTo>
                  <a:lnTo>
                    <a:pt x="0" y="42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47" name="Rectangle 78"/>
            <p:cNvSpPr>
              <a:spLocks noChangeArrowheads="1"/>
            </p:cNvSpPr>
            <p:nvPr/>
          </p:nvSpPr>
          <p:spPr bwMode="auto">
            <a:xfrm>
              <a:off x="2961" y="785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48" name="Rectangle 79"/>
            <p:cNvSpPr>
              <a:spLocks noChangeArrowheads="1"/>
            </p:cNvSpPr>
            <p:nvPr/>
          </p:nvSpPr>
          <p:spPr bwMode="auto">
            <a:xfrm>
              <a:off x="2961" y="753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49" name="Freeform 80"/>
            <p:cNvSpPr>
              <a:spLocks/>
            </p:cNvSpPr>
            <p:nvPr/>
          </p:nvSpPr>
          <p:spPr bwMode="auto">
            <a:xfrm>
              <a:off x="3096" y="890"/>
              <a:ext cx="93" cy="109"/>
            </a:xfrm>
            <a:custGeom>
              <a:avLst/>
              <a:gdLst>
                <a:gd name="T0" fmla="*/ 10 w 371"/>
                <a:gd name="T1" fmla="*/ 0 h 438"/>
                <a:gd name="T2" fmla="*/ 84 w 371"/>
                <a:gd name="T3" fmla="*/ 0 h 438"/>
                <a:gd name="T4" fmla="*/ 84 w 371"/>
                <a:gd name="T5" fmla="*/ 96 h 438"/>
                <a:gd name="T6" fmla="*/ 93 w 371"/>
                <a:gd name="T7" fmla="*/ 109 h 438"/>
                <a:gd name="T8" fmla="*/ 0 w 371"/>
                <a:gd name="T9" fmla="*/ 109 h 438"/>
                <a:gd name="T10" fmla="*/ 9 w 371"/>
                <a:gd name="T11" fmla="*/ 96 h 438"/>
                <a:gd name="T12" fmla="*/ 1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50" name="Rectangle 81"/>
            <p:cNvSpPr>
              <a:spLocks noChangeArrowheads="1"/>
            </p:cNvSpPr>
            <p:nvPr/>
          </p:nvSpPr>
          <p:spPr bwMode="auto">
            <a:xfrm>
              <a:off x="3115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51" name="Rectangle 82"/>
            <p:cNvSpPr>
              <a:spLocks noChangeArrowheads="1"/>
            </p:cNvSpPr>
            <p:nvPr/>
          </p:nvSpPr>
          <p:spPr bwMode="auto">
            <a:xfrm>
              <a:off x="3147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52" name="Rectangle 83"/>
            <p:cNvSpPr>
              <a:spLocks noChangeArrowheads="1"/>
            </p:cNvSpPr>
            <p:nvPr/>
          </p:nvSpPr>
          <p:spPr bwMode="auto">
            <a:xfrm>
              <a:off x="3118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53" name="Rectangle 84"/>
            <p:cNvSpPr>
              <a:spLocks noChangeArrowheads="1"/>
            </p:cNvSpPr>
            <p:nvPr/>
          </p:nvSpPr>
          <p:spPr bwMode="auto">
            <a:xfrm>
              <a:off x="3147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54" name="Rectangle 85"/>
            <p:cNvSpPr>
              <a:spLocks noChangeArrowheads="1"/>
            </p:cNvSpPr>
            <p:nvPr/>
          </p:nvSpPr>
          <p:spPr bwMode="auto">
            <a:xfrm>
              <a:off x="3118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55" name="Rectangle 86"/>
            <p:cNvSpPr>
              <a:spLocks noChangeArrowheads="1"/>
            </p:cNvSpPr>
            <p:nvPr/>
          </p:nvSpPr>
          <p:spPr bwMode="auto">
            <a:xfrm>
              <a:off x="3089" y="996"/>
              <a:ext cx="102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56" name="Freeform 87"/>
            <p:cNvSpPr>
              <a:spLocks/>
            </p:cNvSpPr>
            <p:nvPr/>
          </p:nvSpPr>
          <p:spPr bwMode="auto">
            <a:xfrm>
              <a:off x="2940" y="890"/>
              <a:ext cx="93" cy="109"/>
            </a:xfrm>
            <a:custGeom>
              <a:avLst/>
              <a:gdLst>
                <a:gd name="T0" fmla="*/ 10 w 371"/>
                <a:gd name="T1" fmla="*/ 0 h 438"/>
                <a:gd name="T2" fmla="*/ 84 w 371"/>
                <a:gd name="T3" fmla="*/ 0 h 438"/>
                <a:gd name="T4" fmla="*/ 84 w 371"/>
                <a:gd name="T5" fmla="*/ 96 h 438"/>
                <a:gd name="T6" fmla="*/ 93 w 371"/>
                <a:gd name="T7" fmla="*/ 109 h 438"/>
                <a:gd name="T8" fmla="*/ 0 w 371"/>
                <a:gd name="T9" fmla="*/ 109 h 438"/>
                <a:gd name="T10" fmla="*/ 9 w 371"/>
                <a:gd name="T11" fmla="*/ 96 h 438"/>
                <a:gd name="T12" fmla="*/ 1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57" name="Rectangle 88"/>
            <p:cNvSpPr>
              <a:spLocks noChangeArrowheads="1"/>
            </p:cNvSpPr>
            <p:nvPr/>
          </p:nvSpPr>
          <p:spPr bwMode="auto">
            <a:xfrm>
              <a:off x="2958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58" name="Rectangle 89"/>
            <p:cNvSpPr>
              <a:spLocks noChangeArrowheads="1"/>
            </p:cNvSpPr>
            <p:nvPr/>
          </p:nvSpPr>
          <p:spPr bwMode="auto">
            <a:xfrm>
              <a:off x="2990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59" name="Rectangle 90"/>
            <p:cNvSpPr>
              <a:spLocks noChangeArrowheads="1"/>
            </p:cNvSpPr>
            <p:nvPr/>
          </p:nvSpPr>
          <p:spPr bwMode="auto">
            <a:xfrm>
              <a:off x="2961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60" name="Rectangle 91"/>
            <p:cNvSpPr>
              <a:spLocks noChangeArrowheads="1"/>
            </p:cNvSpPr>
            <p:nvPr/>
          </p:nvSpPr>
          <p:spPr bwMode="auto">
            <a:xfrm>
              <a:off x="2990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61" name="Rectangle 92"/>
            <p:cNvSpPr>
              <a:spLocks noChangeArrowheads="1"/>
            </p:cNvSpPr>
            <p:nvPr/>
          </p:nvSpPr>
          <p:spPr bwMode="auto">
            <a:xfrm>
              <a:off x="2961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62" name="Rectangle 93"/>
            <p:cNvSpPr>
              <a:spLocks noChangeArrowheads="1"/>
            </p:cNvSpPr>
            <p:nvPr/>
          </p:nvSpPr>
          <p:spPr bwMode="auto">
            <a:xfrm>
              <a:off x="2933" y="996"/>
              <a:ext cx="105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63" name="Rectangle 94"/>
            <p:cNvSpPr>
              <a:spLocks noChangeArrowheads="1"/>
            </p:cNvSpPr>
            <p:nvPr/>
          </p:nvSpPr>
          <p:spPr bwMode="auto">
            <a:xfrm>
              <a:off x="2942" y="1231"/>
              <a:ext cx="68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64" name="Rectangle 95"/>
            <p:cNvSpPr>
              <a:spLocks noChangeArrowheads="1"/>
            </p:cNvSpPr>
            <p:nvPr/>
          </p:nvSpPr>
          <p:spPr bwMode="auto">
            <a:xfrm>
              <a:off x="2935" y="1242"/>
              <a:ext cx="82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65" name="Rectangle 96"/>
            <p:cNvSpPr>
              <a:spLocks noChangeArrowheads="1"/>
            </p:cNvSpPr>
            <p:nvPr/>
          </p:nvSpPr>
          <p:spPr bwMode="auto">
            <a:xfrm>
              <a:off x="2932" y="1249"/>
              <a:ext cx="89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66" name="Rectangle 97"/>
            <p:cNvSpPr>
              <a:spLocks noChangeArrowheads="1"/>
            </p:cNvSpPr>
            <p:nvPr/>
          </p:nvSpPr>
          <p:spPr bwMode="auto">
            <a:xfrm>
              <a:off x="2924" y="1260"/>
              <a:ext cx="104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67" name="Rectangle 98"/>
            <p:cNvSpPr>
              <a:spLocks noChangeArrowheads="1"/>
            </p:cNvSpPr>
            <p:nvPr/>
          </p:nvSpPr>
          <p:spPr bwMode="auto">
            <a:xfrm>
              <a:off x="2921" y="1267"/>
              <a:ext cx="110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68" name="Freeform 99"/>
            <p:cNvSpPr>
              <a:spLocks/>
            </p:cNvSpPr>
            <p:nvPr/>
          </p:nvSpPr>
          <p:spPr bwMode="auto">
            <a:xfrm>
              <a:off x="2943" y="1227"/>
              <a:ext cx="70" cy="5"/>
            </a:xfrm>
            <a:custGeom>
              <a:avLst/>
              <a:gdLst>
                <a:gd name="T0" fmla="*/ 0 w 281"/>
                <a:gd name="T1" fmla="*/ 5 h 22"/>
                <a:gd name="T2" fmla="*/ 5 w 281"/>
                <a:gd name="T3" fmla="*/ 0 h 22"/>
                <a:gd name="T4" fmla="*/ 65 w 281"/>
                <a:gd name="T5" fmla="*/ 0 h 22"/>
                <a:gd name="T6" fmla="*/ 70 w 281"/>
                <a:gd name="T7" fmla="*/ 5 h 22"/>
                <a:gd name="T8" fmla="*/ 0 w 281"/>
                <a:gd name="T9" fmla="*/ 5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1"/>
                <a:gd name="T16" fmla="*/ 0 h 22"/>
                <a:gd name="T17" fmla="*/ 281 w 281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1" h="22">
                  <a:moveTo>
                    <a:pt x="0" y="22"/>
                  </a:moveTo>
                  <a:lnTo>
                    <a:pt x="19" y="0"/>
                  </a:lnTo>
                  <a:lnTo>
                    <a:pt x="262" y="0"/>
                  </a:lnTo>
                  <a:lnTo>
                    <a:pt x="281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69" name="Freeform 100"/>
            <p:cNvSpPr>
              <a:spLocks/>
            </p:cNvSpPr>
            <p:nvPr/>
          </p:nvSpPr>
          <p:spPr bwMode="auto">
            <a:xfrm>
              <a:off x="2937" y="1237"/>
              <a:ext cx="81" cy="3"/>
            </a:xfrm>
            <a:custGeom>
              <a:avLst/>
              <a:gdLst>
                <a:gd name="T0" fmla="*/ 6 w 327"/>
                <a:gd name="T1" fmla="*/ 0 h 13"/>
                <a:gd name="T2" fmla="*/ 77 w 327"/>
                <a:gd name="T3" fmla="*/ 0 h 13"/>
                <a:gd name="T4" fmla="*/ 81 w 327"/>
                <a:gd name="T5" fmla="*/ 3 h 13"/>
                <a:gd name="T6" fmla="*/ 0 w 327"/>
                <a:gd name="T7" fmla="*/ 3 h 13"/>
                <a:gd name="T8" fmla="*/ 6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0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70" name="Freeform 101"/>
            <p:cNvSpPr>
              <a:spLocks/>
            </p:cNvSpPr>
            <p:nvPr/>
          </p:nvSpPr>
          <p:spPr bwMode="auto">
            <a:xfrm>
              <a:off x="2932" y="1246"/>
              <a:ext cx="92" cy="4"/>
            </a:xfrm>
            <a:custGeom>
              <a:avLst/>
              <a:gdLst>
                <a:gd name="T0" fmla="*/ 5 w 366"/>
                <a:gd name="T1" fmla="*/ 0 h 17"/>
                <a:gd name="T2" fmla="*/ 88 w 366"/>
                <a:gd name="T3" fmla="*/ 0 h 17"/>
                <a:gd name="T4" fmla="*/ 92 w 366"/>
                <a:gd name="T5" fmla="*/ 4 h 17"/>
                <a:gd name="T6" fmla="*/ 0 w 366"/>
                <a:gd name="T7" fmla="*/ 4 h 17"/>
                <a:gd name="T8" fmla="*/ 5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8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71" name="Freeform 102"/>
            <p:cNvSpPr>
              <a:spLocks/>
            </p:cNvSpPr>
            <p:nvPr/>
          </p:nvSpPr>
          <p:spPr bwMode="auto">
            <a:xfrm>
              <a:off x="2925" y="1255"/>
              <a:ext cx="106" cy="4"/>
            </a:xfrm>
            <a:custGeom>
              <a:avLst/>
              <a:gdLst>
                <a:gd name="T0" fmla="*/ 6 w 425"/>
                <a:gd name="T1" fmla="*/ 0 h 17"/>
                <a:gd name="T2" fmla="*/ 0 w 425"/>
                <a:gd name="T3" fmla="*/ 4 h 17"/>
                <a:gd name="T4" fmla="*/ 106 w 425"/>
                <a:gd name="T5" fmla="*/ 4 h 17"/>
                <a:gd name="T6" fmla="*/ 100 w 425"/>
                <a:gd name="T7" fmla="*/ 0 h 17"/>
                <a:gd name="T8" fmla="*/ 6 w 425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5"/>
                <a:gd name="T16" fmla="*/ 0 h 17"/>
                <a:gd name="T17" fmla="*/ 425 w 425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5" h="17">
                  <a:moveTo>
                    <a:pt x="23" y="0"/>
                  </a:moveTo>
                  <a:lnTo>
                    <a:pt x="0" y="17"/>
                  </a:lnTo>
                  <a:lnTo>
                    <a:pt x="425" y="17"/>
                  </a:lnTo>
                  <a:lnTo>
                    <a:pt x="402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72" name="Freeform 103"/>
            <p:cNvSpPr>
              <a:spLocks/>
            </p:cNvSpPr>
            <p:nvPr/>
          </p:nvSpPr>
          <p:spPr bwMode="auto">
            <a:xfrm>
              <a:off x="2920" y="1266"/>
              <a:ext cx="115" cy="3"/>
            </a:xfrm>
            <a:custGeom>
              <a:avLst/>
              <a:gdLst>
                <a:gd name="T0" fmla="*/ 4 w 460"/>
                <a:gd name="T1" fmla="*/ 0 h 12"/>
                <a:gd name="T2" fmla="*/ 0 w 460"/>
                <a:gd name="T3" fmla="*/ 3 h 12"/>
                <a:gd name="T4" fmla="*/ 115 w 460"/>
                <a:gd name="T5" fmla="*/ 3 h 12"/>
                <a:gd name="T6" fmla="*/ 111 w 460"/>
                <a:gd name="T7" fmla="*/ 0 h 12"/>
                <a:gd name="T8" fmla="*/ 4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73" name="Rectangle 104"/>
            <p:cNvSpPr>
              <a:spLocks noChangeArrowheads="1"/>
            </p:cNvSpPr>
            <p:nvPr/>
          </p:nvSpPr>
          <p:spPr bwMode="auto">
            <a:xfrm>
              <a:off x="3028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74" name="Rectangle 105"/>
            <p:cNvSpPr>
              <a:spLocks noChangeArrowheads="1"/>
            </p:cNvSpPr>
            <p:nvPr/>
          </p:nvSpPr>
          <p:spPr bwMode="auto">
            <a:xfrm>
              <a:off x="3017" y="1210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75" name="Freeform 106"/>
            <p:cNvSpPr>
              <a:spLocks/>
            </p:cNvSpPr>
            <p:nvPr/>
          </p:nvSpPr>
          <p:spPr bwMode="auto">
            <a:xfrm>
              <a:off x="3009" y="1196"/>
              <a:ext cx="26" cy="40"/>
            </a:xfrm>
            <a:custGeom>
              <a:avLst/>
              <a:gdLst>
                <a:gd name="T0" fmla="*/ 26 w 104"/>
                <a:gd name="T1" fmla="*/ 38 h 160"/>
                <a:gd name="T2" fmla="*/ 0 w 104"/>
                <a:gd name="T3" fmla="*/ 0 h 160"/>
                <a:gd name="T4" fmla="*/ 0 w 104"/>
                <a:gd name="T5" fmla="*/ 1 h 160"/>
                <a:gd name="T6" fmla="*/ 26 w 104"/>
                <a:gd name="T7" fmla="*/ 40 h 160"/>
                <a:gd name="T8" fmla="*/ 26 w 104"/>
                <a:gd name="T9" fmla="*/ 38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76" name="Freeform 107"/>
            <p:cNvSpPr>
              <a:spLocks/>
            </p:cNvSpPr>
            <p:nvPr/>
          </p:nvSpPr>
          <p:spPr bwMode="auto">
            <a:xfrm>
              <a:off x="3008" y="1196"/>
              <a:ext cx="29" cy="39"/>
            </a:xfrm>
            <a:custGeom>
              <a:avLst/>
              <a:gdLst>
                <a:gd name="T0" fmla="*/ 29 w 115"/>
                <a:gd name="T1" fmla="*/ 39 h 156"/>
                <a:gd name="T2" fmla="*/ 27 w 115"/>
                <a:gd name="T3" fmla="*/ 39 h 156"/>
                <a:gd name="T4" fmla="*/ 0 w 115"/>
                <a:gd name="T5" fmla="*/ 0 h 156"/>
                <a:gd name="T6" fmla="*/ 2 w 115"/>
                <a:gd name="T7" fmla="*/ 0 h 156"/>
                <a:gd name="T8" fmla="*/ 29 w 115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115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15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77" name="Rectangle 108"/>
            <p:cNvSpPr>
              <a:spLocks noChangeArrowheads="1"/>
            </p:cNvSpPr>
            <p:nvPr/>
          </p:nvSpPr>
          <p:spPr bwMode="auto">
            <a:xfrm>
              <a:off x="3035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78" name="Rectangle 109"/>
            <p:cNvSpPr>
              <a:spLocks noChangeArrowheads="1"/>
            </p:cNvSpPr>
            <p:nvPr/>
          </p:nvSpPr>
          <p:spPr bwMode="auto">
            <a:xfrm>
              <a:off x="2924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79" name="Rectangle 110"/>
            <p:cNvSpPr>
              <a:spLocks noChangeArrowheads="1"/>
            </p:cNvSpPr>
            <p:nvPr/>
          </p:nvSpPr>
          <p:spPr bwMode="auto">
            <a:xfrm>
              <a:off x="2935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80" name="Rectangle 111"/>
            <p:cNvSpPr>
              <a:spLocks noChangeArrowheads="1"/>
            </p:cNvSpPr>
            <p:nvPr/>
          </p:nvSpPr>
          <p:spPr bwMode="auto">
            <a:xfrm>
              <a:off x="2942" y="1203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81" name="Freeform 112"/>
            <p:cNvSpPr>
              <a:spLocks/>
            </p:cNvSpPr>
            <p:nvPr/>
          </p:nvSpPr>
          <p:spPr bwMode="auto">
            <a:xfrm>
              <a:off x="2922" y="1197"/>
              <a:ext cx="26" cy="39"/>
            </a:xfrm>
            <a:custGeom>
              <a:avLst/>
              <a:gdLst>
                <a:gd name="T0" fmla="*/ 0 w 103"/>
                <a:gd name="T1" fmla="*/ 37 h 160"/>
                <a:gd name="T2" fmla="*/ 26 w 103"/>
                <a:gd name="T3" fmla="*/ 0 h 160"/>
                <a:gd name="T4" fmla="*/ 26 w 103"/>
                <a:gd name="T5" fmla="*/ 2 h 160"/>
                <a:gd name="T6" fmla="*/ 0 w 103"/>
                <a:gd name="T7" fmla="*/ 39 h 160"/>
                <a:gd name="T8" fmla="*/ 0 w 103"/>
                <a:gd name="T9" fmla="*/ 37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60"/>
                <a:gd name="T17" fmla="*/ 103 w 103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60">
                  <a:moveTo>
                    <a:pt x="0" y="153"/>
                  </a:moveTo>
                  <a:lnTo>
                    <a:pt x="103" y="0"/>
                  </a:lnTo>
                  <a:lnTo>
                    <a:pt x="103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82" name="Freeform 113"/>
            <p:cNvSpPr>
              <a:spLocks/>
            </p:cNvSpPr>
            <p:nvPr/>
          </p:nvSpPr>
          <p:spPr bwMode="auto">
            <a:xfrm>
              <a:off x="2919" y="1196"/>
              <a:ext cx="29" cy="39"/>
            </a:xfrm>
            <a:custGeom>
              <a:avLst/>
              <a:gdLst>
                <a:gd name="T0" fmla="*/ 0 w 115"/>
                <a:gd name="T1" fmla="*/ 39 h 156"/>
                <a:gd name="T2" fmla="*/ 3 w 115"/>
                <a:gd name="T3" fmla="*/ 39 h 156"/>
                <a:gd name="T4" fmla="*/ 29 w 115"/>
                <a:gd name="T5" fmla="*/ 0 h 156"/>
                <a:gd name="T6" fmla="*/ 27 w 115"/>
                <a:gd name="T7" fmla="*/ 0 h 156"/>
                <a:gd name="T8" fmla="*/ 0 w 115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0" y="156"/>
                  </a:moveTo>
                  <a:lnTo>
                    <a:pt x="10" y="156"/>
                  </a:lnTo>
                  <a:lnTo>
                    <a:pt x="115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83" name="Rectangle 114"/>
            <p:cNvSpPr>
              <a:spLocks noChangeArrowheads="1"/>
            </p:cNvSpPr>
            <p:nvPr/>
          </p:nvSpPr>
          <p:spPr bwMode="auto">
            <a:xfrm>
              <a:off x="3114" y="1231"/>
              <a:ext cx="67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84" name="Rectangle 115"/>
            <p:cNvSpPr>
              <a:spLocks noChangeArrowheads="1"/>
            </p:cNvSpPr>
            <p:nvPr/>
          </p:nvSpPr>
          <p:spPr bwMode="auto">
            <a:xfrm>
              <a:off x="3106" y="1242"/>
              <a:ext cx="79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85" name="Rectangle 116"/>
            <p:cNvSpPr>
              <a:spLocks noChangeArrowheads="1"/>
            </p:cNvSpPr>
            <p:nvPr/>
          </p:nvSpPr>
          <p:spPr bwMode="auto">
            <a:xfrm>
              <a:off x="3099" y="1249"/>
              <a:ext cx="93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86" name="Rectangle 117"/>
            <p:cNvSpPr>
              <a:spLocks noChangeArrowheads="1"/>
            </p:cNvSpPr>
            <p:nvPr/>
          </p:nvSpPr>
          <p:spPr bwMode="auto">
            <a:xfrm>
              <a:off x="3096" y="1260"/>
              <a:ext cx="103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287" name="Rectangle 118"/>
            <p:cNvSpPr>
              <a:spLocks noChangeArrowheads="1"/>
            </p:cNvSpPr>
            <p:nvPr/>
          </p:nvSpPr>
          <p:spPr bwMode="auto">
            <a:xfrm>
              <a:off x="3092" y="1267"/>
              <a:ext cx="111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696" name="Freeform 119"/>
            <p:cNvSpPr>
              <a:spLocks/>
            </p:cNvSpPr>
            <p:nvPr/>
          </p:nvSpPr>
          <p:spPr bwMode="auto">
            <a:xfrm>
              <a:off x="3113" y="1227"/>
              <a:ext cx="70" cy="5"/>
            </a:xfrm>
            <a:custGeom>
              <a:avLst/>
              <a:gdLst>
                <a:gd name="T0" fmla="*/ 0 w 280"/>
                <a:gd name="T1" fmla="*/ 5 h 22"/>
                <a:gd name="T2" fmla="*/ 5 w 280"/>
                <a:gd name="T3" fmla="*/ 0 h 22"/>
                <a:gd name="T4" fmla="*/ 66 w 280"/>
                <a:gd name="T5" fmla="*/ 0 h 22"/>
                <a:gd name="T6" fmla="*/ 70 w 280"/>
                <a:gd name="T7" fmla="*/ 5 h 22"/>
                <a:gd name="T8" fmla="*/ 0 w 280"/>
                <a:gd name="T9" fmla="*/ 5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0"/>
                <a:gd name="T16" fmla="*/ 0 h 22"/>
                <a:gd name="T17" fmla="*/ 280 w 28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0" h="22">
                  <a:moveTo>
                    <a:pt x="0" y="22"/>
                  </a:moveTo>
                  <a:lnTo>
                    <a:pt x="20" y="0"/>
                  </a:lnTo>
                  <a:lnTo>
                    <a:pt x="262" y="0"/>
                  </a:lnTo>
                  <a:lnTo>
                    <a:pt x="28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697" name="Freeform 120"/>
            <p:cNvSpPr>
              <a:spLocks/>
            </p:cNvSpPr>
            <p:nvPr/>
          </p:nvSpPr>
          <p:spPr bwMode="auto">
            <a:xfrm>
              <a:off x="3107" y="1237"/>
              <a:ext cx="81" cy="3"/>
            </a:xfrm>
            <a:custGeom>
              <a:avLst/>
              <a:gdLst>
                <a:gd name="T0" fmla="*/ 6 w 327"/>
                <a:gd name="T1" fmla="*/ 0 h 13"/>
                <a:gd name="T2" fmla="*/ 77 w 327"/>
                <a:gd name="T3" fmla="*/ 0 h 13"/>
                <a:gd name="T4" fmla="*/ 81 w 327"/>
                <a:gd name="T5" fmla="*/ 3 h 13"/>
                <a:gd name="T6" fmla="*/ 0 w 327"/>
                <a:gd name="T7" fmla="*/ 3 h 13"/>
                <a:gd name="T8" fmla="*/ 6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1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698" name="Freeform 121"/>
            <p:cNvSpPr>
              <a:spLocks/>
            </p:cNvSpPr>
            <p:nvPr/>
          </p:nvSpPr>
          <p:spPr bwMode="auto">
            <a:xfrm>
              <a:off x="3102" y="1246"/>
              <a:ext cx="91" cy="4"/>
            </a:xfrm>
            <a:custGeom>
              <a:avLst/>
              <a:gdLst>
                <a:gd name="T0" fmla="*/ 4 w 366"/>
                <a:gd name="T1" fmla="*/ 0 h 17"/>
                <a:gd name="T2" fmla="*/ 87 w 366"/>
                <a:gd name="T3" fmla="*/ 0 h 17"/>
                <a:gd name="T4" fmla="*/ 91 w 366"/>
                <a:gd name="T5" fmla="*/ 4 h 17"/>
                <a:gd name="T6" fmla="*/ 0 w 366"/>
                <a:gd name="T7" fmla="*/ 4 h 17"/>
                <a:gd name="T8" fmla="*/ 4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7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699" name="Freeform 122"/>
            <p:cNvSpPr>
              <a:spLocks/>
            </p:cNvSpPr>
            <p:nvPr/>
          </p:nvSpPr>
          <p:spPr bwMode="auto">
            <a:xfrm>
              <a:off x="3095" y="1255"/>
              <a:ext cx="106" cy="4"/>
            </a:xfrm>
            <a:custGeom>
              <a:avLst/>
              <a:gdLst>
                <a:gd name="T0" fmla="*/ 6 w 424"/>
                <a:gd name="T1" fmla="*/ 0 h 17"/>
                <a:gd name="T2" fmla="*/ 0 w 424"/>
                <a:gd name="T3" fmla="*/ 4 h 17"/>
                <a:gd name="T4" fmla="*/ 106 w 424"/>
                <a:gd name="T5" fmla="*/ 4 h 17"/>
                <a:gd name="T6" fmla="*/ 101 w 424"/>
                <a:gd name="T7" fmla="*/ 0 h 17"/>
                <a:gd name="T8" fmla="*/ 6 w 424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4"/>
                <a:gd name="T16" fmla="*/ 0 h 17"/>
                <a:gd name="T17" fmla="*/ 424 w 424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4" h="17">
                  <a:moveTo>
                    <a:pt x="22" y="0"/>
                  </a:moveTo>
                  <a:lnTo>
                    <a:pt x="0" y="17"/>
                  </a:lnTo>
                  <a:lnTo>
                    <a:pt x="424" y="17"/>
                  </a:lnTo>
                  <a:lnTo>
                    <a:pt x="40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700" name="Freeform 123"/>
            <p:cNvSpPr>
              <a:spLocks/>
            </p:cNvSpPr>
            <p:nvPr/>
          </p:nvSpPr>
          <p:spPr bwMode="auto">
            <a:xfrm>
              <a:off x="3090" y="1266"/>
              <a:ext cx="115" cy="3"/>
            </a:xfrm>
            <a:custGeom>
              <a:avLst/>
              <a:gdLst>
                <a:gd name="T0" fmla="*/ 4 w 460"/>
                <a:gd name="T1" fmla="*/ 0 h 12"/>
                <a:gd name="T2" fmla="*/ 0 w 460"/>
                <a:gd name="T3" fmla="*/ 3 h 12"/>
                <a:gd name="T4" fmla="*/ 115 w 460"/>
                <a:gd name="T5" fmla="*/ 3 h 12"/>
                <a:gd name="T6" fmla="*/ 111 w 460"/>
                <a:gd name="T7" fmla="*/ 0 h 12"/>
                <a:gd name="T8" fmla="*/ 4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701" name="Rectangle 124"/>
            <p:cNvSpPr>
              <a:spLocks noChangeArrowheads="1"/>
            </p:cNvSpPr>
            <p:nvPr/>
          </p:nvSpPr>
          <p:spPr bwMode="auto">
            <a:xfrm>
              <a:off x="3203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702" name="Rectangle 125"/>
            <p:cNvSpPr>
              <a:spLocks noChangeArrowheads="1"/>
            </p:cNvSpPr>
            <p:nvPr/>
          </p:nvSpPr>
          <p:spPr bwMode="auto">
            <a:xfrm>
              <a:off x="3199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703" name="Rectangle 126"/>
            <p:cNvSpPr>
              <a:spLocks noChangeArrowheads="1"/>
            </p:cNvSpPr>
            <p:nvPr/>
          </p:nvSpPr>
          <p:spPr bwMode="auto">
            <a:xfrm>
              <a:off x="3192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704" name="Freeform 127"/>
            <p:cNvSpPr>
              <a:spLocks/>
            </p:cNvSpPr>
            <p:nvPr/>
          </p:nvSpPr>
          <p:spPr bwMode="auto">
            <a:xfrm>
              <a:off x="3179" y="1196"/>
              <a:ext cx="26" cy="40"/>
            </a:xfrm>
            <a:custGeom>
              <a:avLst/>
              <a:gdLst>
                <a:gd name="T0" fmla="*/ 26 w 104"/>
                <a:gd name="T1" fmla="*/ 38 h 160"/>
                <a:gd name="T2" fmla="*/ 0 w 104"/>
                <a:gd name="T3" fmla="*/ 0 h 160"/>
                <a:gd name="T4" fmla="*/ 0 w 104"/>
                <a:gd name="T5" fmla="*/ 1 h 160"/>
                <a:gd name="T6" fmla="*/ 26 w 104"/>
                <a:gd name="T7" fmla="*/ 40 h 160"/>
                <a:gd name="T8" fmla="*/ 26 w 104"/>
                <a:gd name="T9" fmla="*/ 38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705" name="Freeform 128"/>
            <p:cNvSpPr>
              <a:spLocks/>
            </p:cNvSpPr>
            <p:nvPr/>
          </p:nvSpPr>
          <p:spPr bwMode="auto">
            <a:xfrm>
              <a:off x="3178" y="1196"/>
              <a:ext cx="29" cy="39"/>
            </a:xfrm>
            <a:custGeom>
              <a:avLst/>
              <a:gdLst>
                <a:gd name="T0" fmla="*/ 29 w 114"/>
                <a:gd name="T1" fmla="*/ 39 h 156"/>
                <a:gd name="T2" fmla="*/ 27 w 114"/>
                <a:gd name="T3" fmla="*/ 39 h 156"/>
                <a:gd name="T4" fmla="*/ 0 w 114"/>
                <a:gd name="T5" fmla="*/ 0 h 156"/>
                <a:gd name="T6" fmla="*/ 2 w 114"/>
                <a:gd name="T7" fmla="*/ 0 h 156"/>
                <a:gd name="T8" fmla="*/ 29 w 114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"/>
                <a:gd name="T16" fmla="*/ 0 h 156"/>
                <a:gd name="T17" fmla="*/ 114 w 114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" h="156">
                  <a:moveTo>
                    <a:pt x="114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7" y="0"/>
                  </a:lnTo>
                  <a:lnTo>
                    <a:pt x="114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706" name="Rectangle 129"/>
            <p:cNvSpPr>
              <a:spLocks noChangeArrowheads="1"/>
            </p:cNvSpPr>
            <p:nvPr/>
          </p:nvSpPr>
          <p:spPr bwMode="auto">
            <a:xfrm>
              <a:off x="3203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707" name="Rectangle 130"/>
            <p:cNvSpPr>
              <a:spLocks noChangeArrowheads="1"/>
            </p:cNvSpPr>
            <p:nvPr/>
          </p:nvSpPr>
          <p:spPr bwMode="auto">
            <a:xfrm>
              <a:off x="3088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708" name="Rectangle 131"/>
            <p:cNvSpPr>
              <a:spLocks noChangeArrowheads="1"/>
            </p:cNvSpPr>
            <p:nvPr/>
          </p:nvSpPr>
          <p:spPr bwMode="auto">
            <a:xfrm>
              <a:off x="3099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709" name="Rectangle 132"/>
            <p:cNvSpPr>
              <a:spLocks noChangeArrowheads="1"/>
            </p:cNvSpPr>
            <p:nvPr/>
          </p:nvSpPr>
          <p:spPr bwMode="auto">
            <a:xfrm>
              <a:off x="3106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710" name="Freeform 133"/>
            <p:cNvSpPr>
              <a:spLocks/>
            </p:cNvSpPr>
            <p:nvPr/>
          </p:nvSpPr>
          <p:spPr bwMode="auto">
            <a:xfrm>
              <a:off x="3092" y="1197"/>
              <a:ext cx="25" cy="39"/>
            </a:xfrm>
            <a:custGeom>
              <a:avLst/>
              <a:gdLst>
                <a:gd name="T0" fmla="*/ 0 w 104"/>
                <a:gd name="T1" fmla="*/ 37 h 160"/>
                <a:gd name="T2" fmla="*/ 25 w 104"/>
                <a:gd name="T3" fmla="*/ 0 h 160"/>
                <a:gd name="T4" fmla="*/ 25 w 104"/>
                <a:gd name="T5" fmla="*/ 2 h 160"/>
                <a:gd name="T6" fmla="*/ 0 w 104"/>
                <a:gd name="T7" fmla="*/ 39 h 160"/>
                <a:gd name="T8" fmla="*/ 0 w 104"/>
                <a:gd name="T9" fmla="*/ 37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0" y="153"/>
                  </a:moveTo>
                  <a:lnTo>
                    <a:pt x="104" y="0"/>
                  </a:lnTo>
                  <a:lnTo>
                    <a:pt x="104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711" name="Freeform 134"/>
            <p:cNvSpPr>
              <a:spLocks/>
            </p:cNvSpPr>
            <p:nvPr/>
          </p:nvSpPr>
          <p:spPr bwMode="auto">
            <a:xfrm>
              <a:off x="3089" y="1196"/>
              <a:ext cx="29" cy="39"/>
            </a:xfrm>
            <a:custGeom>
              <a:avLst/>
              <a:gdLst>
                <a:gd name="T0" fmla="*/ 0 w 116"/>
                <a:gd name="T1" fmla="*/ 39 h 156"/>
                <a:gd name="T2" fmla="*/ 2 w 116"/>
                <a:gd name="T3" fmla="*/ 39 h 156"/>
                <a:gd name="T4" fmla="*/ 29 w 116"/>
                <a:gd name="T5" fmla="*/ 0 h 156"/>
                <a:gd name="T6" fmla="*/ 27 w 116"/>
                <a:gd name="T7" fmla="*/ 0 h 156"/>
                <a:gd name="T8" fmla="*/ 0 w 116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56"/>
                <a:gd name="T17" fmla="*/ 116 w 116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56">
                  <a:moveTo>
                    <a:pt x="0" y="156"/>
                  </a:moveTo>
                  <a:lnTo>
                    <a:pt x="9" y="156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712" name="Rectangle 135"/>
            <p:cNvSpPr>
              <a:spLocks noChangeArrowheads="1"/>
            </p:cNvSpPr>
            <p:nvPr/>
          </p:nvSpPr>
          <p:spPr bwMode="auto">
            <a:xfrm>
              <a:off x="3088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275" name="Group 136"/>
          <p:cNvGrpSpPr>
            <a:grpSpLocks/>
          </p:cNvGrpSpPr>
          <p:nvPr/>
        </p:nvGrpSpPr>
        <p:grpSpPr bwMode="auto">
          <a:xfrm flipH="1">
            <a:off x="1443038" y="5327650"/>
            <a:ext cx="387350" cy="574675"/>
            <a:chOff x="2881" y="718"/>
            <a:chExt cx="366" cy="552"/>
          </a:xfrm>
        </p:grpSpPr>
        <p:sp>
          <p:nvSpPr>
            <p:cNvPr id="12083" name="Rectangle 137"/>
            <p:cNvSpPr>
              <a:spLocks noChangeArrowheads="1"/>
            </p:cNvSpPr>
            <p:nvPr/>
          </p:nvSpPr>
          <p:spPr bwMode="auto">
            <a:xfrm>
              <a:off x="2904" y="1042"/>
              <a:ext cx="316" cy="227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84" name="Rectangle 138"/>
            <p:cNvSpPr>
              <a:spLocks noChangeArrowheads="1"/>
            </p:cNvSpPr>
            <p:nvPr/>
          </p:nvSpPr>
          <p:spPr bwMode="auto">
            <a:xfrm>
              <a:off x="2906" y="1070"/>
              <a:ext cx="311" cy="1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85" name="Rectangle 139"/>
            <p:cNvSpPr>
              <a:spLocks noChangeArrowheads="1"/>
            </p:cNvSpPr>
            <p:nvPr/>
          </p:nvSpPr>
          <p:spPr bwMode="auto">
            <a:xfrm>
              <a:off x="2906" y="1074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86" name="Rectangle 140"/>
            <p:cNvSpPr>
              <a:spLocks noChangeArrowheads="1"/>
            </p:cNvSpPr>
            <p:nvPr/>
          </p:nvSpPr>
          <p:spPr bwMode="auto">
            <a:xfrm>
              <a:off x="2906" y="1088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87" name="Rectangle 141"/>
            <p:cNvSpPr>
              <a:spLocks noChangeArrowheads="1"/>
            </p:cNvSpPr>
            <p:nvPr/>
          </p:nvSpPr>
          <p:spPr bwMode="auto">
            <a:xfrm>
              <a:off x="2903" y="1235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88" name="Rectangle 142"/>
            <p:cNvSpPr>
              <a:spLocks noChangeArrowheads="1"/>
            </p:cNvSpPr>
            <p:nvPr/>
          </p:nvSpPr>
          <p:spPr bwMode="auto">
            <a:xfrm>
              <a:off x="2903" y="1227"/>
              <a:ext cx="318" cy="4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89" name="Rectangle 143"/>
            <p:cNvSpPr>
              <a:spLocks noChangeArrowheads="1"/>
            </p:cNvSpPr>
            <p:nvPr/>
          </p:nvSpPr>
          <p:spPr bwMode="auto">
            <a:xfrm>
              <a:off x="2903" y="1242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90" name="Rectangle 144"/>
            <p:cNvSpPr>
              <a:spLocks noChangeArrowheads="1"/>
            </p:cNvSpPr>
            <p:nvPr/>
          </p:nvSpPr>
          <p:spPr bwMode="auto">
            <a:xfrm>
              <a:off x="2906" y="1249"/>
              <a:ext cx="311" cy="18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91" name="Freeform 145"/>
            <p:cNvSpPr>
              <a:spLocks/>
            </p:cNvSpPr>
            <p:nvPr/>
          </p:nvSpPr>
          <p:spPr bwMode="auto">
            <a:xfrm>
              <a:off x="2881" y="736"/>
              <a:ext cx="366" cy="85"/>
            </a:xfrm>
            <a:custGeom>
              <a:avLst/>
              <a:gdLst>
                <a:gd name="T0" fmla="*/ 0 w 1463"/>
                <a:gd name="T1" fmla="*/ 85 h 338"/>
                <a:gd name="T2" fmla="*/ 366 w 1463"/>
                <a:gd name="T3" fmla="*/ 85 h 338"/>
                <a:gd name="T4" fmla="*/ 341 w 1463"/>
                <a:gd name="T5" fmla="*/ 0 h 338"/>
                <a:gd name="T6" fmla="*/ 24 w 1463"/>
                <a:gd name="T7" fmla="*/ 0 h 338"/>
                <a:gd name="T8" fmla="*/ 0 w 1463"/>
                <a:gd name="T9" fmla="*/ 85 h 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63"/>
                <a:gd name="T16" fmla="*/ 0 h 338"/>
                <a:gd name="T17" fmla="*/ 1463 w 1463"/>
                <a:gd name="T18" fmla="*/ 338 h 3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63" h="338">
                  <a:moveTo>
                    <a:pt x="0" y="338"/>
                  </a:moveTo>
                  <a:lnTo>
                    <a:pt x="1463" y="338"/>
                  </a:lnTo>
                  <a:lnTo>
                    <a:pt x="1362" y="0"/>
                  </a:lnTo>
                  <a:lnTo>
                    <a:pt x="97" y="0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92" name="Freeform 146"/>
            <p:cNvSpPr>
              <a:spLocks/>
            </p:cNvSpPr>
            <p:nvPr/>
          </p:nvSpPr>
          <p:spPr bwMode="auto">
            <a:xfrm>
              <a:off x="2881" y="824"/>
              <a:ext cx="177" cy="42"/>
            </a:xfrm>
            <a:custGeom>
              <a:avLst/>
              <a:gdLst>
                <a:gd name="T0" fmla="*/ 177 w 712"/>
                <a:gd name="T1" fmla="*/ 42 h 168"/>
                <a:gd name="T2" fmla="*/ 22 w 712"/>
                <a:gd name="T3" fmla="*/ 42 h 168"/>
                <a:gd name="T4" fmla="*/ 11 w 712"/>
                <a:gd name="T5" fmla="*/ 30 h 168"/>
                <a:gd name="T6" fmla="*/ 11 w 712"/>
                <a:gd name="T7" fmla="*/ 13 h 168"/>
                <a:gd name="T8" fmla="*/ 0 w 712"/>
                <a:gd name="T9" fmla="*/ 0 h 168"/>
                <a:gd name="T10" fmla="*/ 177 w 712"/>
                <a:gd name="T11" fmla="*/ 0 h 168"/>
                <a:gd name="T12" fmla="*/ 177 w 712"/>
                <a:gd name="T13" fmla="*/ 42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12"/>
                <a:gd name="T22" fmla="*/ 0 h 168"/>
                <a:gd name="T23" fmla="*/ 712 w 712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12" h="168">
                  <a:moveTo>
                    <a:pt x="712" y="168"/>
                  </a:moveTo>
                  <a:lnTo>
                    <a:pt x="89" y="168"/>
                  </a:lnTo>
                  <a:lnTo>
                    <a:pt x="45" y="121"/>
                  </a:lnTo>
                  <a:lnTo>
                    <a:pt x="45" y="52"/>
                  </a:lnTo>
                  <a:lnTo>
                    <a:pt x="0" y="0"/>
                  </a:lnTo>
                  <a:lnTo>
                    <a:pt x="712" y="0"/>
                  </a:lnTo>
                  <a:lnTo>
                    <a:pt x="712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93" name="Freeform 147"/>
            <p:cNvSpPr>
              <a:spLocks/>
            </p:cNvSpPr>
            <p:nvPr/>
          </p:nvSpPr>
          <p:spPr bwMode="auto">
            <a:xfrm>
              <a:off x="3053" y="824"/>
              <a:ext cx="191" cy="42"/>
            </a:xfrm>
            <a:custGeom>
              <a:avLst/>
              <a:gdLst>
                <a:gd name="T0" fmla="*/ 0 w 766"/>
                <a:gd name="T1" fmla="*/ 42 h 168"/>
                <a:gd name="T2" fmla="*/ 167 w 766"/>
                <a:gd name="T3" fmla="*/ 42 h 168"/>
                <a:gd name="T4" fmla="*/ 179 w 766"/>
                <a:gd name="T5" fmla="*/ 30 h 168"/>
                <a:gd name="T6" fmla="*/ 179 w 766"/>
                <a:gd name="T7" fmla="*/ 13 h 168"/>
                <a:gd name="T8" fmla="*/ 191 w 766"/>
                <a:gd name="T9" fmla="*/ 0 h 168"/>
                <a:gd name="T10" fmla="*/ 0 w 766"/>
                <a:gd name="T11" fmla="*/ 0 h 168"/>
                <a:gd name="T12" fmla="*/ 0 w 766"/>
                <a:gd name="T13" fmla="*/ 42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6"/>
                <a:gd name="T22" fmla="*/ 0 h 168"/>
                <a:gd name="T23" fmla="*/ 766 w 766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6" h="168">
                  <a:moveTo>
                    <a:pt x="0" y="168"/>
                  </a:moveTo>
                  <a:lnTo>
                    <a:pt x="670" y="168"/>
                  </a:lnTo>
                  <a:lnTo>
                    <a:pt x="718" y="121"/>
                  </a:lnTo>
                  <a:lnTo>
                    <a:pt x="718" y="52"/>
                  </a:lnTo>
                  <a:lnTo>
                    <a:pt x="766" y="0"/>
                  </a:lnTo>
                  <a:lnTo>
                    <a:pt x="0" y="0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94" name="Rectangle 148"/>
            <p:cNvSpPr>
              <a:spLocks noChangeArrowheads="1"/>
            </p:cNvSpPr>
            <p:nvPr/>
          </p:nvSpPr>
          <p:spPr bwMode="auto">
            <a:xfrm>
              <a:off x="2892" y="848"/>
              <a:ext cx="336" cy="4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95" name="Rectangle 149"/>
            <p:cNvSpPr>
              <a:spLocks noChangeArrowheads="1"/>
            </p:cNvSpPr>
            <p:nvPr/>
          </p:nvSpPr>
          <p:spPr bwMode="auto">
            <a:xfrm>
              <a:off x="2892" y="838"/>
              <a:ext cx="336" cy="1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96" name="Rectangle 150"/>
            <p:cNvSpPr>
              <a:spLocks noChangeArrowheads="1"/>
            </p:cNvSpPr>
            <p:nvPr/>
          </p:nvSpPr>
          <p:spPr bwMode="auto">
            <a:xfrm>
              <a:off x="2882" y="820"/>
              <a:ext cx="363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97" name="Rectangle 151"/>
            <p:cNvSpPr>
              <a:spLocks noChangeArrowheads="1"/>
            </p:cNvSpPr>
            <p:nvPr/>
          </p:nvSpPr>
          <p:spPr bwMode="auto">
            <a:xfrm>
              <a:off x="2904" y="864"/>
              <a:ext cx="316" cy="133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98" name="Rectangle 152"/>
            <p:cNvSpPr>
              <a:spLocks noChangeArrowheads="1"/>
            </p:cNvSpPr>
            <p:nvPr/>
          </p:nvSpPr>
          <p:spPr bwMode="auto">
            <a:xfrm>
              <a:off x="3207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99" name="Rectangle 153"/>
            <p:cNvSpPr>
              <a:spLocks noChangeArrowheads="1"/>
            </p:cNvSpPr>
            <p:nvPr/>
          </p:nvSpPr>
          <p:spPr bwMode="auto">
            <a:xfrm>
              <a:off x="3207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00" name="Rectangle 154"/>
            <p:cNvSpPr>
              <a:spLocks noChangeArrowheads="1"/>
            </p:cNvSpPr>
            <p:nvPr/>
          </p:nvSpPr>
          <p:spPr bwMode="auto">
            <a:xfrm>
              <a:off x="3079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01" name="Rectangle 155"/>
            <p:cNvSpPr>
              <a:spLocks noChangeArrowheads="1"/>
            </p:cNvSpPr>
            <p:nvPr/>
          </p:nvSpPr>
          <p:spPr bwMode="auto">
            <a:xfrm>
              <a:off x="3079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02" name="Rectangle 156"/>
            <p:cNvSpPr>
              <a:spLocks noChangeArrowheads="1"/>
            </p:cNvSpPr>
            <p:nvPr/>
          </p:nvSpPr>
          <p:spPr bwMode="auto">
            <a:xfrm>
              <a:off x="3036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03" name="Rectangle 157"/>
            <p:cNvSpPr>
              <a:spLocks noChangeArrowheads="1"/>
            </p:cNvSpPr>
            <p:nvPr/>
          </p:nvSpPr>
          <p:spPr bwMode="auto">
            <a:xfrm>
              <a:off x="3036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04" name="Rectangle 158"/>
            <p:cNvSpPr>
              <a:spLocks noChangeArrowheads="1"/>
            </p:cNvSpPr>
            <p:nvPr/>
          </p:nvSpPr>
          <p:spPr bwMode="auto">
            <a:xfrm>
              <a:off x="2907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05" name="Rectangle 159"/>
            <p:cNvSpPr>
              <a:spLocks noChangeArrowheads="1"/>
            </p:cNvSpPr>
            <p:nvPr/>
          </p:nvSpPr>
          <p:spPr bwMode="auto">
            <a:xfrm>
              <a:off x="2907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06" name="Rectangle 160"/>
            <p:cNvSpPr>
              <a:spLocks noChangeArrowheads="1"/>
            </p:cNvSpPr>
            <p:nvPr/>
          </p:nvSpPr>
          <p:spPr bwMode="auto">
            <a:xfrm>
              <a:off x="3054" y="1092"/>
              <a:ext cx="16" cy="13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07" name="Rectangle 161"/>
            <p:cNvSpPr>
              <a:spLocks noChangeArrowheads="1"/>
            </p:cNvSpPr>
            <p:nvPr/>
          </p:nvSpPr>
          <p:spPr bwMode="auto">
            <a:xfrm>
              <a:off x="2904" y="1007"/>
              <a:ext cx="316" cy="2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08" name="Rectangle 162"/>
            <p:cNvSpPr>
              <a:spLocks noChangeArrowheads="1"/>
            </p:cNvSpPr>
            <p:nvPr/>
          </p:nvSpPr>
          <p:spPr bwMode="auto">
            <a:xfrm>
              <a:off x="2903" y="998"/>
              <a:ext cx="318" cy="11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09" name="Rectangle 163"/>
            <p:cNvSpPr>
              <a:spLocks noChangeArrowheads="1"/>
            </p:cNvSpPr>
            <p:nvPr/>
          </p:nvSpPr>
          <p:spPr bwMode="auto">
            <a:xfrm>
              <a:off x="2903" y="1016"/>
              <a:ext cx="318" cy="4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10" name="Rectangle 164"/>
            <p:cNvSpPr>
              <a:spLocks noChangeArrowheads="1"/>
            </p:cNvSpPr>
            <p:nvPr/>
          </p:nvSpPr>
          <p:spPr bwMode="auto">
            <a:xfrm>
              <a:off x="2903" y="1038"/>
              <a:ext cx="318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11" name="Rectangle 165"/>
            <p:cNvSpPr>
              <a:spLocks noChangeArrowheads="1"/>
            </p:cNvSpPr>
            <p:nvPr/>
          </p:nvSpPr>
          <p:spPr bwMode="auto">
            <a:xfrm>
              <a:off x="2903" y="1052"/>
              <a:ext cx="314" cy="7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12" name="Freeform 166"/>
            <p:cNvSpPr>
              <a:spLocks/>
            </p:cNvSpPr>
            <p:nvPr/>
          </p:nvSpPr>
          <p:spPr bwMode="auto">
            <a:xfrm>
              <a:off x="3093" y="1070"/>
              <a:ext cx="110" cy="156"/>
            </a:xfrm>
            <a:custGeom>
              <a:avLst/>
              <a:gdLst>
                <a:gd name="T0" fmla="*/ 0 w 440"/>
                <a:gd name="T1" fmla="*/ 26 h 623"/>
                <a:gd name="T2" fmla="*/ 0 w 440"/>
                <a:gd name="T3" fmla="*/ 156 h 623"/>
                <a:gd name="T4" fmla="*/ 110 w 440"/>
                <a:gd name="T5" fmla="*/ 156 h 623"/>
                <a:gd name="T6" fmla="*/ 110 w 440"/>
                <a:gd name="T7" fmla="*/ 26 h 623"/>
                <a:gd name="T8" fmla="*/ 76 w 440"/>
                <a:gd name="T9" fmla="*/ 0 h 623"/>
                <a:gd name="T10" fmla="*/ 35 w 440"/>
                <a:gd name="T11" fmla="*/ 0 h 623"/>
                <a:gd name="T12" fmla="*/ 0 w 440"/>
                <a:gd name="T13" fmla="*/ 26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0"/>
                <a:gd name="T22" fmla="*/ 0 h 623"/>
                <a:gd name="T23" fmla="*/ 440 w 440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0" h="623">
                  <a:moveTo>
                    <a:pt x="0" y="103"/>
                  </a:moveTo>
                  <a:lnTo>
                    <a:pt x="0" y="623"/>
                  </a:lnTo>
                  <a:lnTo>
                    <a:pt x="440" y="623"/>
                  </a:lnTo>
                  <a:lnTo>
                    <a:pt x="440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13" name="Rectangle 167"/>
            <p:cNvSpPr>
              <a:spLocks noChangeArrowheads="1"/>
            </p:cNvSpPr>
            <p:nvPr/>
          </p:nvSpPr>
          <p:spPr bwMode="auto">
            <a:xfrm>
              <a:off x="3111" y="1100"/>
              <a:ext cx="73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14" name="Rectangle 168"/>
            <p:cNvSpPr>
              <a:spLocks noChangeArrowheads="1"/>
            </p:cNvSpPr>
            <p:nvPr/>
          </p:nvSpPr>
          <p:spPr bwMode="auto">
            <a:xfrm>
              <a:off x="3150" y="1103"/>
              <a:ext cx="23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15" name="Rectangle 169"/>
            <p:cNvSpPr>
              <a:spLocks noChangeArrowheads="1"/>
            </p:cNvSpPr>
            <p:nvPr/>
          </p:nvSpPr>
          <p:spPr bwMode="auto">
            <a:xfrm>
              <a:off x="3118" y="1103"/>
              <a:ext cx="27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16" name="Rectangle 170"/>
            <p:cNvSpPr>
              <a:spLocks noChangeArrowheads="1"/>
            </p:cNvSpPr>
            <p:nvPr/>
          </p:nvSpPr>
          <p:spPr bwMode="auto">
            <a:xfrm>
              <a:off x="3125" y="1111"/>
              <a:ext cx="12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17" name="Rectangle 171"/>
            <p:cNvSpPr>
              <a:spLocks noChangeArrowheads="1"/>
            </p:cNvSpPr>
            <p:nvPr/>
          </p:nvSpPr>
          <p:spPr bwMode="auto">
            <a:xfrm>
              <a:off x="3157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18" name="Rectangle 172"/>
            <p:cNvSpPr>
              <a:spLocks noChangeArrowheads="1"/>
            </p:cNvSpPr>
            <p:nvPr/>
          </p:nvSpPr>
          <p:spPr bwMode="auto">
            <a:xfrm>
              <a:off x="3154" y="1211"/>
              <a:ext cx="15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19" name="Oval 173"/>
            <p:cNvSpPr>
              <a:spLocks noChangeArrowheads="1"/>
            </p:cNvSpPr>
            <p:nvPr/>
          </p:nvSpPr>
          <p:spPr bwMode="auto">
            <a:xfrm>
              <a:off x="3139" y="1175"/>
              <a:ext cx="2" cy="1"/>
            </a:xfrm>
            <a:prstGeom prst="ellipse">
              <a:avLst/>
            </a:prstGeom>
            <a:solidFill>
              <a:srgbClr val="FFBF7F"/>
            </a:solidFill>
            <a:ln w="3175">
              <a:solidFill>
                <a:srgbClr val="FFBF7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20" name="Freeform 174"/>
            <p:cNvSpPr>
              <a:spLocks/>
            </p:cNvSpPr>
            <p:nvPr/>
          </p:nvSpPr>
          <p:spPr bwMode="auto">
            <a:xfrm>
              <a:off x="2923" y="1070"/>
              <a:ext cx="110" cy="156"/>
            </a:xfrm>
            <a:custGeom>
              <a:avLst/>
              <a:gdLst>
                <a:gd name="T0" fmla="*/ 0 w 439"/>
                <a:gd name="T1" fmla="*/ 26 h 623"/>
                <a:gd name="T2" fmla="*/ 0 w 439"/>
                <a:gd name="T3" fmla="*/ 156 h 623"/>
                <a:gd name="T4" fmla="*/ 110 w 439"/>
                <a:gd name="T5" fmla="*/ 156 h 623"/>
                <a:gd name="T6" fmla="*/ 110 w 439"/>
                <a:gd name="T7" fmla="*/ 26 h 623"/>
                <a:gd name="T8" fmla="*/ 76 w 439"/>
                <a:gd name="T9" fmla="*/ 0 h 623"/>
                <a:gd name="T10" fmla="*/ 35 w 439"/>
                <a:gd name="T11" fmla="*/ 0 h 623"/>
                <a:gd name="T12" fmla="*/ 0 w 439"/>
                <a:gd name="T13" fmla="*/ 26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39"/>
                <a:gd name="T22" fmla="*/ 0 h 623"/>
                <a:gd name="T23" fmla="*/ 439 w 439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39" h="623">
                  <a:moveTo>
                    <a:pt x="0" y="103"/>
                  </a:moveTo>
                  <a:lnTo>
                    <a:pt x="0" y="623"/>
                  </a:lnTo>
                  <a:lnTo>
                    <a:pt x="439" y="623"/>
                  </a:lnTo>
                  <a:lnTo>
                    <a:pt x="439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21" name="Rectangle 175"/>
            <p:cNvSpPr>
              <a:spLocks noChangeArrowheads="1"/>
            </p:cNvSpPr>
            <p:nvPr/>
          </p:nvSpPr>
          <p:spPr bwMode="auto">
            <a:xfrm>
              <a:off x="2940" y="1100"/>
              <a:ext cx="72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22" name="Rectangle 176"/>
            <p:cNvSpPr>
              <a:spLocks noChangeArrowheads="1"/>
            </p:cNvSpPr>
            <p:nvPr/>
          </p:nvSpPr>
          <p:spPr bwMode="auto">
            <a:xfrm>
              <a:off x="2979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23" name="Rectangle 177"/>
            <p:cNvSpPr>
              <a:spLocks noChangeArrowheads="1"/>
            </p:cNvSpPr>
            <p:nvPr/>
          </p:nvSpPr>
          <p:spPr bwMode="auto">
            <a:xfrm>
              <a:off x="2947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24" name="Rectangle 178"/>
            <p:cNvSpPr>
              <a:spLocks noChangeArrowheads="1"/>
            </p:cNvSpPr>
            <p:nvPr/>
          </p:nvSpPr>
          <p:spPr bwMode="auto">
            <a:xfrm>
              <a:off x="2958" y="1111"/>
              <a:ext cx="8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25" name="Rectangle 179"/>
            <p:cNvSpPr>
              <a:spLocks noChangeArrowheads="1"/>
            </p:cNvSpPr>
            <p:nvPr/>
          </p:nvSpPr>
          <p:spPr bwMode="auto">
            <a:xfrm>
              <a:off x="2986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26" name="Rectangle 180"/>
            <p:cNvSpPr>
              <a:spLocks noChangeArrowheads="1"/>
            </p:cNvSpPr>
            <p:nvPr/>
          </p:nvSpPr>
          <p:spPr bwMode="auto">
            <a:xfrm>
              <a:off x="2982" y="1211"/>
              <a:ext cx="16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27" name="Oval 181"/>
            <p:cNvSpPr>
              <a:spLocks noChangeArrowheads="1"/>
            </p:cNvSpPr>
            <p:nvPr/>
          </p:nvSpPr>
          <p:spPr bwMode="auto">
            <a:xfrm>
              <a:off x="2967" y="1174"/>
              <a:ext cx="4" cy="3"/>
            </a:xfrm>
            <a:prstGeom prst="ellipse">
              <a:avLst/>
            </a:prstGeom>
            <a:solidFill>
              <a:srgbClr val="FFBF7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28" name="Rectangle 182"/>
            <p:cNvSpPr>
              <a:spLocks noChangeArrowheads="1"/>
            </p:cNvSpPr>
            <p:nvPr/>
          </p:nvSpPr>
          <p:spPr bwMode="auto">
            <a:xfrm>
              <a:off x="3115" y="746"/>
              <a:ext cx="54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29" name="Freeform 183"/>
            <p:cNvSpPr>
              <a:spLocks/>
            </p:cNvSpPr>
            <p:nvPr/>
          </p:nvSpPr>
          <p:spPr bwMode="auto">
            <a:xfrm>
              <a:off x="3108" y="718"/>
              <a:ext cx="71" cy="29"/>
            </a:xfrm>
            <a:custGeom>
              <a:avLst/>
              <a:gdLst>
                <a:gd name="T0" fmla="*/ 0 w 284"/>
                <a:gd name="T1" fmla="*/ 29 h 118"/>
                <a:gd name="T2" fmla="*/ 71 w 284"/>
                <a:gd name="T3" fmla="*/ 29 h 118"/>
                <a:gd name="T4" fmla="*/ 71 w 284"/>
                <a:gd name="T5" fmla="*/ 14 h 118"/>
                <a:gd name="T6" fmla="*/ 47 w 284"/>
                <a:gd name="T7" fmla="*/ 0 h 118"/>
                <a:gd name="T8" fmla="*/ 24 w 284"/>
                <a:gd name="T9" fmla="*/ 0 h 118"/>
                <a:gd name="T10" fmla="*/ 0 w 284"/>
                <a:gd name="T11" fmla="*/ 14 h 118"/>
                <a:gd name="T12" fmla="*/ 0 w 284"/>
                <a:gd name="T13" fmla="*/ 29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5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30" name="Freeform 184"/>
            <p:cNvSpPr>
              <a:spLocks/>
            </p:cNvSpPr>
            <p:nvPr/>
          </p:nvSpPr>
          <p:spPr bwMode="auto">
            <a:xfrm>
              <a:off x="3115" y="724"/>
              <a:ext cx="58" cy="21"/>
            </a:xfrm>
            <a:custGeom>
              <a:avLst/>
              <a:gdLst>
                <a:gd name="T0" fmla="*/ 0 w 232"/>
                <a:gd name="T1" fmla="*/ 21 h 85"/>
                <a:gd name="T2" fmla="*/ 58 w 232"/>
                <a:gd name="T3" fmla="*/ 21 h 85"/>
                <a:gd name="T4" fmla="*/ 58 w 232"/>
                <a:gd name="T5" fmla="*/ 11 h 85"/>
                <a:gd name="T6" fmla="*/ 38 w 232"/>
                <a:gd name="T7" fmla="*/ 0 h 85"/>
                <a:gd name="T8" fmla="*/ 20 w 232"/>
                <a:gd name="T9" fmla="*/ 0 h 85"/>
                <a:gd name="T10" fmla="*/ 0 w 232"/>
                <a:gd name="T11" fmla="*/ 10 h 85"/>
                <a:gd name="T12" fmla="*/ 0 w 232"/>
                <a:gd name="T13" fmla="*/ 21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2"/>
                <a:gd name="T22" fmla="*/ 0 h 85"/>
                <a:gd name="T23" fmla="*/ 232 w 232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2" h="85">
                  <a:moveTo>
                    <a:pt x="0" y="85"/>
                  </a:moveTo>
                  <a:lnTo>
                    <a:pt x="232" y="85"/>
                  </a:lnTo>
                  <a:lnTo>
                    <a:pt x="232" y="43"/>
                  </a:lnTo>
                  <a:lnTo>
                    <a:pt x="153" y="0"/>
                  </a:lnTo>
                  <a:lnTo>
                    <a:pt x="78" y="0"/>
                  </a:lnTo>
                  <a:lnTo>
                    <a:pt x="0" y="41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31" name="Rectangle 185"/>
            <p:cNvSpPr>
              <a:spLocks noChangeArrowheads="1"/>
            </p:cNvSpPr>
            <p:nvPr/>
          </p:nvSpPr>
          <p:spPr bwMode="auto">
            <a:xfrm>
              <a:off x="3118" y="781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32" name="Rectangle 186"/>
            <p:cNvSpPr>
              <a:spLocks noChangeArrowheads="1"/>
            </p:cNvSpPr>
            <p:nvPr/>
          </p:nvSpPr>
          <p:spPr bwMode="auto">
            <a:xfrm>
              <a:off x="3118" y="753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33" name="Rectangle 187"/>
            <p:cNvSpPr>
              <a:spLocks noChangeArrowheads="1"/>
            </p:cNvSpPr>
            <p:nvPr/>
          </p:nvSpPr>
          <p:spPr bwMode="auto">
            <a:xfrm>
              <a:off x="2958" y="746"/>
              <a:ext cx="51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34" name="Freeform 188"/>
            <p:cNvSpPr>
              <a:spLocks/>
            </p:cNvSpPr>
            <p:nvPr/>
          </p:nvSpPr>
          <p:spPr bwMode="auto">
            <a:xfrm>
              <a:off x="2950" y="718"/>
              <a:ext cx="71" cy="30"/>
            </a:xfrm>
            <a:custGeom>
              <a:avLst/>
              <a:gdLst>
                <a:gd name="T0" fmla="*/ 0 w 284"/>
                <a:gd name="T1" fmla="*/ 30 h 118"/>
                <a:gd name="T2" fmla="*/ 71 w 284"/>
                <a:gd name="T3" fmla="*/ 30 h 118"/>
                <a:gd name="T4" fmla="*/ 71 w 284"/>
                <a:gd name="T5" fmla="*/ 15 h 118"/>
                <a:gd name="T6" fmla="*/ 47 w 284"/>
                <a:gd name="T7" fmla="*/ 0 h 118"/>
                <a:gd name="T8" fmla="*/ 24 w 284"/>
                <a:gd name="T9" fmla="*/ 0 h 118"/>
                <a:gd name="T10" fmla="*/ 0 w 284"/>
                <a:gd name="T11" fmla="*/ 14 h 118"/>
                <a:gd name="T12" fmla="*/ 0 w 284"/>
                <a:gd name="T13" fmla="*/ 3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6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35" name="Freeform 189"/>
            <p:cNvSpPr>
              <a:spLocks/>
            </p:cNvSpPr>
            <p:nvPr/>
          </p:nvSpPr>
          <p:spPr bwMode="auto">
            <a:xfrm>
              <a:off x="2957" y="724"/>
              <a:ext cx="58" cy="21"/>
            </a:xfrm>
            <a:custGeom>
              <a:avLst/>
              <a:gdLst>
                <a:gd name="T0" fmla="*/ 0 w 231"/>
                <a:gd name="T1" fmla="*/ 21 h 85"/>
                <a:gd name="T2" fmla="*/ 58 w 231"/>
                <a:gd name="T3" fmla="*/ 21 h 85"/>
                <a:gd name="T4" fmla="*/ 58 w 231"/>
                <a:gd name="T5" fmla="*/ 11 h 85"/>
                <a:gd name="T6" fmla="*/ 39 w 231"/>
                <a:gd name="T7" fmla="*/ 0 h 85"/>
                <a:gd name="T8" fmla="*/ 20 w 231"/>
                <a:gd name="T9" fmla="*/ 0 h 85"/>
                <a:gd name="T10" fmla="*/ 0 w 231"/>
                <a:gd name="T11" fmla="*/ 10 h 85"/>
                <a:gd name="T12" fmla="*/ 0 w 231"/>
                <a:gd name="T13" fmla="*/ 21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1"/>
                <a:gd name="T22" fmla="*/ 0 h 85"/>
                <a:gd name="T23" fmla="*/ 231 w 231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1" h="85">
                  <a:moveTo>
                    <a:pt x="0" y="85"/>
                  </a:moveTo>
                  <a:lnTo>
                    <a:pt x="231" y="85"/>
                  </a:lnTo>
                  <a:lnTo>
                    <a:pt x="231" y="43"/>
                  </a:lnTo>
                  <a:lnTo>
                    <a:pt x="155" y="0"/>
                  </a:lnTo>
                  <a:lnTo>
                    <a:pt x="78" y="0"/>
                  </a:lnTo>
                  <a:lnTo>
                    <a:pt x="0" y="42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36" name="Rectangle 190"/>
            <p:cNvSpPr>
              <a:spLocks noChangeArrowheads="1"/>
            </p:cNvSpPr>
            <p:nvPr/>
          </p:nvSpPr>
          <p:spPr bwMode="auto">
            <a:xfrm>
              <a:off x="2961" y="785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37" name="Rectangle 191"/>
            <p:cNvSpPr>
              <a:spLocks noChangeArrowheads="1"/>
            </p:cNvSpPr>
            <p:nvPr/>
          </p:nvSpPr>
          <p:spPr bwMode="auto">
            <a:xfrm>
              <a:off x="2961" y="753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38" name="Freeform 192"/>
            <p:cNvSpPr>
              <a:spLocks/>
            </p:cNvSpPr>
            <p:nvPr/>
          </p:nvSpPr>
          <p:spPr bwMode="auto">
            <a:xfrm>
              <a:off x="3096" y="890"/>
              <a:ext cx="93" cy="109"/>
            </a:xfrm>
            <a:custGeom>
              <a:avLst/>
              <a:gdLst>
                <a:gd name="T0" fmla="*/ 10 w 371"/>
                <a:gd name="T1" fmla="*/ 0 h 438"/>
                <a:gd name="T2" fmla="*/ 84 w 371"/>
                <a:gd name="T3" fmla="*/ 0 h 438"/>
                <a:gd name="T4" fmla="*/ 84 w 371"/>
                <a:gd name="T5" fmla="*/ 96 h 438"/>
                <a:gd name="T6" fmla="*/ 93 w 371"/>
                <a:gd name="T7" fmla="*/ 109 h 438"/>
                <a:gd name="T8" fmla="*/ 0 w 371"/>
                <a:gd name="T9" fmla="*/ 109 h 438"/>
                <a:gd name="T10" fmla="*/ 9 w 371"/>
                <a:gd name="T11" fmla="*/ 96 h 438"/>
                <a:gd name="T12" fmla="*/ 1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39" name="Rectangle 193"/>
            <p:cNvSpPr>
              <a:spLocks noChangeArrowheads="1"/>
            </p:cNvSpPr>
            <p:nvPr/>
          </p:nvSpPr>
          <p:spPr bwMode="auto">
            <a:xfrm>
              <a:off x="3115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40" name="Rectangle 194"/>
            <p:cNvSpPr>
              <a:spLocks noChangeArrowheads="1"/>
            </p:cNvSpPr>
            <p:nvPr/>
          </p:nvSpPr>
          <p:spPr bwMode="auto">
            <a:xfrm>
              <a:off x="3147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41" name="Rectangle 195"/>
            <p:cNvSpPr>
              <a:spLocks noChangeArrowheads="1"/>
            </p:cNvSpPr>
            <p:nvPr/>
          </p:nvSpPr>
          <p:spPr bwMode="auto">
            <a:xfrm>
              <a:off x="3118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42" name="Rectangle 196"/>
            <p:cNvSpPr>
              <a:spLocks noChangeArrowheads="1"/>
            </p:cNvSpPr>
            <p:nvPr/>
          </p:nvSpPr>
          <p:spPr bwMode="auto">
            <a:xfrm>
              <a:off x="3147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43" name="Rectangle 197"/>
            <p:cNvSpPr>
              <a:spLocks noChangeArrowheads="1"/>
            </p:cNvSpPr>
            <p:nvPr/>
          </p:nvSpPr>
          <p:spPr bwMode="auto">
            <a:xfrm>
              <a:off x="3118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44" name="Rectangle 198"/>
            <p:cNvSpPr>
              <a:spLocks noChangeArrowheads="1"/>
            </p:cNvSpPr>
            <p:nvPr/>
          </p:nvSpPr>
          <p:spPr bwMode="auto">
            <a:xfrm>
              <a:off x="3089" y="996"/>
              <a:ext cx="102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45" name="Freeform 199"/>
            <p:cNvSpPr>
              <a:spLocks/>
            </p:cNvSpPr>
            <p:nvPr/>
          </p:nvSpPr>
          <p:spPr bwMode="auto">
            <a:xfrm>
              <a:off x="2940" y="890"/>
              <a:ext cx="93" cy="109"/>
            </a:xfrm>
            <a:custGeom>
              <a:avLst/>
              <a:gdLst>
                <a:gd name="T0" fmla="*/ 10 w 371"/>
                <a:gd name="T1" fmla="*/ 0 h 438"/>
                <a:gd name="T2" fmla="*/ 84 w 371"/>
                <a:gd name="T3" fmla="*/ 0 h 438"/>
                <a:gd name="T4" fmla="*/ 84 w 371"/>
                <a:gd name="T5" fmla="*/ 96 h 438"/>
                <a:gd name="T6" fmla="*/ 93 w 371"/>
                <a:gd name="T7" fmla="*/ 109 h 438"/>
                <a:gd name="T8" fmla="*/ 0 w 371"/>
                <a:gd name="T9" fmla="*/ 109 h 438"/>
                <a:gd name="T10" fmla="*/ 9 w 371"/>
                <a:gd name="T11" fmla="*/ 96 h 438"/>
                <a:gd name="T12" fmla="*/ 1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46" name="Rectangle 200"/>
            <p:cNvSpPr>
              <a:spLocks noChangeArrowheads="1"/>
            </p:cNvSpPr>
            <p:nvPr/>
          </p:nvSpPr>
          <p:spPr bwMode="auto">
            <a:xfrm>
              <a:off x="2958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47" name="Rectangle 201"/>
            <p:cNvSpPr>
              <a:spLocks noChangeArrowheads="1"/>
            </p:cNvSpPr>
            <p:nvPr/>
          </p:nvSpPr>
          <p:spPr bwMode="auto">
            <a:xfrm>
              <a:off x="2990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48" name="Rectangle 202"/>
            <p:cNvSpPr>
              <a:spLocks noChangeArrowheads="1"/>
            </p:cNvSpPr>
            <p:nvPr/>
          </p:nvSpPr>
          <p:spPr bwMode="auto">
            <a:xfrm>
              <a:off x="2961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49" name="Rectangle 203"/>
            <p:cNvSpPr>
              <a:spLocks noChangeArrowheads="1"/>
            </p:cNvSpPr>
            <p:nvPr/>
          </p:nvSpPr>
          <p:spPr bwMode="auto">
            <a:xfrm>
              <a:off x="2990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50" name="Rectangle 204"/>
            <p:cNvSpPr>
              <a:spLocks noChangeArrowheads="1"/>
            </p:cNvSpPr>
            <p:nvPr/>
          </p:nvSpPr>
          <p:spPr bwMode="auto">
            <a:xfrm>
              <a:off x="2961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51" name="Rectangle 205"/>
            <p:cNvSpPr>
              <a:spLocks noChangeArrowheads="1"/>
            </p:cNvSpPr>
            <p:nvPr/>
          </p:nvSpPr>
          <p:spPr bwMode="auto">
            <a:xfrm>
              <a:off x="2933" y="996"/>
              <a:ext cx="105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52" name="Rectangle 206"/>
            <p:cNvSpPr>
              <a:spLocks noChangeArrowheads="1"/>
            </p:cNvSpPr>
            <p:nvPr/>
          </p:nvSpPr>
          <p:spPr bwMode="auto">
            <a:xfrm>
              <a:off x="2942" y="1231"/>
              <a:ext cx="68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53" name="Rectangle 207"/>
            <p:cNvSpPr>
              <a:spLocks noChangeArrowheads="1"/>
            </p:cNvSpPr>
            <p:nvPr/>
          </p:nvSpPr>
          <p:spPr bwMode="auto">
            <a:xfrm>
              <a:off x="2935" y="1242"/>
              <a:ext cx="82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54" name="Rectangle 208"/>
            <p:cNvSpPr>
              <a:spLocks noChangeArrowheads="1"/>
            </p:cNvSpPr>
            <p:nvPr/>
          </p:nvSpPr>
          <p:spPr bwMode="auto">
            <a:xfrm>
              <a:off x="2932" y="1249"/>
              <a:ext cx="89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55" name="Rectangle 209"/>
            <p:cNvSpPr>
              <a:spLocks noChangeArrowheads="1"/>
            </p:cNvSpPr>
            <p:nvPr/>
          </p:nvSpPr>
          <p:spPr bwMode="auto">
            <a:xfrm>
              <a:off x="2924" y="1260"/>
              <a:ext cx="104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56" name="Rectangle 210"/>
            <p:cNvSpPr>
              <a:spLocks noChangeArrowheads="1"/>
            </p:cNvSpPr>
            <p:nvPr/>
          </p:nvSpPr>
          <p:spPr bwMode="auto">
            <a:xfrm>
              <a:off x="2921" y="1267"/>
              <a:ext cx="110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57" name="Freeform 211"/>
            <p:cNvSpPr>
              <a:spLocks/>
            </p:cNvSpPr>
            <p:nvPr/>
          </p:nvSpPr>
          <p:spPr bwMode="auto">
            <a:xfrm>
              <a:off x="2943" y="1227"/>
              <a:ext cx="70" cy="5"/>
            </a:xfrm>
            <a:custGeom>
              <a:avLst/>
              <a:gdLst>
                <a:gd name="T0" fmla="*/ 0 w 281"/>
                <a:gd name="T1" fmla="*/ 5 h 22"/>
                <a:gd name="T2" fmla="*/ 5 w 281"/>
                <a:gd name="T3" fmla="*/ 0 h 22"/>
                <a:gd name="T4" fmla="*/ 65 w 281"/>
                <a:gd name="T5" fmla="*/ 0 h 22"/>
                <a:gd name="T6" fmla="*/ 70 w 281"/>
                <a:gd name="T7" fmla="*/ 5 h 22"/>
                <a:gd name="T8" fmla="*/ 0 w 281"/>
                <a:gd name="T9" fmla="*/ 5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1"/>
                <a:gd name="T16" fmla="*/ 0 h 22"/>
                <a:gd name="T17" fmla="*/ 281 w 281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1" h="22">
                  <a:moveTo>
                    <a:pt x="0" y="22"/>
                  </a:moveTo>
                  <a:lnTo>
                    <a:pt x="19" y="0"/>
                  </a:lnTo>
                  <a:lnTo>
                    <a:pt x="262" y="0"/>
                  </a:lnTo>
                  <a:lnTo>
                    <a:pt x="281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58" name="Freeform 212"/>
            <p:cNvSpPr>
              <a:spLocks/>
            </p:cNvSpPr>
            <p:nvPr/>
          </p:nvSpPr>
          <p:spPr bwMode="auto">
            <a:xfrm>
              <a:off x="2937" y="1237"/>
              <a:ext cx="81" cy="3"/>
            </a:xfrm>
            <a:custGeom>
              <a:avLst/>
              <a:gdLst>
                <a:gd name="T0" fmla="*/ 6 w 327"/>
                <a:gd name="T1" fmla="*/ 0 h 13"/>
                <a:gd name="T2" fmla="*/ 77 w 327"/>
                <a:gd name="T3" fmla="*/ 0 h 13"/>
                <a:gd name="T4" fmla="*/ 81 w 327"/>
                <a:gd name="T5" fmla="*/ 3 h 13"/>
                <a:gd name="T6" fmla="*/ 0 w 327"/>
                <a:gd name="T7" fmla="*/ 3 h 13"/>
                <a:gd name="T8" fmla="*/ 6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0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59" name="Freeform 213"/>
            <p:cNvSpPr>
              <a:spLocks/>
            </p:cNvSpPr>
            <p:nvPr/>
          </p:nvSpPr>
          <p:spPr bwMode="auto">
            <a:xfrm>
              <a:off x="2932" y="1246"/>
              <a:ext cx="92" cy="4"/>
            </a:xfrm>
            <a:custGeom>
              <a:avLst/>
              <a:gdLst>
                <a:gd name="T0" fmla="*/ 5 w 366"/>
                <a:gd name="T1" fmla="*/ 0 h 17"/>
                <a:gd name="T2" fmla="*/ 88 w 366"/>
                <a:gd name="T3" fmla="*/ 0 h 17"/>
                <a:gd name="T4" fmla="*/ 92 w 366"/>
                <a:gd name="T5" fmla="*/ 4 h 17"/>
                <a:gd name="T6" fmla="*/ 0 w 366"/>
                <a:gd name="T7" fmla="*/ 4 h 17"/>
                <a:gd name="T8" fmla="*/ 5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8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60" name="Freeform 214"/>
            <p:cNvSpPr>
              <a:spLocks/>
            </p:cNvSpPr>
            <p:nvPr/>
          </p:nvSpPr>
          <p:spPr bwMode="auto">
            <a:xfrm>
              <a:off x="2925" y="1255"/>
              <a:ext cx="106" cy="4"/>
            </a:xfrm>
            <a:custGeom>
              <a:avLst/>
              <a:gdLst>
                <a:gd name="T0" fmla="*/ 6 w 425"/>
                <a:gd name="T1" fmla="*/ 0 h 17"/>
                <a:gd name="T2" fmla="*/ 0 w 425"/>
                <a:gd name="T3" fmla="*/ 4 h 17"/>
                <a:gd name="T4" fmla="*/ 106 w 425"/>
                <a:gd name="T5" fmla="*/ 4 h 17"/>
                <a:gd name="T6" fmla="*/ 100 w 425"/>
                <a:gd name="T7" fmla="*/ 0 h 17"/>
                <a:gd name="T8" fmla="*/ 6 w 425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5"/>
                <a:gd name="T16" fmla="*/ 0 h 17"/>
                <a:gd name="T17" fmla="*/ 425 w 425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5" h="17">
                  <a:moveTo>
                    <a:pt x="23" y="0"/>
                  </a:moveTo>
                  <a:lnTo>
                    <a:pt x="0" y="17"/>
                  </a:lnTo>
                  <a:lnTo>
                    <a:pt x="425" y="17"/>
                  </a:lnTo>
                  <a:lnTo>
                    <a:pt x="402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61" name="Freeform 215"/>
            <p:cNvSpPr>
              <a:spLocks/>
            </p:cNvSpPr>
            <p:nvPr/>
          </p:nvSpPr>
          <p:spPr bwMode="auto">
            <a:xfrm>
              <a:off x="2920" y="1266"/>
              <a:ext cx="115" cy="3"/>
            </a:xfrm>
            <a:custGeom>
              <a:avLst/>
              <a:gdLst>
                <a:gd name="T0" fmla="*/ 4 w 460"/>
                <a:gd name="T1" fmla="*/ 0 h 12"/>
                <a:gd name="T2" fmla="*/ 0 w 460"/>
                <a:gd name="T3" fmla="*/ 3 h 12"/>
                <a:gd name="T4" fmla="*/ 115 w 460"/>
                <a:gd name="T5" fmla="*/ 3 h 12"/>
                <a:gd name="T6" fmla="*/ 111 w 460"/>
                <a:gd name="T7" fmla="*/ 0 h 12"/>
                <a:gd name="T8" fmla="*/ 4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62" name="Rectangle 216"/>
            <p:cNvSpPr>
              <a:spLocks noChangeArrowheads="1"/>
            </p:cNvSpPr>
            <p:nvPr/>
          </p:nvSpPr>
          <p:spPr bwMode="auto">
            <a:xfrm>
              <a:off x="3028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63" name="Rectangle 217"/>
            <p:cNvSpPr>
              <a:spLocks noChangeArrowheads="1"/>
            </p:cNvSpPr>
            <p:nvPr/>
          </p:nvSpPr>
          <p:spPr bwMode="auto">
            <a:xfrm>
              <a:off x="3017" y="1210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64" name="Freeform 218"/>
            <p:cNvSpPr>
              <a:spLocks/>
            </p:cNvSpPr>
            <p:nvPr/>
          </p:nvSpPr>
          <p:spPr bwMode="auto">
            <a:xfrm>
              <a:off x="3009" y="1196"/>
              <a:ext cx="26" cy="40"/>
            </a:xfrm>
            <a:custGeom>
              <a:avLst/>
              <a:gdLst>
                <a:gd name="T0" fmla="*/ 26 w 104"/>
                <a:gd name="T1" fmla="*/ 38 h 160"/>
                <a:gd name="T2" fmla="*/ 0 w 104"/>
                <a:gd name="T3" fmla="*/ 0 h 160"/>
                <a:gd name="T4" fmla="*/ 0 w 104"/>
                <a:gd name="T5" fmla="*/ 1 h 160"/>
                <a:gd name="T6" fmla="*/ 26 w 104"/>
                <a:gd name="T7" fmla="*/ 40 h 160"/>
                <a:gd name="T8" fmla="*/ 26 w 104"/>
                <a:gd name="T9" fmla="*/ 38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65" name="Freeform 219"/>
            <p:cNvSpPr>
              <a:spLocks/>
            </p:cNvSpPr>
            <p:nvPr/>
          </p:nvSpPr>
          <p:spPr bwMode="auto">
            <a:xfrm>
              <a:off x="3008" y="1196"/>
              <a:ext cx="29" cy="39"/>
            </a:xfrm>
            <a:custGeom>
              <a:avLst/>
              <a:gdLst>
                <a:gd name="T0" fmla="*/ 29 w 115"/>
                <a:gd name="T1" fmla="*/ 39 h 156"/>
                <a:gd name="T2" fmla="*/ 27 w 115"/>
                <a:gd name="T3" fmla="*/ 39 h 156"/>
                <a:gd name="T4" fmla="*/ 0 w 115"/>
                <a:gd name="T5" fmla="*/ 0 h 156"/>
                <a:gd name="T6" fmla="*/ 2 w 115"/>
                <a:gd name="T7" fmla="*/ 0 h 156"/>
                <a:gd name="T8" fmla="*/ 29 w 115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115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15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66" name="Rectangle 220"/>
            <p:cNvSpPr>
              <a:spLocks noChangeArrowheads="1"/>
            </p:cNvSpPr>
            <p:nvPr/>
          </p:nvSpPr>
          <p:spPr bwMode="auto">
            <a:xfrm>
              <a:off x="3035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67" name="Rectangle 221"/>
            <p:cNvSpPr>
              <a:spLocks noChangeArrowheads="1"/>
            </p:cNvSpPr>
            <p:nvPr/>
          </p:nvSpPr>
          <p:spPr bwMode="auto">
            <a:xfrm>
              <a:off x="2924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68" name="Rectangle 222"/>
            <p:cNvSpPr>
              <a:spLocks noChangeArrowheads="1"/>
            </p:cNvSpPr>
            <p:nvPr/>
          </p:nvSpPr>
          <p:spPr bwMode="auto">
            <a:xfrm>
              <a:off x="2935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69" name="Rectangle 223"/>
            <p:cNvSpPr>
              <a:spLocks noChangeArrowheads="1"/>
            </p:cNvSpPr>
            <p:nvPr/>
          </p:nvSpPr>
          <p:spPr bwMode="auto">
            <a:xfrm>
              <a:off x="2942" y="1203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70" name="Freeform 224"/>
            <p:cNvSpPr>
              <a:spLocks/>
            </p:cNvSpPr>
            <p:nvPr/>
          </p:nvSpPr>
          <p:spPr bwMode="auto">
            <a:xfrm>
              <a:off x="2922" y="1197"/>
              <a:ext cx="26" cy="39"/>
            </a:xfrm>
            <a:custGeom>
              <a:avLst/>
              <a:gdLst>
                <a:gd name="T0" fmla="*/ 0 w 103"/>
                <a:gd name="T1" fmla="*/ 37 h 160"/>
                <a:gd name="T2" fmla="*/ 26 w 103"/>
                <a:gd name="T3" fmla="*/ 0 h 160"/>
                <a:gd name="T4" fmla="*/ 26 w 103"/>
                <a:gd name="T5" fmla="*/ 2 h 160"/>
                <a:gd name="T6" fmla="*/ 0 w 103"/>
                <a:gd name="T7" fmla="*/ 39 h 160"/>
                <a:gd name="T8" fmla="*/ 0 w 103"/>
                <a:gd name="T9" fmla="*/ 37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60"/>
                <a:gd name="T17" fmla="*/ 103 w 103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60">
                  <a:moveTo>
                    <a:pt x="0" y="153"/>
                  </a:moveTo>
                  <a:lnTo>
                    <a:pt x="103" y="0"/>
                  </a:lnTo>
                  <a:lnTo>
                    <a:pt x="103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71" name="Freeform 225"/>
            <p:cNvSpPr>
              <a:spLocks/>
            </p:cNvSpPr>
            <p:nvPr/>
          </p:nvSpPr>
          <p:spPr bwMode="auto">
            <a:xfrm>
              <a:off x="2919" y="1196"/>
              <a:ext cx="29" cy="39"/>
            </a:xfrm>
            <a:custGeom>
              <a:avLst/>
              <a:gdLst>
                <a:gd name="T0" fmla="*/ 0 w 115"/>
                <a:gd name="T1" fmla="*/ 39 h 156"/>
                <a:gd name="T2" fmla="*/ 3 w 115"/>
                <a:gd name="T3" fmla="*/ 39 h 156"/>
                <a:gd name="T4" fmla="*/ 29 w 115"/>
                <a:gd name="T5" fmla="*/ 0 h 156"/>
                <a:gd name="T6" fmla="*/ 27 w 115"/>
                <a:gd name="T7" fmla="*/ 0 h 156"/>
                <a:gd name="T8" fmla="*/ 0 w 115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0" y="156"/>
                  </a:moveTo>
                  <a:lnTo>
                    <a:pt x="10" y="156"/>
                  </a:lnTo>
                  <a:lnTo>
                    <a:pt x="115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72" name="Rectangle 226"/>
            <p:cNvSpPr>
              <a:spLocks noChangeArrowheads="1"/>
            </p:cNvSpPr>
            <p:nvPr/>
          </p:nvSpPr>
          <p:spPr bwMode="auto">
            <a:xfrm>
              <a:off x="3114" y="1231"/>
              <a:ext cx="67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73" name="Rectangle 227"/>
            <p:cNvSpPr>
              <a:spLocks noChangeArrowheads="1"/>
            </p:cNvSpPr>
            <p:nvPr/>
          </p:nvSpPr>
          <p:spPr bwMode="auto">
            <a:xfrm>
              <a:off x="3106" y="1242"/>
              <a:ext cx="79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74" name="Rectangle 228"/>
            <p:cNvSpPr>
              <a:spLocks noChangeArrowheads="1"/>
            </p:cNvSpPr>
            <p:nvPr/>
          </p:nvSpPr>
          <p:spPr bwMode="auto">
            <a:xfrm>
              <a:off x="3099" y="1249"/>
              <a:ext cx="93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75" name="Rectangle 229"/>
            <p:cNvSpPr>
              <a:spLocks noChangeArrowheads="1"/>
            </p:cNvSpPr>
            <p:nvPr/>
          </p:nvSpPr>
          <p:spPr bwMode="auto">
            <a:xfrm>
              <a:off x="3096" y="1260"/>
              <a:ext cx="103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76" name="Rectangle 230"/>
            <p:cNvSpPr>
              <a:spLocks noChangeArrowheads="1"/>
            </p:cNvSpPr>
            <p:nvPr/>
          </p:nvSpPr>
          <p:spPr bwMode="auto">
            <a:xfrm>
              <a:off x="3092" y="1267"/>
              <a:ext cx="111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77" name="Freeform 231"/>
            <p:cNvSpPr>
              <a:spLocks/>
            </p:cNvSpPr>
            <p:nvPr/>
          </p:nvSpPr>
          <p:spPr bwMode="auto">
            <a:xfrm>
              <a:off x="3113" y="1227"/>
              <a:ext cx="70" cy="5"/>
            </a:xfrm>
            <a:custGeom>
              <a:avLst/>
              <a:gdLst>
                <a:gd name="T0" fmla="*/ 0 w 280"/>
                <a:gd name="T1" fmla="*/ 5 h 22"/>
                <a:gd name="T2" fmla="*/ 5 w 280"/>
                <a:gd name="T3" fmla="*/ 0 h 22"/>
                <a:gd name="T4" fmla="*/ 66 w 280"/>
                <a:gd name="T5" fmla="*/ 0 h 22"/>
                <a:gd name="T6" fmla="*/ 70 w 280"/>
                <a:gd name="T7" fmla="*/ 5 h 22"/>
                <a:gd name="T8" fmla="*/ 0 w 280"/>
                <a:gd name="T9" fmla="*/ 5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0"/>
                <a:gd name="T16" fmla="*/ 0 h 22"/>
                <a:gd name="T17" fmla="*/ 280 w 28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0" h="22">
                  <a:moveTo>
                    <a:pt x="0" y="22"/>
                  </a:moveTo>
                  <a:lnTo>
                    <a:pt x="20" y="0"/>
                  </a:lnTo>
                  <a:lnTo>
                    <a:pt x="262" y="0"/>
                  </a:lnTo>
                  <a:lnTo>
                    <a:pt x="28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78" name="Freeform 232"/>
            <p:cNvSpPr>
              <a:spLocks/>
            </p:cNvSpPr>
            <p:nvPr/>
          </p:nvSpPr>
          <p:spPr bwMode="auto">
            <a:xfrm>
              <a:off x="3107" y="1237"/>
              <a:ext cx="81" cy="3"/>
            </a:xfrm>
            <a:custGeom>
              <a:avLst/>
              <a:gdLst>
                <a:gd name="T0" fmla="*/ 6 w 327"/>
                <a:gd name="T1" fmla="*/ 0 h 13"/>
                <a:gd name="T2" fmla="*/ 77 w 327"/>
                <a:gd name="T3" fmla="*/ 0 h 13"/>
                <a:gd name="T4" fmla="*/ 81 w 327"/>
                <a:gd name="T5" fmla="*/ 3 h 13"/>
                <a:gd name="T6" fmla="*/ 0 w 327"/>
                <a:gd name="T7" fmla="*/ 3 h 13"/>
                <a:gd name="T8" fmla="*/ 6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1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79" name="Freeform 233"/>
            <p:cNvSpPr>
              <a:spLocks/>
            </p:cNvSpPr>
            <p:nvPr/>
          </p:nvSpPr>
          <p:spPr bwMode="auto">
            <a:xfrm>
              <a:off x="3102" y="1246"/>
              <a:ext cx="91" cy="4"/>
            </a:xfrm>
            <a:custGeom>
              <a:avLst/>
              <a:gdLst>
                <a:gd name="T0" fmla="*/ 4 w 366"/>
                <a:gd name="T1" fmla="*/ 0 h 17"/>
                <a:gd name="T2" fmla="*/ 87 w 366"/>
                <a:gd name="T3" fmla="*/ 0 h 17"/>
                <a:gd name="T4" fmla="*/ 91 w 366"/>
                <a:gd name="T5" fmla="*/ 4 h 17"/>
                <a:gd name="T6" fmla="*/ 0 w 366"/>
                <a:gd name="T7" fmla="*/ 4 h 17"/>
                <a:gd name="T8" fmla="*/ 4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7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80" name="Freeform 234"/>
            <p:cNvSpPr>
              <a:spLocks/>
            </p:cNvSpPr>
            <p:nvPr/>
          </p:nvSpPr>
          <p:spPr bwMode="auto">
            <a:xfrm>
              <a:off x="3095" y="1255"/>
              <a:ext cx="106" cy="4"/>
            </a:xfrm>
            <a:custGeom>
              <a:avLst/>
              <a:gdLst>
                <a:gd name="T0" fmla="*/ 6 w 424"/>
                <a:gd name="T1" fmla="*/ 0 h 17"/>
                <a:gd name="T2" fmla="*/ 0 w 424"/>
                <a:gd name="T3" fmla="*/ 4 h 17"/>
                <a:gd name="T4" fmla="*/ 106 w 424"/>
                <a:gd name="T5" fmla="*/ 4 h 17"/>
                <a:gd name="T6" fmla="*/ 101 w 424"/>
                <a:gd name="T7" fmla="*/ 0 h 17"/>
                <a:gd name="T8" fmla="*/ 6 w 424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4"/>
                <a:gd name="T16" fmla="*/ 0 h 17"/>
                <a:gd name="T17" fmla="*/ 424 w 424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4" h="17">
                  <a:moveTo>
                    <a:pt x="22" y="0"/>
                  </a:moveTo>
                  <a:lnTo>
                    <a:pt x="0" y="17"/>
                  </a:lnTo>
                  <a:lnTo>
                    <a:pt x="424" y="17"/>
                  </a:lnTo>
                  <a:lnTo>
                    <a:pt x="40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81" name="Freeform 235"/>
            <p:cNvSpPr>
              <a:spLocks/>
            </p:cNvSpPr>
            <p:nvPr/>
          </p:nvSpPr>
          <p:spPr bwMode="auto">
            <a:xfrm>
              <a:off x="3090" y="1266"/>
              <a:ext cx="115" cy="3"/>
            </a:xfrm>
            <a:custGeom>
              <a:avLst/>
              <a:gdLst>
                <a:gd name="T0" fmla="*/ 4 w 460"/>
                <a:gd name="T1" fmla="*/ 0 h 12"/>
                <a:gd name="T2" fmla="*/ 0 w 460"/>
                <a:gd name="T3" fmla="*/ 3 h 12"/>
                <a:gd name="T4" fmla="*/ 115 w 460"/>
                <a:gd name="T5" fmla="*/ 3 h 12"/>
                <a:gd name="T6" fmla="*/ 111 w 460"/>
                <a:gd name="T7" fmla="*/ 0 h 12"/>
                <a:gd name="T8" fmla="*/ 4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82" name="Rectangle 236"/>
            <p:cNvSpPr>
              <a:spLocks noChangeArrowheads="1"/>
            </p:cNvSpPr>
            <p:nvPr/>
          </p:nvSpPr>
          <p:spPr bwMode="auto">
            <a:xfrm>
              <a:off x="3203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83" name="Rectangle 237"/>
            <p:cNvSpPr>
              <a:spLocks noChangeArrowheads="1"/>
            </p:cNvSpPr>
            <p:nvPr/>
          </p:nvSpPr>
          <p:spPr bwMode="auto">
            <a:xfrm>
              <a:off x="3199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84" name="Rectangle 238"/>
            <p:cNvSpPr>
              <a:spLocks noChangeArrowheads="1"/>
            </p:cNvSpPr>
            <p:nvPr/>
          </p:nvSpPr>
          <p:spPr bwMode="auto">
            <a:xfrm>
              <a:off x="3192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85" name="Freeform 239"/>
            <p:cNvSpPr>
              <a:spLocks/>
            </p:cNvSpPr>
            <p:nvPr/>
          </p:nvSpPr>
          <p:spPr bwMode="auto">
            <a:xfrm>
              <a:off x="3179" y="1196"/>
              <a:ext cx="26" cy="40"/>
            </a:xfrm>
            <a:custGeom>
              <a:avLst/>
              <a:gdLst>
                <a:gd name="T0" fmla="*/ 26 w 104"/>
                <a:gd name="T1" fmla="*/ 38 h 160"/>
                <a:gd name="T2" fmla="*/ 0 w 104"/>
                <a:gd name="T3" fmla="*/ 0 h 160"/>
                <a:gd name="T4" fmla="*/ 0 w 104"/>
                <a:gd name="T5" fmla="*/ 1 h 160"/>
                <a:gd name="T6" fmla="*/ 26 w 104"/>
                <a:gd name="T7" fmla="*/ 40 h 160"/>
                <a:gd name="T8" fmla="*/ 26 w 104"/>
                <a:gd name="T9" fmla="*/ 38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86" name="Freeform 240"/>
            <p:cNvSpPr>
              <a:spLocks/>
            </p:cNvSpPr>
            <p:nvPr/>
          </p:nvSpPr>
          <p:spPr bwMode="auto">
            <a:xfrm>
              <a:off x="3178" y="1196"/>
              <a:ext cx="29" cy="39"/>
            </a:xfrm>
            <a:custGeom>
              <a:avLst/>
              <a:gdLst>
                <a:gd name="T0" fmla="*/ 29 w 114"/>
                <a:gd name="T1" fmla="*/ 39 h 156"/>
                <a:gd name="T2" fmla="*/ 27 w 114"/>
                <a:gd name="T3" fmla="*/ 39 h 156"/>
                <a:gd name="T4" fmla="*/ 0 w 114"/>
                <a:gd name="T5" fmla="*/ 0 h 156"/>
                <a:gd name="T6" fmla="*/ 2 w 114"/>
                <a:gd name="T7" fmla="*/ 0 h 156"/>
                <a:gd name="T8" fmla="*/ 29 w 114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"/>
                <a:gd name="T16" fmla="*/ 0 h 156"/>
                <a:gd name="T17" fmla="*/ 114 w 114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" h="156">
                  <a:moveTo>
                    <a:pt x="114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7" y="0"/>
                  </a:lnTo>
                  <a:lnTo>
                    <a:pt x="114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87" name="Rectangle 241"/>
            <p:cNvSpPr>
              <a:spLocks noChangeArrowheads="1"/>
            </p:cNvSpPr>
            <p:nvPr/>
          </p:nvSpPr>
          <p:spPr bwMode="auto">
            <a:xfrm>
              <a:off x="3203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88" name="Rectangle 242"/>
            <p:cNvSpPr>
              <a:spLocks noChangeArrowheads="1"/>
            </p:cNvSpPr>
            <p:nvPr/>
          </p:nvSpPr>
          <p:spPr bwMode="auto">
            <a:xfrm>
              <a:off x="3088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89" name="Rectangle 243"/>
            <p:cNvSpPr>
              <a:spLocks noChangeArrowheads="1"/>
            </p:cNvSpPr>
            <p:nvPr/>
          </p:nvSpPr>
          <p:spPr bwMode="auto">
            <a:xfrm>
              <a:off x="3099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90" name="Rectangle 244"/>
            <p:cNvSpPr>
              <a:spLocks noChangeArrowheads="1"/>
            </p:cNvSpPr>
            <p:nvPr/>
          </p:nvSpPr>
          <p:spPr bwMode="auto">
            <a:xfrm>
              <a:off x="3106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91" name="Freeform 245"/>
            <p:cNvSpPr>
              <a:spLocks/>
            </p:cNvSpPr>
            <p:nvPr/>
          </p:nvSpPr>
          <p:spPr bwMode="auto">
            <a:xfrm>
              <a:off x="3092" y="1197"/>
              <a:ext cx="25" cy="39"/>
            </a:xfrm>
            <a:custGeom>
              <a:avLst/>
              <a:gdLst>
                <a:gd name="T0" fmla="*/ 0 w 104"/>
                <a:gd name="T1" fmla="*/ 37 h 160"/>
                <a:gd name="T2" fmla="*/ 25 w 104"/>
                <a:gd name="T3" fmla="*/ 0 h 160"/>
                <a:gd name="T4" fmla="*/ 25 w 104"/>
                <a:gd name="T5" fmla="*/ 2 h 160"/>
                <a:gd name="T6" fmla="*/ 0 w 104"/>
                <a:gd name="T7" fmla="*/ 39 h 160"/>
                <a:gd name="T8" fmla="*/ 0 w 104"/>
                <a:gd name="T9" fmla="*/ 37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0" y="153"/>
                  </a:moveTo>
                  <a:lnTo>
                    <a:pt x="104" y="0"/>
                  </a:lnTo>
                  <a:lnTo>
                    <a:pt x="104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92" name="Freeform 246"/>
            <p:cNvSpPr>
              <a:spLocks/>
            </p:cNvSpPr>
            <p:nvPr/>
          </p:nvSpPr>
          <p:spPr bwMode="auto">
            <a:xfrm>
              <a:off x="3089" y="1196"/>
              <a:ext cx="29" cy="39"/>
            </a:xfrm>
            <a:custGeom>
              <a:avLst/>
              <a:gdLst>
                <a:gd name="T0" fmla="*/ 0 w 116"/>
                <a:gd name="T1" fmla="*/ 39 h 156"/>
                <a:gd name="T2" fmla="*/ 2 w 116"/>
                <a:gd name="T3" fmla="*/ 39 h 156"/>
                <a:gd name="T4" fmla="*/ 29 w 116"/>
                <a:gd name="T5" fmla="*/ 0 h 156"/>
                <a:gd name="T6" fmla="*/ 27 w 116"/>
                <a:gd name="T7" fmla="*/ 0 h 156"/>
                <a:gd name="T8" fmla="*/ 0 w 116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56"/>
                <a:gd name="T17" fmla="*/ 116 w 116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56">
                  <a:moveTo>
                    <a:pt x="0" y="156"/>
                  </a:moveTo>
                  <a:lnTo>
                    <a:pt x="9" y="156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193" name="Rectangle 247"/>
            <p:cNvSpPr>
              <a:spLocks noChangeArrowheads="1"/>
            </p:cNvSpPr>
            <p:nvPr/>
          </p:nvSpPr>
          <p:spPr bwMode="auto">
            <a:xfrm>
              <a:off x="3088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276" name="Group 248"/>
          <p:cNvGrpSpPr>
            <a:grpSpLocks/>
          </p:cNvGrpSpPr>
          <p:nvPr/>
        </p:nvGrpSpPr>
        <p:grpSpPr bwMode="auto">
          <a:xfrm flipH="1">
            <a:off x="619125" y="4730750"/>
            <a:ext cx="387350" cy="574675"/>
            <a:chOff x="2881" y="718"/>
            <a:chExt cx="366" cy="552"/>
          </a:xfrm>
        </p:grpSpPr>
        <p:sp>
          <p:nvSpPr>
            <p:cNvPr id="11972" name="Rectangle 249"/>
            <p:cNvSpPr>
              <a:spLocks noChangeArrowheads="1"/>
            </p:cNvSpPr>
            <p:nvPr/>
          </p:nvSpPr>
          <p:spPr bwMode="auto">
            <a:xfrm>
              <a:off x="2904" y="1042"/>
              <a:ext cx="316" cy="227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3" name="Rectangle 250"/>
            <p:cNvSpPr>
              <a:spLocks noChangeArrowheads="1"/>
            </p:cNvSpPr>
            <p:nvPr/>
          </p:nvSpPr>
          <p:spPr bwMode="auto">
            <a:xfrm>
              <a:off x="2906" y="1070"/>
              <a:ext cx="311" cy="1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4" name="Rectangle 251"/>
            <p:cNvSpPr>
              <a:spLocks noChangeArrowheads="1"/>
            </p:cNvSpPr>
            <p:nvPr/>
          </p:nvSpPr>
          <p:spPr bwMode="auto">
            <a:xfrm>
              <a:off x="2906" y="1074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5" name="Rectangle 252"/>
            <p:cNvSpPr>
              <a:spLocks noChangeArrowheads="1"/>
            </p:cNvSpPr>
            <p:nvPr/>
          </p:nvSpPr>
          <p:spPr bwMode="auto">
            <a:xfrm>
              <a:off x="2906" y="1088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6" name="Rectangle 253"/>
            <p:cNvSpPr>
              <a:spLocks noChangeArrowheads="1"/>
            </p:cNvSpPr>
            <p:nvPr/>
          </p:nvSpPr>
          <p:spPr bwMode="auto">
            <a:xfrm>
              <a:off x="2903" y="1235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7" name="Rectangle 254"/>
            <p:cNvSpPr>
              <a:spLocks noChangeArrowheads="1"/>
            </p:cNvSpPr>
            <p:nvPr/>
          </p:nvSpPr>
          <p:spPr bwMode="auto">
            <a:xfrm>
              <a:off x="2903" y="1227"/>
              <a:ext cx="318" cy="4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8" name="Rectangle 255"/>
            <p:cNvSpPr>
              <a:spLocks noChangeArrowheads="1"/>
            </p:cNvSpPr>
            <p:nvPr/>
          </p:nvSpPr>
          <p:spPr bwMode="auto">
            <a:xfrm>
              <a:off x="2903" y="1242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9" name="Rectangle 256"/>
            <p:cNvSpPr>
              <a:spLocks noChangeArrowheads="1"/>
            </p:cNvSpPr>
            <p:nvPr/>
          </p:nvSpPr>
          <p:spPr bwMode="auto">
            <a:xfrm>
              <a:off x="2906" y="1249"/>
              <a:ext cx="311" cy="18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80" name="Freeform 257"/>
            <p:cNvSpPr>
              <a:spLocks/>
            </p:cNvSpPr>
            <p:nvPr/>
          </p:nvSpPr>
          <p:spPr bwMode="auto">
            <a:xfrm>
              <a:off x="2881" y="736"/>
              <a:ext cx="366" cy="85"/>
            </a:xfrm>
            <a:custGeom>
              <a:avLst/>
              <a:gdLst>
                <a:gd name="T0" fmla="*/ 0 w 1463"/>
                <a:gd name="T1" fmla="*/ 85 h 338"/>
                <a:gd name="T2" fmla="*/ 366 w 1463"/>
                <a:gd name="T3" fmla="*/ 85 h 338"/>
                <a:gd name="T4" fmla="*/ 341 w 1463"/>
                <a:gd name="T5" fmla="*/ 0 h 338"/>
                <a:gd name="T6" fmla="*/ 24 w 1463"/>
                <a:gd name="T7" fmla="*/ 0 h 338"/>
                <a:gd name="T8" fmla="*/ 0 w 1463"/>
                <a:gd name="T9" fmla="*/ 85 h 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63"/>
                <a:gd name="T16" fmla="*/ 0 h 338"/>
                <a:gd name="T17" fmla="*/ 1463 w 1463"/>
                <a:gd name="T18" fmla="*/ 338 h 3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63" h="338">
                  <a:moveTo>
                    <a:pt x="0" y="338"/>
                  </a:moveTo>
                  <a:lnTo>
                    <a:pt x="1463" y="338"/>
                  </a:lnTo>
                  <a:lnTo>
                    <a:pt x="1362" y="0"/>
                  </a:lnTo>
                  <a:lnTo>
                    <a:pt x="97" y="0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81" name="Freeform 258"/>
            <p:cNvSpPr>
              <a:spLocks/>
            </p:cNvSpPr>
            <p:nvPr/>
          </p:nvSpPr>
          <p:spPr bwMode="auto">
            <a:xfrm>
              <a:off x="2881" y="824"/>
              <a:ext cx="177" cy="42"/>
            </a:xfrm>
            <a:custGeom>
              <a:avLst/>
              <a:gdLst>
                <a:gd name="T0" fmla="*/ 177 w 712"/>
                <a:gd name="T1" fmla="*/ 42 h 168"/>
                <a:gd name="T2" fmla="*/ 22 w 712"/>
                <a:gd name="T3" fmla="*/ 42 h 168"/>
                <a:gd name="T4" fmla="*/ 11 w 712"/>
                <a:gd name="T5" fmla="*/ 30 h 168"/>
                <a:gd name="T6" fmla="*/ 11 w 712"/>
                <a:gd name="T7" fmla="*/ 13 h 168"/>
                <a:gd name="T8" fmla="*/ 0 w 712"/>
                <a:gd name="T9" fmla="*/ 0 h 168"/>
                <a:gd name="T10" fmla="*/ 177 w 712"/>
                <a:gd name="T11" fmla="*/ 0 h 168"/>
                <a:gd name="T12" fmla="*/ 177 w 712"/>
                <a:gd name="T13" fmla="*/ 42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12"/>
                <a:gd name="T22" fmla="*/ 0 h 168"/>
                <a:gd name="T23" fmla="*/ 712 w 712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12" h="168">
                  <a:moveTo>
                    <a:pt x="712" y="168"/>
                  </a:moveTo>
                  <a:lnTo>
                    <a:pt x="89" y="168"/>
                  </a:lnTo>
                  <a:lnTo>
                    <a:pt x="45" y="121"/>
                  </a:lnTo>
                  <a:lnTo>
                    <a:pt x="45" y="52"/>
                  </a:lnTo>
                  <a:lnTo>
                    <a:pt x="0" y="0"/>
                  </a:lnTo>
                  <a:lnTo>
                    <a:pt x="712" y="0"/>
                  </a:lnTo>
                  <a:lnTo>
                    <a:pt x="712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82" name="Freeform 259"/>
            <p:cNvSpPr>
              <a:spLocks/>
            </p:cNvSpPr>
            <p:nvPr/>
          </p:nvSpPr>
          <p:spPr bwMode="auto">
            <a:xfrm>
              <a:off x="3053" y="824"/>
              <a:ext cx="191" cy="42"/>
            </a:xfrm>
            <a:custGeom>
              <a:avLst/>
              <a:gdLst>
                <a:gd name="T0" fmla="*/ 0 w 766"/>
                <a:gd name="T1" fmla="*/ 42 h 168"/>
                <a:gd name="T2" fmla="*/ 167 w 766"/>
                <a:gd name="T3" fmla="*/ 42 h 168"/>
                <a:gd name="T4" fmla="*/ 179 w 766"/>
                <a:gd name="T5" fmla="*/ 30 h 168"/>
                <a:gd name="T6" fmla="*/ 179 w 766"/>
                <a:gd name="T7" fmla="*/ 13 h 168"/>
                <a:gd name="T8" fmla="*/ 191 w 766"/>
                <a:gd name="T9" fmla="*/ 0 h 168"/>
                <a:gd name="T10" fmla="*/ 0 w 766"/>
                <a:gd name="T11" fmla="*/ 0 h 168"/>
                <a:gd name="T12" fmla="*/ 0 w 766"/>
                <a:gd name="T13" fmla="*/ 42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6"/>
                <a:gd name="T22" fmla="*/ 0 h 168"/>
                <a:gd name="T23" fmla="*/ 766 w 766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6" h="168">
                  <a:moveTo>
                    <a:pt x="0" y="168"/>
                  </a:moveTo>
                  <a:lnTo>
                    <a:pt x="670" y="168"/>
                  </a:lnTo>
                  <a:lnTo>
                    <a:pt x="718" y="121"/>
                  </a:lnTo>
                  <a:lnTo>
                    <a:pt x="718" y="52"/>
                  </a:lnTo>
                  <a:lnTo>
                    <a:pt x="766" y="0"/>
                  </a:lnTo>
                  <a:lnTo>
                    <a:pt x="0" y="0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83" name="Rectangle 260"/>
            <p:cNvSpPr>
              <a:spLocks noChangeArrowheads="1"/>
            </p:cNvSpPr>
            <p:nvPr/>
          </p:nvSpPr>
          <p:spPr bwMode="auto">
            <a:xfrm>
              <a:off x="2892" y="848"/>
              <a:ext cx="336" cy="4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84" name="Rectangle 261"/>
            <p:cNvSpPr>
              <a:spLocks noChangeArrowheads="1"/>
            </p:cNvSpPr>
            <p:nvPr/>
          </p:nvSpPr>
          <p:spPr bwMode="auto">
            <a:xfrm>
              <a:off x="2892" y="838"/>
              <a:ext cx="336" cy="1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85" name="Rectangle 262"/>
            <p:cNvSpPr>
              <a:spLocks noChangeArrowheads="1"/>
            </p:cNvSpPr>
            <p:nvPr/>
          </p:nvSpPr>
          <p:spPr bwMode="auto">
            <a:xfrm>
              <a:off x="2882" y="820"/>
              <a:ext cx="363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86" name="Rectangle 263"/>
            <p:cNvSpPr>
              <a:spLocks noChangeArrowheads="1"/>
            </p:cNvSpPr>
            <p:nvPr/>
          </p:nvSpPr>
          <p:spPr bwMode="auto">
            <a:xfrm>
              <a:off x="2904" y="864"/>
              <a:ext cx="316" cy="133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87" name="Rectangle 264"/>
            <p:cNvSpPr>
              <a:spLocks noChangeArrowheads="1"/>
            </p:cNvSpPr>
            <p:nvPr/>
          </p:nvSpPr>
          <p:spPr bwMode="auto">
            <a:xfrm>
              <a:off x="3207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88" name="Rectangle 265"/>
            <p:cNvSpPr>
              <a:spLocks noChangeArrowheads="1"/>
            </p:cNvSpPr>
            <p:nvPr/>
          </p:nvSpPr>
          <p:spPr bwMode="auto">
            <a:xfrm>
              <a:off x="3207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89" name="Rectangle 266"/>
            <p:cNvSpPr>
              <a:spLocks noChangeArrowheads="1"/>
            </p:cNvSpPr>
            <p:nvPr/>
          </p:nvSpPr>
          <p:spPr bwMode="auto">
            <a:xfrm>
              <a:off x="3079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90" name="Rectangle 267"/>
            <p:cNvSpPr>
              <a:spLocks noChangeArrowheads="1"/>
            </p:cNvSpPr>
            <p:nvPr/>
          </p:nvSpPr>
          <p:spPr bwMode="auto">
            <a:xfrm>
              <a:off x="3079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91" name="Rectangle 268"/>
            <p:cNvSpPr>
              <a:spLocks noChangeArrowheads="1"/>
            </p:cNvSpPr>
            <p:nvPr/>
          </p:nvSpPr>
          <p:spPr bwMode="auto">
            <a:xfrm>
              <a:off x="3036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92" name="Rectangle 269"/>
            <p:cNvSpPr>
              <a:spLocks noChangeArrowheads="1"/>
            </p:cNvSpPr>
            <p:nvPr/>
          </p:nvSpPr>
          <p:spPr bwMode="auto">
            <a:xfrm>
              <a:off x="3036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93" name="Rectangle 270"/>
            <p:cNvSpPr>
              <a:spLocks noChangeArrowheads="1"/>
            </p:cNvSpPr>
            <p:nvPr/>
          </p:nvSpPr>
          <p:spPr bwMode="auto">
            <a:xfrm>
              <a:off x="2907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94" name="Rectangle 271"/>
            <p:cNvSpPr>
              <a:spLocks noChangeArrowheads="1"/>
            </p:cNvSpPr>
            <p:nvPr/>
          </p:nvSpPr>
          <p:spPr bwMode="auto">
            <a:xfrm>
              <a:off x="2907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95" name="Rectangle 272"/>
            <p:cNvSpPr>
              <a:spLocks noChangeArrowheads="1"/>
            </p:cNvSpPr>
            <p:nvPr/>
          </p:nvSpPr>
          <p:spPr bwMode="auto">
            <a:xfrm>
              <a:off x="3054" y="1092"/>
              <a:ext cx="16" cy="13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96" name="Rectangle 273"/>
            <p:cNvSpPr>
              <a:spLocks noChangeArrowheads="1"/>
            </p:cNvSpPr>
            <p:nvPr/>
          </p:nvSpPr>
          <p:spPr bwMode="auto">
            <a:xfrm>
              <a:off x="2904" y="1007"/>
              <a:ext cx="316" cy="2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97" name="Rectangle 274"/>
            <p:cNvSpPr>
              <a:spLocks noChangeArrowheads="1"/>
            </p:cNvSpPr>
            <p:nvPr/>
          </p:nvSpPr>
          <p:spPr bwMode="auto">
            <a:xfrm>
              <a:off x="2903" y="998"/>
              <a:ext cx="318" cy="11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98" name="Rectangle 275"/>
            <p:cNvSpPr>
              <a:spLocks noChangeArrowheads="1"/>
            </p:cNvSpPr>
            <p:nvPr/>
          </p:nvSpPr>
          <p:spPr bwMode="auto">
            <a:xfrm>
              <a:off x="2903" y="1016"/>
              <a:ext cx="318" cy="4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99" name="Rectangle 276"/>
            <p:cNvSpPr>
              <a:spLocks noChangeArrowheads="1"/>
            </p:cNvSpPr>
            <p:nvPr/>
          </p:nvSpPr>
          <p:spPr bwMode="auto">
            <a:xfrm>
              <a:off x="2903" y="1038"/>
              <a:ext cx="318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00" name="Rectangle 277"/>
            <p:cNvSpPr>
              <a:spLocks noChangeArrowheads="1"/>
            </p:cNvSpPr>
            <p:nvPr/>
          </p:nvSpPr>
          <p:spPr bwMode="auto">
            <a:xfrm>
              <a:off x="2903" y="1052"/>
              <a:ext cx="314" cy="7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01" name="Freeform 278"/>
            <p:cNvSpPr>
              <a:spLocks/>
            </p:cNvSpPr>
            <p:nvPr/>
          </p:nvSpPr>
          <p:spPr bwMode="auto">
            <a:xfrm>
              <a:off x="3093" y="1070"/>
              <a:ext cx="110" cy="156"/>
            </a:xfrm>
            <a:custGeom>
              <a:avLst/>
              <a:gdLst>
                <a:gd name="T0" fmla="*/ 0 w 440"/>
                <a:gd name="T1" fmla="*/ 26 h 623"/>
                <a:gd name="T2" fmla="*/ 0 w 440"/>
                <a:gd name="T3" fmla="*/ 156 h 623"/>
                <a:gd name="T4" fmla="*/ 110 w 440"/>
                <a:gd name="T5" fmla="*/ 156 h 623"/>
                <a:gd name="T6" fmla="*/ 110 w 440"/>
                <a:gd name="T7" fmla="*/ 26 h 623"/>
                <a:gd name="T8" fmla="*/ 76 w 440"/>
                <a:gd name="T9" fmla="*/ 0 h 623"/>
                <a:gd name="T10" fmla="*/ 35 w 440"/>
                <a:gd name="T11" fmla="*/ 0 h 623"/>
                <a:gd name="T12" fmla="*/ 0 w 440"/>
                <a:gd name="T13" fmla="*/ 26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0"/>
                <a:gd name="T22" fmla="*/ 0 h 623"/>
                <a:gd name="T23" fmla="*/ 440 w 440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0" h="623">
                  <a:moveTo>
                    <a:pt x="0" y="103"/>
                  </a:moveTo>
                  <a:lnTo>
                    <a:pt x="0" y="623"/>
                  </a:lnTo>
                  <a:lnTo>
                    <a:pt x="440" y="623"/>
                  </a:lnTo>
                  <a:lnTo>
                    <a:pt x="440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02" name="Rectangle 279"/>
            <p:cNvSpPr>
              <a:spLocks noChangeArrowheads="1"/>
            </p:cNvSpPr>
            <p:nvPr/>
          </p:nvSpPr>
          <p:spPr bwMode="auto">
            <a:xfrm>
              <a:off x="3111" y="1100"/>
              <a:ext cx="73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03" name="Rectangle 280"/>
            <p:cNvSpPr>
              <a:spLocks noChangeArrowheads="1"/>
            </p:cNvSpPr>
            <p:nvPr/>
          </p:nvSpPr>
          <p:spPr bwMode="auto">
            <a:xfrm>
              <a:off x="3150" y="1103"/>
              <a:ext cx="23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04" name="Rectangle 281"/>
            <p:cNvSpPr>
              <a:spLocks noChangeArrowheads="1"/>
            </p:cNvSpPr>
            <p:nvPr/>
          </p:nvSpPr>
          <p:spPr bwMode="auto">
            <a:xfrm>
              <a:off x="3118" y="1103"/>
              <a:ext cx="27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05" name="Rectangle 282"/>
            <p:cNvSpPr>
              <a:spLocks noChangeArrowheads="1"/>
            </p:cNvSpPr>
            <p:nvPr/>
          </p:nvSpPr>
          <p:spPr bwMode="auto">
            <a:xfrm>
              <a:off x="3125" y="1111"/>
              <a:ext cx="12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06" name="Rectangle 283"/>
            <p:cNvSpPr>
              <a:spLocks noChangeArrowheads="1"/>
            </p:cNvSpPr>
            <p:nvPr/>
          </p:nvSpPr>
          <p:spPr bwMode="auto">
            <a:xfrm>
              <a:off x="3157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07" name="Rectangle 284"/>
            <p:cNvSpPr>
              <a:spLocks noChangeArrowheads="1"/>
            </p:cNvSpPr>
            <p:nvPr/>
          </p:nvSpPr>
          <p:spPr bwMode="auto">
            <a:xfrm>
              <a:off x="3154" y="1211"/>
              <a:ext cx="15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08" name="Oval 285"/>
            <p:cNvSpPr>
              <a:spLocks noChangeArrowheads="1"/>
            </p:cNvSpPr>
            <p:nvPr/>
          </p:nvSpPr>
          <p:spPr bwMode="auto">
            <a:xfrm>
              <a:off x="3139" y="1175"/>
              <a:ext cx="2" cy="1"/>
            </a:xfrm>
            <a:prstGeom prst="ellipse">
              <a:avLst/>
            </a:prstGeom>
            <a:solidFill>
              <a:srgbClr val="FFBF7F"/>
            </a:solidFill>
            <a:ln w="3175">
              <a:solidFill>
                <a:srgbClr val="FFBF7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09" name="Freeform 286"/>
            <p:cNvSpPr>
              <a:spLocks/>
            </p:cNvSpPr>
            <p:nvPr/>
          </p:nvSpPr>
          <p:spPr bwMode="auto">
            <a:xfrm>
              <a:off x="2923" y="1070"/>
              <a:ext cx="110" cy="156"/>
            </a:xfrm>
            <a:custGeom>
              <a:avLst/>
              <a:gdLst>
                <a:gd name="T0" fmla="*/ 0 w 439"/>
                <a:gd name="T1" fmla="*/ 26 h 623"/>
                <a:gd name="T2" fmla="*/ 0 w 439"/>
                <a:gd name="T3" fmla="*/ 156 h 623"/>
                <a:gd name="T4" fmla="*/ 110 w 439"/>
                <a:gd name="T5" fmla="*/ 156 h 623"/>
                <a:gd name="T6" fmla="*/ 110 w 439"/>
                <a:gd name="T7" fmla="*/ 26 h 623"/>
                <a:gd name="T8" fmla="*/ 76 w 439"/>
                <a:gd name="T9" fmla="*/ 0 h 623"/>
                <a:gd name="T10" fmla="*/ 35 w 439"/>
                <a:gd name="T11" fmla="*/ 0 h 623"/>
                <a:gd name="T12" fmla="*/ 0 w 439"/>
                <a:gd name="T13" fmla="*/ 26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39"/>
                <a:gd name="T22" fmla="*/ 0 h 623"/>
                <a:gd name="T23" fmla="*/ 439 w 439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39" h="623">
                  <a:moveTo>
                    <a:pt x="0" y="103"/>
                  </a:moveTo>
                  <a:lnTo>
                    <a:pt x="0" y="623"/>
                  </a:lnTo>
                  <a:lnTo>
                    <a:pt x="439" y="623"/>
                  </a:lnTo>
                  <a:lnTo>
                    <a:pt x="439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10" name="Rectangle 287"/>
            <p:cNvSpPr>
              <a:spLocks noChangeArrowheads="1"/>
            </p:cNvSpPr>
            <p:nvPr/>
          </p:nvSpPr>
          <p:spPr bwMode="auto">
            <a:xfrm>
              <a:off x="2940" y="1100"/>
              <a:ext cx="72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11" name="Rectangle 288"/>
            <p:cNvSpPr>
              <a:spLocks noChangeArrowheads="1"/>
            </p:cNvSpPr>
            <p:nvPr/>
          </p:nvSpPr>
          <p:spPr bwMode="auto">
            <a:xfrm>
              <a:off x="2979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12" name="Rectangle 289"/>
            <p:cNvSpPr>
              <a:spLocks noChangeArrowheads="1"/>
            </p:cNvSpPr>
            <p:nvPr/>
          </p:nvSpPr>
          <p:spPr bwMode="auto">
            <a:xfrm>
              <a:off x="2947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13" name="Rectangle 290"/>
            <p:cNvSpPr>
              <a:spLocks noChangeArrowheads="1"/>
            </p:cNvSpPr>
            <p:nvPr/>
          </p:nvSpPr>
          <p:spPr bwMode="auto">
            <a:xfrm>
              <a:off x="2958" y="1111"/>
              <a:ext cx="8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14" name="Rectangle 291"/>
            <p:cNvSpPr>
              <a:spLocks noChangeArrowheads="1"/>
            </p:cNvSpPr>
            <p:nvPr/>
          </p:nvSpPr>
          <p:spPr bwMode="auto">
            <a:xfrm>
              <a:off x="2986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15" name="Rectangle 292"/>
            <p:cNvSpPr>
              <a:spLocks noChangeArrowheads="1"/>
            </p:cNvSpPr>
            <p:nvPr/>
          </p:nvSpPr>
          <p:spPr bwMode="auto">
            <a:xfrm>
              <a:off x="2982" y="1211"/>
              <a:ext cx="16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16" name="Oval 293"/>
            <p:cNvSpPr>
              <a:spLocks noChangeArrowheads="1"/>
            </p:cNvSpPr>
            <p:nvPr/>
          </p:nvSpPr>
          <p:spPr bwMode="auto">
            <a:xfrm>
              <a:off x="2967" y="1174"/>
              <a:ext cx="4" cy="3"/>
            </a:xfrm>
            <a:prstGeom prst="ellipse">
              <a:avLst/>
            </a:prstGeom>
            <a:solidFill>
              <a:srgbClr val="FFBF7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17" name="Rectangle 294"/>
            <p:cNvSpPr>
              <a:spLocks noChangeArrowheads="1"/>
            </p:cNvSpPr>
            <p:nvPr/>
          </p:nvSpPr>
          <p:spPr bwMode="auto">
            <a:xfrm>
              <a:off x="3115" y="746"/>
              <a:ext cx="54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18" name="Freeform 295"/>
            <p:cNvSpPr>
              <a:spLocks/>
            </p:cNvSpPr>
            <p:nvPr/>
          </p:nvSpPr>
          <p:spPr bwMode="auto">
            <a:xfrm>
              <a:off x="3108" y="718"/>
              <a:ext cx="71" cy="29"/>
            </a:xfrm>
            <a:custGeom>
              <a:avLst/>
              <a:gdLst>
                <a:gd name="T0" fmla="*/ 0 w 284"/>
                <a:gd name="T1" fmla="*/ 29 h 118"/>
                <a:gd name="T2" fmla="*/ 71 w 284"/>
                <a:gd name="T3" fmla="*/ 29 h 118"/>
                <a:gd name="T4" fmla="*/ 71 w 284"/>
                <a:gd name="T5" fmla="*/ 14 h 118"/>
                <a:gd name="T6" fmla="*/ 47 w 284"/>
                <a:gd name="T7" fmla="*/ 0 h 118"/>
                <a:gd name="T8" fmla="*/ 24 w 284"/>
                <a:gd name="T9" fmla="*/ 0 h 118"/>
                <a:gd name="T10" fmla="*/ 0 w 284"/>
                <a:gd name="T11" fmla="*/ 14 h 118"/>
                <a:gd name="T12" fmla="*/ 0 w 284"/>
                <a:gd name="T13" fmla="*/ 29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5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19" name="Freeform 296"/>
            <p:cNvSpPr>
              <a:spLocks/>
            </p:cNvSpPr>
            <p:nvPr/>
          </p:nvSpPr>
          <p:spPr bwMode="auto">
            <a:xfrm>
              <a:off x="3115" y="724"/>
              <a:ext cx="58" cy="21"/>
            </a:xfrm>
            <a:custGeom>
              <a:avLst/>
              <a:gdLst>
                <a:gd name="T0" fmla="*/ 0 w 232"/>
                <a:gd name="T1" fmla="*/ 21 h 85"/>
                <a:gd name="T2" fmla="*/ 58 w 232"/>
                <a:gd name="T3" fmla="*/ 21 h 85"/>
                <a:gd name="T4" fmla="*/ 58 w 232"/>
                <a:gd name="T5" fmla="*/ 11 h 85"/>
                <a:gd name="T6" fmla="*/ 38 w 232"/>
                <a:gd name="T7" fmla="*/ 0 h 85"/>
                <a:gd name="T8" fmla="*/ 20 w 232"/>
                <a:gd name="T9" fmla="*/ 0 h 85"/>
                <a:gd name="T10" fmla="*/ 0 w 232"/>
                <a:gd name="T11" fmla="*/ 10 h 85"/>
                <a:gd name="T12" fmla="*/ 0 w 232"/>
                <a:gd name="T13" fmla="*/ 21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2"/>
                <a:gd name="T22" fmla="*/ 0 h 85"/>
                <a:gd name="T23" fmla="*/ 232 w 232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2" h="85">
                  <a:moveTo>
                    <a:pt x="0" y="85"/>
                  </a:moveTo>
                  <a:lnTo>
                    <a:pt x="232" y="85"/>
                  </a:lnTo>
                  <a:lnTo>
                    <a:pt x="232" y="43"/>
                  </a:lnTo>
                  <a:lnTo>
                    <a:pt x="153" y="0"/>
                  </a:lnTo>
                  <a:lnTo>
                    <a:pt x="78" y="0"/>
                  </a:lnTo>
                  <a:lnTo>
                    <a:pt x="0" y="41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20" name="Rectangle 297"/>
            <p:cNvSpPr>
              <a:spLocks noChangeArrowheads="1"/>
            </p:cNvSpPr>
            <p:nvPr/>
          </p:nvSpPr>
          <p:spPr bwMode="auto">
            <a:xfrm>
              <a:off x="3118" y="781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21" name="Rectangle 298"/>
            <p:cNvSpPr>
              <a:spLocks noChangeArrowheads="1"/>
            </p:cNvSpPr>
            <p:nvPr/>
          </p:nvSpPr>
          <p:spPr bwMode="auto">
            <a:xfrm>
              <a:off x="3118" y="753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22" name="Rectangle 299"/>
            <p:cNvSpPr>
              <a:spLocks noChangeArrowheads="1"/>
            </p:cNvSpPr>
            <p:nvPr/>
          </p:nvSpPr>
          <p:spPr bwMode="auto">
            <a:xfrm>
              <a:off x="2958" y="746"/>
              <a:ext cx="51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23" name="Freeform 300"/>
            <p:cNvSpPr>
              <a:spLocks/>
            </p:cNvSpPr>
            <p:nvPr/>
          </p:nvSpPr>
          <p:spPr bwMode="auto">
            <a:xfrm>
              <a:off x="2950" y="718"/>
              <a:ext cx="71" cy="30"/>
            </a:xfrm>
            <a:custGeom>
              <a:avLst/>
              <a:gdLst>
                <a:gd name="T0" fmla="*/ 0 w 284"/>
                <a:gd name="T1" fmla="*/ 30 h 118"/>
                <a:gd name="T2" fmla="*/ 71 w 284"/>
                <a:gd name="T3" fmla="*/ 30 h 118"/>
                <a:gd name="T4" fmla="*/ 71 w 284"/>
                <a:gd name="T5" fmla="*/ 15 h 118"/>
                <a:gd name="T6" fmla="*/ 47 w 284"/>
                <a:gd name="T7" fmla="*/ 0 h 118"/>
                <a:gd name="T8" fmla="*/ 24 w 284"/>
                <a:gd name="T9" fmla="*/ 0 h 118"/>
                <a:gd name="T10" fmla="*/ 0 w 284"/>
                <a:gd name="T11" fmla="*/ 14 h 118"/>
                <a:gd name="T12" fmla="*/ 0 w 284"/>
                <a:gd name="T13" fmla="*/ 3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6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24" name="Freeform 301"/>
            <p:cNvSpPr>
              <a:spLocks/>
            </p:cNvSpPr>
            <p:nvPr/>
          </p:nvSpPr>
          <p:spPr bwMode="auto">
            <a:xfrm>
              <a:off x="2957" y="724"/>
              <a:ext cx="58" cy="21"/>
            </a:xfrm>
            <a:custGeom>
              <a:avLst/>
              <a:gdLst>
                <a:gd name="T0" fmla="*/ 0 w 231"/>
                <a:gd name="T1" fmla="*/ 21 h 85"/>
                <a:gd name="T2" fmla="*/ 58 w 231"/>
                <a:gd name="T3" fmla="*/ 21 h 85"/>
                <a:gd name="T4" fmla="*/ 58 w 231"/>
                <a:gd name="T5" fmla="*/ 11 h 85"/>
                <a:gd name="T6" fmla="*/ 39 w 231"/>
                <a:gd name="T7" fmla="*/ 0 h 85"/>
                <a:gd name="T8" fmla="*/ 20 w 231"/>
                <a:gd name="T9" fmla="*/ 0 h 85"/>
                <a:gd name="T10" fmla="*/ 0 w 231"/>
                <a:gd name="T11" fmla="*/ 10 h 85"/>
                <a:gd name="T12" fmla="*/ 0 w 231"/>
                <a:gd name="T13" fmla="*/ 21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1"/>
                <a:gd name="T22" fmla="*/ 0 h 85"/>
                <a:gd name="T23" fmla="*/ 231 w 231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1" h="85">
                  <a:moveTo>
                    <a:pt x="0" y="85"/>
                  </a:moveTo>
                  <a:lnTo>
                    <a:pt x="231" y="85"/>
                  </a:lnTo>
                  <a:lnTo>
                    <a:pt x="231" y="43"/>
                  </a:lnTo>
                  <a:lnTo>
                    <a:pt x="155" y="0"/>
                  </a:lnTo>
                  <a:lnTo>
                    <a:pt x="78" y="0"/>
                  </a:lnTo>
                  <a:lnTo>
                    <a:pt x="0" y="42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25" name="Rectangle 302"/>
            <p:cNvSpPr>
              <a:spLocks noChangeArrowheads="1"/>
            </p:cNvSpPr>
            <p:nvPr/>
          </p:nvSpPr>
          <p:spPr bwMode="auto">
            <a:xfrm>
              <a:off x="2961" y="785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26" name="Rectangle 303"/>
            <p:cNvSpPr>
              <a:spLocks noChangeArrowheads="1"/>
            </p:cNvSpPr>
            <p:nvPr/>
          </p:nvSpPr>
          <p:spPr bwMode="auto">
            <a:xfrm>
              <a:off x="2961" y="753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27" name="Freeform 304"/>
            <p:cNvSpPr>
              <a:spLocks/>
            </p:cNvSpPr>
            <p:nvPr/>
          </p:nvSpPr>
          <p:spPr bwMode="auto">
            <a:xfrm>
              <a:off x="3096" y="890"/>
              <a:ext cx="93" cy="109"/>
            </a:xfrm>
            <a:custGeom>
              <a:avLst/>
              <a:gdLst>
                <a:gd name="T0" fmla="*/ 10 w 371"/>
                <a:gd name="T1" fmla="*/ 0 h 438"/>
                <a:gd name="T2" fmla="*/ 84 w 371"/>
                <a:gd name="T3" fmla="*/ 0 h 438"/>
                <a:gd name="T4" fmla="*/ 84 w 371"/>
                <a:gd name="T5" fmla="*/ 96 h 438"/>
                <a:gd name="T6" fmla="*/ 93 w 371"/>
                <a:gd name="T7" fmla="*/ 109 h 438"/>
                <a:gd name="T8" fmla="*/ 0 w 371"/>
                <a:gd name="T9" fmla="*/ 109 h 438"/>
                <a:gd name="T10" fmla="*/ 9 w 371"/>
                <a:gd name="T11" fmla="*/ 96 h 438"/>
                <a:gd name="T12" fmla="*/ 1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28" name="Rectangle 305"/>
            <p:cNvSpPr>
              <a:spLocks noChangeArrowheads="1"/>
            </p:cNvSpPr>
            <p:nvPr/>
          </p:nvSpPr>
          <p:spPr bwMode="auto">
            <a:xfrm>
              <a:off x="3115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29" name="Rectangle 306"/>
            <p:cNvSpPr>
              <a:spLocks noChangeArrowheads="1"/>
            </p:cNvSpPr>
            <p:nvPr/>
          </p:nvSpPr>
          <p:spPr bwMode="auto">
            <a:xfrm>
              <a:off x="3147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30" name="Rectangle 307"/>
            <p:cNvSpPr>
              <a:spLocks noChangeArrowheads="1"/>
            </p:cNvSpPr>
            <p:nvPr/>
          </p:nvSpPr>
          <p:spPr bwMode="auto">
            <a:xfrm>
              <a:off x="3118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31" name="Rectangle 308"/>
            <p:cNvSpPr>
              <a:spLocks noChangeArrowheads="1"/>
            </p:cNvSpPr>
            <p:nvPr/>
          </p:nvSpPr>
          <p:spPr bwMode="auto">
            <a:xfrm>
              <a:off x="3147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32" name="Rectangle 309"/>
            <p:cNvSpPr>
              <a:spLocks noChangeArrowheads="1"/>
            </p:cNvSpPr>
            <p:nvPr/>
          </p:nvSpPr>
          <p:spPr bwMode="auto">
            <a:xfrm>
              <a:off x="3118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33" name="Rectangle 310"/>
            <p:cNvSpPr>
              <a:spLocks noChangeArrowheads="1"/>
            </p:cNvSpPr>
            <p:nvPr/>
          </p:nvSpPr>
          <p:spPr bwMode="auto">
            <a:xfrm>
              <a:off x="3089" y="996"/>
              <a:ext cx="102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34" name="Freeform 311"/>
            <p:cNvSpPr>
              <a:spLocks/>
            </p:cNvSpPr>
            <p:nvPr/>
          </p:nvSpPr>
          <p:spPr bwMode="auto">
            <a:xfrm>
              <a:off x="2940" y="890"/>
              <a:ext cx="93" cy="109"/>
            </a:xfrm>
            <a:custGeom>
              <a:avLst/>
              <a:gdLst>
                <a:gd name="T0" fmla="*/ 10 w 371"/>
                <a:gd name="T1" fmla="*/ 0 h 438"/>
                <a:gd name="T2" fmla="*/ 84 w 371"/>
                <a:gd name="T3" fmla="*/ 0 h 438"/>
                <a:gd name="T4" fmla="*/ 84 w 371"/>
                <a:gd name="T5" fmla="*/ 96 h 438"/>
                <a:gd name="T6" fmla="*/ 93 w 371"/>
                <a:gd name="T7" fmla="*/ 109 h 438"/>
                <a:gd name="T8" fmla="*/ 0 w 371"/>
                <a:gd name="T9" fmla="*/ 109 h 438"/>
                <a:gd name="T10" fmla="*/ 9 w 371"/>
                <a:gd name="T11" fmla="*/ 96 h 438"/>
                <a:gd name="T12" fmla="*/ 1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35" name="Rectangle 312"/>
            <p:cNvSpPr>
              <a:spLocks noChangeArrowheads="1"/>
            </p:cNvSpPr>
            <p:nvPr/>
          </p:nvSpPr>
          <p:spPr bwMode="auto">
            <a:xfrm>
              <a:off x="2958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36" name="Rectangle 313"/>
            <p:cNvSpPr>
              <a:spLocks noChangeArrowheads="1"/>
            </p:cNvSpPr>
            <p:nvPr/>
          </p:nvSpPr>
          <p:spPr bwMode="auto">
            <a:xfrm>
              <a:off x="2990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37" name="Rectangle 314"/>
            <p:cNvSpPr>
              <a:spLocks noChangeArrowheads="1"/>
            </p:cNvSpPr>
            <p:nvPr/>
          </p:nvSpPr>
          <p:spPr bwMode="auto">
            <a:xfrm>
              <a:off x="2961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38" name="Rectangle 315"/>
            <p:cNvSpPr>
              <a:spLocks noChangeArrowheads="1"/>
            </p:cNvSpPr>
            <p:nvPr/>
          </p:nvSpPr>
          <p:spPr bwMode="auto">
            <a:xfrm>
              <a:off x="2990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39" name="Rectangle 316"/>
            <p:cNvSpPr>
              <a:spLocks noChangeArrowheads="1"/>
            </p:cNvSpPr>
            <p:nvPr/>
          </p:nvSpPr>
          <p:spPr bwMode="auto">
            <a:xfrm>
              <a:off x="2961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40" name="Rectangle 317"/>
            <p:cNvSpPr>
              <a:spLocks noChangeArrowheads="1"/>
            </p:cNvSpPr>
            <p:nvPr/>
          </p:nvSpPr>
          <p:spPr bwMode="auto">
            <a:xfrm>
              <a:off x="2933" y="996"/>
              <a:ext cx="105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41" name="Rectangle 318"/>
            <p:cNvSpPr>
              <a:spLocks noChangeArrowheads="1"/>
            </p:cNvSpPr>
            <p:nvPr/>
          </p:nvSpPr>
          <p:spPr bwMode="auto">
            <a:xfrm>
              <a:off x="2942" y="1231"/>
              <a:ext cx="68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42" name="Rectangle 319"/>
            <p:cNvSpPr>
              <a:spLocks noChangeArrowheads="1"/>
            </p:cNvSpPr>
            <p:nvPr/>
          </p:nvSpPr>
          <p:spPr bwMode="auto">
            <a:xfrm>
              <a:off x="2935" y="1242"/>
              <a:ext cx="82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43" name="Rectangle 320"/>
            <p:cNvSpPr>
              <a:spLocks noChangeArrowheads="1"/>
            </p:cNvSpPr>
            <p:nvPr/>
          </p:nvSpPr>
          <p:spPr bwMode="auto">
            <a:xfrm>
              <a:off x="2932" y="1249"/>
              <a:ext cx="89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44" name="Rectangle 321"/>
            <p:cNvSpPr>
              <a:spLocks noChangeArrowheads="1"/>
            </p:cNvSpPr>
            <p:nvPr/>
          </p:nvSpPr>
          <p:spPr bwMode="auto">
            <a:xfrm>
              <a:off x="2924" y="1260"/>
              <a:ext cx="104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45" name="Rectangle 322"/>
            <p:cNvSpPr>
              <a:spLocks noChangeArrowheads="1"/>
            </p:cNvSpPr>
            <p:nvPr/>
          </p:nvSpPr>
          <p:spPr bwMode="auto">
            <a:xfrm>
              <a:off x="2921" y="1267"/>
              <a:ext cx="110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46" name="Freeform 323"/>
            <p:cNvSpPr>
              <a:spLocks/>
            </p:cNvSpPr>
            <p:nvPr/>
          </p:nvSpPr>
          <p:spPr bwMode="auto">
            <a:xfrm>
              <a:off x="2943" y="1227"/>
              <a:ext cx="70" cy="5"/>
            </a:xfrm>
            <a:custGeom>
              <a:avLst/>
              <a:gdLst>
                <a:gd name="T0" fmla="*/ 0 w 281"/>
                <a:gd name="T1" fmla="*/ 5 h 22"/>
                <a:gd name="T2" fmla="*/ 5 w 281"/>
                <a:gd name="T3" fmla="*/ 0 h 22"/>
                <a:gd name="T4" fmla="*/ 65 w 281"/>
                <a:gd name="T5" fmla="*/ 0 h 22"/>
                <a:gd name="T6" fmla="*/ 70 w 281"/>
                <a:gd name="T7" fmla="*/ 5 h 22"/>
                <a:gd name="T8" fmla="*/ 0 w 281"/>
                <a:gd name="T9" fmla="*/ 5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1"/>
                <a:gd name="T16" fmla="*/ 0 h 22"/>
                <a:gd name="T17" fmla="*/ 281 w 281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1" h="22">
                  <a:moveTo>
                    <a:pt x="0" y="22"/>
                  </a:moveTo>
                  <a:lnTo>
                    <a:pt x="19" y="0"/>
                  </a:lnTo>
                  <a:lnTo>
                    <a:pt x="262" y="0"/>
                  </a:lnTo>
                  <a:lnTo>
                    <a:pt x="281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47" name="Freeform 324"/>
            <p:cNvSpPr>
              <a:spLocks/>
            </p:cNvSpPr>
            <p:nvPr/>
          </p:nvSpPr>
          <p:spPr bwMode="auto">
            <a:xfrm>
              <a:off x="2937" y="1237"/>
              <a:ext cx="81" cy="3"/>
            </a:xfrm>
            <a:custGeom>
              <a:avLst/>
              <a:gdLst>
                <a:gd name="T0" fmla="*/ 6 w 327"/>
                <a:gd name="T1" fmla="*/ 0 h 13"/>
                <a:gd name="T2" fmla="*/ 77 w 327"/>
                <a:gd name="T3" fmla="*/ 0 h 13"/>
                <a:gd name="T4" fmla="*/ 81 w 327"/>
                <a:gd name="T5" fmla="*/ 3 h 13"/>
                <a:gd name="T6" fmla="*/ 0 w 327"/>
                <a:gd name="T7" fmla="*/ 3 h 13"/>
                <a:gd name="T8" fmla="*/ 6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0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48" name="Freeform 325"/>
            <p:cNvSpPr>
              <a:spLocks/>
            </p:cNvSpPr>
            <p:nvPr/>
          </p:nvSpPr>
          <p:spPr bwMode="auto">
            <a:xfrm>
              <a:off x="2932" y="1246"/>
              <a:ext cx="92" cy="4"/>
            </a:xfrm>
            <a:custGeom>
              <a:avLst/>
              <a:gdLst>
                <a:gd name="T0" fmla="*/ 5 w 366"/>
                <a:gd name="T1" fmla="*/ 0 h 17"/>
                <a:gd name="T2" fmla="*/ 88 w 366"/>
                <a:gd name="T3" fmla="*/ 0 h 17"/>
                <a:gd name="T4" fmla="*/ 92 w 366"/>
                <a:gd name="T5" fmla="*/ 4 h 17"/>
                <a:gd name="T6" fmla="*/ 0 w 366"/>
                <a:gd name="T7" fmla="*/ 4 h 17"/>
                <a:gd name="T8" fmla="*/ 5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8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49" name="Freeform 326"/>
            <p:cNvSpPr>
              <a:spLocks/>
            </p:cNvSpPr>
            <p:nvPr/>
          </p:nvSpPr>
          <p:spPr bwMode="auto">
            <a:xfrm>
              <a:off x="2925" y="1255"/>
              <a:ext cx="106" cy="4"/>
            </a:xfrm>
            <a:custGeom>
              <a:avLst/>
              <a:gdLst>
                <a:gd name="T0" fmla="*/ 6 w 425"/>
                <a:gd name="T1" fmla="*/ 0 h 17"/>
                <a:gd name="T2" fmla="*/ 0 w 425"/>
                <a:gd name="T3" fmla="*/ 4 h 17"/>
                <a:gd name="T4" fmla="*/ 106 w 425"/>
                <a:gd name="T5" fmla="*/ 4 h 17"/>
                <a:gd name="T6" fmla="*/ 100 w 425"/>
                <a:gd name="T7" fmla="*/ 0 h 17"/>
                <a:gd name="T8" fmla="*/ 6 w 425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5"/>
                <a:gd name="T16" fmla="*/ 0 h 17"/>
                <a:gd name="T17" fmla="*/ 425 w 425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5" h="17">
                  <a:moveTo>
                    <a:pt x="23" y="0"/>
                  </a:moveTo>
                  <a:lnTo>
                    <a:pt x="0" y="17"/>
                  </a:lnTo>
                  <a:lnTo>
                    <a:pt x="425" y="17"/>
                  </a:lnTo>
                  <a:lnTo>
                    <a:pt x="402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50" name="Freeform 327"/>
            <p:cNvSpPr>
              <a:spLocks/>
            </p:cNvSpPr>
            <p:nvPr/>
          </p:nvSpPr>
          <p:spPr bwMode="auto">
            <a:xfrm>
              <a:off x="2920" y="1266"/>
              <a:ext cx="115" cy="3"/>
            </a:xfrm>
            <a:custGeom>
              <a:avLst/>
              <a:gdLst>
                <a:gd name="T0" fmla="*/ 4 w 460"/>
                <a:gd name="T1" fmla="*/ 0 h 12"/>
                <a:gd name="T2" fmla="*/ 0 w 460"/>
                <a:gd name="T3" fmla="*/ 3 h 12"/>
                <a:gd name="T4" fmla="*/ 115 w 460"/>
                <a:gd name="T5" fmla="*/ 3 h 12"/>
                <a:gd name="T6" fmla="*/ 111 w 460"/>
                <a:gd name="T7" fmla="*/ 0 h 12"/>
                <a:gd name="T8" fmla="*/ 4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51" name="Rectangle 328"/>
            <p:cNvSpPr>
              <a:spLocks noChangeArrowheads="1"/>
            </p:cNvSpPr>
            <p:nvPr/>
          </p:nvSpPr>
          <p:spPr bwMode="auto">
            <a:xfrm>
              <a:off x="3028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52" name="Rectangle 329"/>
            <p:cNvSpPr>
              <a:spLocks noChangeArrowheads="1"/>
            </p:cNvSpPr>
            <p:nvPr/>
          </p:nvSpPr>
          <p:spPr bwMode="auto">
            <a:xfrm>
              <a:off x="3017" y="1210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53" name="Freeform 330"/>
            <p:cNvSpPr>
              <a:spLocks/>
            </p:cNvSpPr>
            <p:nvPr/>
          </p:nvSpPr>
          <p:spPr bwMode="auto">
            <a:xfrm>
              <a:off x="3009" y="1196"/>
              <a:ext cx="26" cy="40"/>
            </a:xfrm>
            <a:custGeom>
              <a:avLst/>
              <a:gdLst>
                <a:gd name="T0" fmla="*/ 26 w 104"/>
                <a:gd name="T1" fmla="*/ 38 h 160"/>
                <a:gd name="T2" fmla="*/ 0 w 104"/>
                <a:gd name="T3" fmla="*/ 0 h 160"/>
                <a:gd name="T4" fmla="*/ 0 w 104"/>
                <a:gd name="T5" fmla="*/ 1 h 160"/>
                <a:gd name="T6" fmla="*/ 26 w 104"/>
                <a:gd name="T7" fmla="*/ 40 h 160"/>
                <a:gd name="T8" fmla="*/ 26 w 104"/>
                <a:gd name="T9" fmla="*/ 38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54" name="Freeform 331"/>
            <p:cNvSpPr>
              <a:spLocks/>
            </p:cNvSpPr>
            <p:nvPr/>
          </p:nvSpPr>
          <p:spPr bwMode="auto">
            <a:xfrm>
              <a:off x="3008" y="1196"/>
              <a:ext cx="29" cy="39"/>
            </a:xfrm>
            <a:custGeom>
              <a:avLst/>
              <a:gdLst>
                <a:gd name="T0" fmla="*/ 29 w 115"/>
                <a:gd name="T1" fmla="*/ 39 h 156"/>
                <a:gd name="T2" fmla="*/ 27 w 115"/>
                <a:gd name="T3" fmla="*/ 39 h 156"/>
                <a:gd name="T4" fmla="*/ 0 w 115"/>
                <a:gd name="T5" fmla="*/ 0 h 156"/>
                <a:gd name="T6" fmla="*/ 2 w 115"/>
                <a:gd name="T7" fmla="*/ 0 h 156"/>
                <a:gd name="T8" fmla="*/ 29 w 115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115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15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55" name="Rectangle 332"/>
            <p:cNvSpPr>
              <a:spLocks noChangeArrowheads="1"/>
            </p:cNvSpPr>
            <p:nvPr/>
          </p:nvSpPr>
          <p:spPr bwMode="auto">
            <a:xfrm>
              <a:off x="3035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56" name="Rectangle 333"/>
            <p:cNvSpPr>
              <a:spLocks noChangeArrowheads="1"/>
            </p:cNvSpPr>
            <p:nvPr/>
          </p:nvSpPr>
          <p:spPr bwMode="auto">
            <a:xfrm>
              <a:off x="2924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57" name="Rectangle 334"/>
            <p:cNvSpPr>
              <a:spLocks noChangeArrowheads="1"/>
            </p:cNvSpPr>
            <p:nvPr/>
          </p:nvSpPr>
          <p:spPr bwMode="auto">
            <a:xfrm>
              <a:off x="2935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58" name="Rectangle 335"/>
            <p:cNvSpPr>
              <a:spLocks noChangeArrowheads="1"/>
            </p:cNvSpPr>
            <p:nvPr/>
          </p:nvSpPr>
          <p:spPr bwMode="auto">
            <a:xfrm>
              <a:off x="2942" y="1203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59" name="Freeform 336"/>
            <p:cNvSpPr>
              <a:spLocks/>
            </p:cNvSpPr>
            <p:nvPr/>
          </p:nvSpPr>
          <p:spPr bwMode="auto">
            <a:xfrm>
              <a:off x="2922" y="1197"/>
              <a:ext cx="26" cy="39"/>
            </a:xfrm>
            <a:custGeom>
              <a:avLst/>
              <a:gdLst>
                <a:gd name="T0" fmla="*/ 0 w 103"/>
                <a:gd name="T1" fmla="*/ 37 h 160"/>
                <a:gd name="T2" fmla="*/ 26 w 103"/>
                <a:gd name="T3" fmla="*/ 0 h 160"/>
                <a:gd name="T4" fmla="*/ 26 w 103"/>
                <a:gd name="T5" fmla="*/ 2 h 160"/>
                <a:gd name="T6" fmla="*/ 0 w 103"/>
                <a:gd name="T7" fmla="*/ 39 h 160"/>
                <a:gd name="T8" fmla="*/ 0 w 103"/>
                <a:gd name="T9" fmla="*/ 37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60"/>
                <a:gd name="T17" fmla="*/ 103 w 103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60">
                  <a:moveTo>
                    <a:pt x="0" y="153"/>
                  </a:moveTo>
                  <a:lnTo>
                    <a:pt x="103" y="0"/>
                  </a:lnTo>
                  <a:lnTo>
                    <a:pt x="103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60" name="Freeform 337"/>
            <p:cNvSpPr>
              <a:spLocks/>
            </p:cNvSpPr>
            <p:nvPr/>
          </p:nvSpPr>
          <p:spPr bwMode="auto">
            <a:xfrm>
              <a:off x="2919" y="1196"/>
              <a:ext cx="29" cy="39"/>
            </a:xfrm>
            <a:custGeom>
              <a:avLst/>
              <a:gdLst>
                <a:gd name="T0" fmla="*/ 0 w 115"/>
                <a:gd name="T1" fmla="*/ 39 h 156"/>
                <a:gd name="T2" fmla="*/ 3 w 115"/>
                <a:gd name="T3" fmla="*/ 39 h 156"/>
                <a:gd name="T4" fmla="*/ 29 w 115"/>
                <a:gd name="T5" fmla="*/ 0 h 156"/>
                <a:gd name="T6" fmla="*/ 27 w 115"/>
                <a:gd name="T7" fmla="*/ 0 h 156"/>
                <a:gd name="T8" fmla="*/ 0 w 115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0" y="156"/>
                  </a:moveTo>
                  <a:lnTo>
                    <a:pt x="10" y="156"/>
                  </a:lnTo>
                  <a:lnTo>
                    <a:pt x="115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61" name="Rectangle 338"/>
            <p:cNvSpPr>
              <a:spLocks noChangeArrowheads="1"/>
            </p:cNvSpPr>
            <p:nvPr/>
          </p:nvSpPr>
          <p:spPr bwMode="auto">
            <a:xfrm>
              <a:off x="3114" y="1231"/>
              <a:ext cx="67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62" name="Rectangle 339"/>
            <p:cNvSpPr>
              <a:spLocks noChangeArrowheads="1"/>
            </p:cNvSpPr>
            <p:nvPr/>
          </p:nvSpPr>
          <p:spPr bwMode="auto">
            <a:xfrm>
              <a:off x="3106" y="1242"/>
              <a:ext cx="79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63" name="Rectangle 340"/>
            <p:cNvSpPr>
              <a:spLocks noChangeArrowheads="1"/>
            </p:cNvSpPr>
            <p:nvPr/>
          </p:nvSpPr>
          <p:spPr bwMode="auto">
            <a:xfrm>
              <a:off x="3099" y="1249"/>
              <a:ext cx="93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64" name="Rectangle 341"/>
            <p:cNvSpPr>
              <a:spLocks noChangeArrowheads="1"/>
            </p:cNvSpPr>
            <p:nvPr/>
          </p:nvSpPr>
          <p:spPr bwMode="auto">
            <a:xfrm>
              <a:off x="3096" y="1260"/>
              <a:ext cx="103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65" name="Rectangle 342"/>
            <p:cNvSpPr>
              <a:spLocks noChangeArrowheads="1"/>
            </p:cNvSpPr>
            <p:nvPr/>
          </p:nvSpPr>
          <p:spPr bwMode="auto">
            <a:xfrm>
              <a:off x="3092" y="1267"/>
              <a:ext cx="111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66" name="Freeform 343"/>
            <p:cNvSpPr>
              <a:spLocks/>
            </p:cNvSpPr>
            <p:nvPr/>
          </p:nvSpPr>
          <p:spPr bwMode="auto">
            <a:xfrm>
              <a:off x="3113" y="1227"/>
              <a:ext cx="70" cy="5"/>
            </a:xfrm>
            <a:custGeom>
              <a:avLst/>
              <a:gdLst>
                <a:gd name="T0" fmla="*/ 0 w 280"/>
                <a:gd name="T1" fmla="*/ 5 h 22"/>
                <a:gd name="T2" fmla="*/ 5 w 280"/>
                <a:gd name="T3" fmla="*/ 0 h 22"/>
                <a:gd name="T4" fmla="*/ 66 w 280"/>
                <a:gd name="T5" fmla="*/ 0 h 22"/>
                <a:gd name="T6" fmla="*/ 70 w 280"/>
                <a:gd name="T7" fmla="*/ 5 h 22"/>
                <a:gd name="T8" fmla="*/ 0 w 280"/>
                <a:gd name="T9" fmla="*/ 5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0"/>
                <a:gd name="T16" fmla="*/ 0 h 22"/>
                <a:gd name="T17" fmla="*/ 280 w 28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0" h="22">
                  <a:moveTo>
                    <a:pt x="0" y="22"/>
                  </a:moveTo>
                  <a:lnTo>
                    <a:pt x="20" y="0"/>
                  </a:lnTo>
                  <a:lnTo>
                    <a:pt x="262" y="0"/>
                  </a:lnTo>
                  <a:lnTo>
                    <a:pt x="28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67" name="Freeform 344"/>
            <p:cNvSpPr>
              <a:spLocks/>
            </p:cNvSpPr>
            <p:nvPr/>
          </p:nvSpPr>
          <p:spPr bwMode="auto">
            <a:xfrm>
              <a:off x="3107" y="1237"/>
              <a:ext cx="81" cy="3"/>
            </a:xfrm>
            <a:custGeom>
              <a:avLst/>
              <a:gdLst>
                <a:gd name="T0" fmla="*/ 6 w 327"/>
                <a:gd name="T1" fmla="*/ 0 h 13"/>
                <a:gd name="T2" fmla="*/ 77 w 327"/>
                <a:gd name="T3" fmla="*/ 0 h 13"/>
                <a:gd name="T4" fmla="*/ 81 w 327"/>
                <a:gd name="T5" fmla="*/ 3 h 13"/>
                <a:gd name="T6" fmla="*/ 0 w 327"/>
                <a:gd name="T7" fmla="*/ 3 h 13"/>
                <a:gd name="T8" fmla="*/ 6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1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68" name="Freeform 345"/>
            <p:cNvSpPr>
              <a:spLocks/>
            </p:cNvSpPr>
            <p:nvPr/>
          </p:nvSpPr>
          <p:spPr bwMode="auto">
            <a:xfrm>
              <a:off x="3102" y="1246"/>
              <a:ext cx="91" cy="4"/>
            </a:xfrm>
            <a:custGeom>
              <a:avLst/>
              <a:gdLst>
                <a:gd name="T0" fmla="*/ 4 w 366"/>
                <a:gd name="T1" fmla="*/ 0 h 17"/>
                <a:gd name="T2" fmla="*/ 87 w 366"/>
                <a:gd name="T3" fmla="*/ 0 h 17"/>
                <a:gd name="T4" fmla="*/ 91 w 366"/>
                <a:gd name="T5" fmla="*/ 4 h 17"/>
                <a:gd name="T6" fmla="*/ 0 w 366"/>
                <a:gd name="T7" fmla="*/ 4 h 17"/>
                <a:gd name="T8" fmla="*/ 4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7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69" name="Freeform 346"/>
            <p:cNvSpPr>
              <a:spLocks/>
            </p:cNvSpPr>
            <p:nvPr/>
          </p:nvSpPr>
          <p:spPr bwMode="auto">
            <a:xfrm>
              <a:off x="3095" y="1255"/>
              <a:ext cx="106" cy="4"/>
            </a:xfrm>
            <a:custGeom>
              <a:avLst/>
              <a:gdLst>
                <a:gd name="T0" fmla="*/ 6 w 424"/>
                <a:gd name="T1" fmla="*/ 0 h 17"/>
                <a:gd name="T2" fmla="*/ 0 w 424"/>
                <a:gd name="T3" fmla="*/ 4 h 17"/>
                <a:gd name="T4" fmla="*/ 106 w 424"/>
                <a:gd name="T5" fmla="*/ 4 h 17"/>
                <a:gd name="T6" fmla="*/ 101 w 424"/>
                <a:gd name="T7" fmla="*/ 0 h 17"/>
                <a:gd name="T8" fmla="*/ 6 w 424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4"/>
                <a:gd name="T16" fmla="*/ 0 h 17"/>
                <a:gd name="T17" fmla="*/ 424 w 424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4" h="17">
                  <a:moveTo>
                    <a:pt x="22" y="0"/>
                  </a:moveTo>
                  <a:lnTo>
                    <a:pt x="0" y="17"/>
                  </a:lnTo>
                  <a:lnTo>
                    <a:pt x="424" y="17"/>
                  </a:lnTo>
                  <a:lnTo>
                    <a:pt x="40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70" name="Freeform 347"/>
            <p:cNvSpPr>
              <a:spLocks/>
            </p:cNvSpPr>
            <p:nvPr/>
          </p:nvSpPr>
          <p:spPr bwMode="auto">
            <a:xfrm>
              <a:off x="3090" y="1266"/>
              <a:ext cx="115" cy="3"/>
            </a:xfrm>
            <a:custGeom>
              <a:avLst/>
              <a:gdLst>
                <a:gd name="T0" fmla="*/ 4 w 460"/>
                <a:gd name="T1" fmla="*/ 0 h 12"/>
                <a:gd name="T2" fmla="*/ 0 w 460"/>
                <a:gd name="T3" fmla="*/ 3 h 12"/>
                <a:gd name="T4" fmla="*/ 115 w 460"/>
                <a:gd name="T5" fmla="*/ 3 h 12"/>
                <a:gd name="T6" fmla="*/ 111 w 460"/>
                <a:gd name="T7" fmla="*/ 0 h 12"/>
                <a:gd name="T8" fmla="*/ 4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71" name="Rectangle 348"/>
            <p:cNvSpPr>
              <a:spLocks noChangeArrowheads="1"/>
            </p:cNvSpPr>
            <p:nvPr/>
          </p:nvSpPr>
          <p:spPr bwMode="auto">
            <a:xfrm>
              <a:off x="3203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72" name="Rectangle 349"/>
            <p:cNvSpPr>
              <a:spLocks noChangeArrowheads="1"/>
            </p:cNvSpPr>
            <p:nvPr/>
          </p:nvSpPr>
          <p:spPr bwMode="auto">
            <a:xfrm>
              <a:off x="3199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73" name="Rectangle 350"/>
            <p:cNvSpPr>
              <a:spLocks noChangeArrowheads="1"/>
            </p:cNvSpPr>
            <p:nvPr/>
          </p:nvSpPr>
          <p:spPr bwMode="auto">
            <a:xfrm>
              <a:off x="3192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74" name="Freeform 351"/>
            <p:cNvSpPr>
              <a:spLocks/>
            </p:cNvSpPr>
            <p:nvPr/>
          </p:nvSpPr>
          <p:spPr bwMode="auto">
            <a:xfrm>
              <a:off x="3179" y="1196"/>
              <a:ext cx="26" cy="40"/>
            </a:xfrm>
            <a:custGeom>
              <a:avLst/>
              <a:gdLst>
                <a:gd name="T0" fmla="*/ 26 w 104"/>
                <a:gd name="T1" fmla="*/ 38 h 160"/>
                <a:gd name="T2" fmla="*/ 0 w 104"/>
                <a:gd name="T3" fmla="*/ 0 h 160"/>
                <a:gd name="T4" fmla="*/ 0 w 104"/>
                <a:gd name="T5" fmla="*/ 1 h 160"/>
                <a:gd name="T6" fmla="*/ 26 w 104"/>
                <a:gd name="T7" fmla="*/ 40 h 160"/>
                <a:gd name="T8" fmla="*/ 26 w 104"/>
                <a:gd name="T9" fmla="*/ 38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75" name="Freeform 352"/>
            <p:cNvSpPr>
              <a:spLocks/>
            </p:cNvSpPr>
            <p:nvPr/>
          </p:nvSpPr>
          <p:spPr bwMode="auto">
            <a:xfrm>
              <a:off x="3178" y="1196"/>
              <a:ext cx="29" cy="39"/>
            </a:xfrm>
            <a:custGeom>
              <a:avLst/>
              <a:gdLst>
                <a:gd name="T0" fmla="*/ 29 w 114"/>
                <a:gd name="T1" fmla="*/ 39 h 156"/>
                <a:gd name="T2" fmla="*/ 27 w 114"/>
                <a:gd name="T3" fmla="*/ 39 h 156"/>
                <a:gd name="T4" fmla="*/ 0 w 114"/>
                <a:gd name="T5" fmla="*/ 0 h 156"/>
                <a:gd name="T6" fmla="*/ 2 w 114"/>
                <a:gd name="T7" fmla="*/ 0 h 156"/>
                <a:gd name="T8" fmla="*/ 29 w 114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"/>
                <a:gd name="T16" fmla="*/ 0 h 156"/>
                <a:gd name="T17" fmla="*/ 114 w 114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" h="156">
                  <a:moveTo>
                    <a:pt x="114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7" y="0"/>
                  </a:lnTo>
                  <a:lnTo>
                    <a:pt x="114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76" name="Rectangle 353"/>
            <p:cNvSpPr>
              <a:spLocks noChangeArrowheads="1"/>
            </p:cNvSpPr>
            <p:nvPr/>
          </p:nvSpPr>
          <p:spPr bwMode="auto">
            <a:xfrm>
              <a:off x="3203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77" name="Rectangle 354"/>
            <p:cNvSpPr>
              <a:spLocks noChangeArrowheads="1"/>
            </p:cNvSpPr>
            <p:nvPr/>
          </p:nvSpPr>
          <p:spPr bwMode="auto">
            <a:xfrm>
              <a:off x="3088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78" name="Rectangle 355"/>
            <p:cNvSpPr>
              <a:spLocks noChangeArrowheads="1"/>
            </p:cNvSpPr>
            <p:nvPr/>
          </p:nvSpPr>
          <p:spPr bwMode="auto">
            <a:xfrm>
              <a:off x="3099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79" name="Rectangle 356"/>
            <p:cNvSpPr>
              <a:spLocks noChangeArrowheads="1"/>
            </p:cNvSpPr>
            <p:nvPr/>
          </p:nvSpPr>
          <p:spPr bwMode="auto">
            <a:xfrm>
              <a:off x="3106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80" name="Freeform 357"/>
            <p:cNvSpPr>
              <a:spLocks/>
            </p:cNvSpPr>
            <p:nvPr/>
          </p:nvSpPr>
          <p:spPr bwMode="auto">
            <a:xfrm>
              <a:off x="3092" y="1197"/>
              <a:ext cx="25" cy="39"/>
            </a:xfrm>
            <a:custGeom>
              <a:avLst/>
              <a:gdLst>
                <a:gd name="T0" fmla="*/ 0 w 104"/>
                <a:gd name="T1" fmla="*/ 37 h 160"/>
                <a:gd name="T2" fmla="*/ 25 w 104"/>
                <a:gd name="T3" fmla="*/ 0 h 160"/>
                <a:gd name="T4" fmla="*/ 25 w 104"/>
                <a:gd name="T5" fmla="*/ 2 h 160"/>
                <a:gd name="T6" fmla="*/ 0 w 104"/>
                <a:gd name="T7" fmla="*/ 39 h 160"/>
                <a:gd name="T8" fmla="*/ 0 w 104"/>
                <a:gd name="T9" fmla="*/ 37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0" y="153"/>
                  </a:moveTo>
                  <a:lnTo>
                    <a:pt x="104" y="0"/>
                  </a:lnTo>
                  <a:lnTo>
                    <a:pt x="104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81" name="Freeform 358"/>
            <p:cNvSpPr>
              <a:spLocks/>
            </p:cNvSpPr>
            <p:nvPr/>
          </p:nvSpPr>
          <p:spPr bwMode="auto">
            <a:xfrm>
              <a:off x="3089" y="1196"/>
              <a:ext cx="29" cy="39"/>
            </a:xfrm>
            <a:custGeom>
              <a:avLst/>
              <a:gdLst>
                <a:gd name="T0" fmla="*/ 0 w 116"/>
                <a:gd name="T1" fmla="*/ 39 h 156"/>
                <a:gd name="T2" fmla="*/ 2 w 116"/>
                <a:gd name="T3" fmla="*/ 39 h 156"/>
                <a:gd name="T4" fmla="*/ 29 w 116"/>
                <a:gd name="T5" fmla="*/ 0 h 156"/>
                <a:gd name="T6" fmla="*/ 27 w 116"/>
                <a:gd name="T7" fmla="*/ 0 h 156"/>
                <a:gd name="T8" fmla="*/ 0 w 116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56"/>
                <a:gd name="T17" fmla="*/ 116 w 116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56">
                  <a:moveTo>
                    <a:pt x="0" y="156"/>
                  </a:moveTo>
                  <a:lnTo>
                    <a:pt x="9" y="156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082" name="Rectangle 359"/>
            <p:cNvSpPr>
              <a:spLocks noChangeArrowheads="1"/>
            </p:cNvSpPr>
            <p:nvPr/>
          </p:nvSpPr>
          <p:spPr bwMode="auto">
            <a:xfrm>
              <a:off x="3088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277" name="Group 360"/>
          <p:cNvGrpSpPr>
            <a:grpSpLocks/>
          </p:cNvGrpSpPr>
          <p:nvPr/>
        </p:nvGrpSpPr>
        <p:grpSpPr bwMode="auto">
          <a:xfrm flipH="1">
            <a:off x="1176338" y="4176713"/>
            <a:ext cx="387350" cy="574675"/>
            <a:chOff x="2881" y="718"/>
            <a:chExt cx="366" cy="552"/>
          </a:xfrm>
        </p:grpSpPr>
        <p:sp>
          <p:nvSpPr>
            <p:cNvPr id="11861" name="Rectangle 361"/>
            <p:cNvSpPr>
              <a:spLocks noChangeArrowheads="1"/>
            </p:cNvSpPr>
            <p:nvPr/>
          </p:nvSpPr>
          <p:spPr bwMode="auto">
            <a:xfrm>
              <a:off x="2904" y="1042"/>
              <a:ext cx="316" cy="227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62" name="Rectangle 362"/>
            <p:cNvSpPr>
              <a:spLocks noChangeArrowheads="1"/>
            </p:cNvSpPr>
            <p:nvPr/>
          </p:nvSpPr>
          <p:spPr bwMode="auto">
            <a:xfrm>
              <a:off x="2906" y="1070"/>
              <a:ext cx="311" cy="1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63" name="Rectangle 363"/>
            <p:cNvSpPr>
              <a:spLocks noChangeArrowheads="1"/>
            </p:cNvSpPr>
            <p:nvPr/>
          </p:nvSpPr>
          <p:spPr bwMode="auto">
            <a:xfrm>
              <a:off x="2906" y="1074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64" name="Rectangle 364"/>
            <p:cNvSpPr>
              <a:spLocks noChangeArrowheads="1"/>
            </p:cNvSpPr>
            <p:nvPr/>
          </p:nvSpPr>
          <p:spPr bwMode="auto">
            <a:xfrm>
              <a:off x="2906" y="1088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65" name="Rectangle 365"/>
            <p:cNvSpPr>
              <a:spLocks noChangeArrowheads="1"/>
            </p:cNvSpPr>
            <p:nvPr/>
          </p:nvSpPr>
          <p:spPr bwMode="auto">
            <a:xfrm>
              <a:off x="2903" y="1235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66" name="Rectangle 366"/>
            <p:cNvSpPr>
              <a:spLocks noChangeArrowheads="1"/>
            </p:cNvSpPr>
            <p:nvPr/>
          </p:nvSpPr>
          <p:spPr bwMode="auto">
            <a:xfrm>
              <a:off x="2903" y="1227"/>
              <a:ext cx="318" cy="4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67" name="Rectangle 367"/>
            <p:cNvSpPr>
              <a:spLocks noChangeArrowheads="1"/>
            </p:cNvSpPr>
            <p:nvPr/>
          </p:nvSpPr>
          <p:spPr bwMode="auto">
            <a:xfrm>
              <a:off x="2903" y="1242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68" name="Rectangle 368"/>
            <p:cNvSpPr>
              <a:spLocks noChangeArrowheads="1"/>
            </p:cNvSpPr>
            <p:nvPr/>
          </p:nvSpPr>
          <p:spPr bwMode="auto">
            <a:xfrm>
              <a:off x="2906" y="1249"/>
              <a:ext cx="311" cy="18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69" name="Freeform 369"/>
            <p:cNvSpPr>
              <a:spLocks/>
            </p:cNvSpPr>
            <p:nvPr/>
          </p:nvSpPr>
          <p:spPr bwMode="auto">
            <a:xfrm>
              <a:off x="2881" y="736"/>
              <a:ext cx="366" cy="85"/>
            </a:xfrm>
            <a:custGeom>
              <a:avLst/>
              <a:gdLst>
                <a:gd name="T0" fmla="*/ 0 w 1463"/>
                <a:gd name="T1" fmla="*/ 85 h 338"/>
                <a:gd name="T2" fmla="*/ 366 w 1463"/>
                <a:gd name="T3" fmla="*/ 85 h 338"/>
                <a:gd name="T4" fmla="*/ 341 w 1463"/>
                <a:gd name="T5" fmla="*/ 0 h 338"/>
                <a:gd name="T6" fmla="*/ 24 w 1463"/>
                <a:gd name="T7" fmla="*/ 0 h 338"/>
                <a:gd name="T8" fmla="*/ 0 w 1463"/>
                <a:gd name="T9" fmla="*/ 85 h 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63"/>
                <a:gd name="T16" fmla="*/ 0 h 338"/>
                <a:gd name="T17" fmla="*/ 1463 w 1463"/>
                <a:gd name="T18" fmla="*/ 338 h 3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63" h="338">
                  <a:moveTo>
                    <a:pt x="0" y="338"/>
                  </a:moveTo>
                  <a:lnTo>
                    <a:pt x="1463" y="338"/>
                  </a:lnTo>
                  <a:lnTo>
                    <a:pt x="1362" y="0"/>
                  </a:lnTo>
                  <a:lnTo>
                    <a:pt x="97" y="0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70" name="Freeform 370"/>
            <p:cNvSpPr>
              <a:spLocks/>
            </p:cNvSpPr>
            <p:nvPr/>
          </p:nvSpPr>
          <p:spPr bwMode="auto">
            <a:xfrm>
              <a:off x="2881" y="824"/>
              <a:ext cx="177" cy="42"/>
            </a:xfrm>
            <a:custGeom>
              <a:avLst/>
              <a:gdLst>
                <a:gd name="T0" fmla="*/ 177 w 712"/>
                <a:gd name="T1" fmla="*/ 42 h 168"/>
                <a:gd name="T2" fmla="*/ 22 w 712"/>
                <a:gd name="T3" fmla="*/ 42 h 168"/>
                <a:gd name="T4" fmla="*/ 11 w 712"/>
                <a:gd name="T5" fmla="*/ 30 h 168"/>
                <a:gd name="T6" fmla="*/ 11 w 712"/>
                <a:gd name="T7" fmla="*/ 13 h 168"/>
                <a:gd name="T8" fmla="*/ 0 w 712"/>
                <a:gd name="T9" fmla="*/ 0 h 168"/>
                <a:gd name="T10" fmla="*/ 177 w 712"/>
                <a:gd name="T11" fmla="*/ 0 h 168"/>
                <a:gd name="T12" fmla="*/ 177 w 712"/>
                <a:gd name="T13" fmla="*/ 42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12"/>
                <a:gd name="T22" fmla="*/ 0 h 168"/>
                <a:gd name="T23" fmla="*/ 712 w 712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12" h="168">
                  <a:moveTo>
                    <a:pt x="712" y="168"/>
                  </a:moveTo>
                  <a:lnTo>
                    <a:pt x="89" y="168"/>
                  </a:lnTo>
                  <a:lnTo>
                    <a:pt x="45" y="121"/>
                  </a:lnTo>
                  <a:lnTo>
                    <a:pt x="45" y="52"/>
                  </a:lnTo>
                  <a:lnTo>
                    <a:pt x="0" y="0"/>
                  </a:lnTo>
                  <a:lnTo>
                    <a:pt x="712" y="0"/>
                  </a:lnTo>
                  <a:lnTo>
                    <a:pt x="712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71" name="Freeform 371"/>
            <p:cNvSpPr>
              <a:spLocks/>
            </p:cNvSpPr>
            <p:nvPr/>
          </p:nvSpPr>
          <p:spPr bwMode="auto">
            <a:xfrm>
              <a:off x="3053" y="824"/>
              <a:ext cx="191" cy="42"/>
            </a:xfrm>
            <a:custGeom>
              <a:avLst/>
              <a:gdLst>
                <a:gd name="T0" fmla="*/ 0 w 766"/>
                <a:gd name="T1" fmla="*/ 42 h 168"/>
                <a:gd name="T2" fmla="*/ 167 w 766"/>
                <a:gd name="T3" fmla="*/ 42 h 168"/>
                <a:gd name="T4" fmla="*/ 179 w 766"/>
                <a:gd name="T5" fmla="*/ 30 h 168"/>
                <a:gd name="T6" fmla="*/ 179 w 766"/>
                <a:gd name="T7" fmla="*/ 13 h 168"/>
                <a:gd name="T8" fmla="*/ 191 w 766"/>
                <a:gd name="T9" fmla="*/ 0 h 168"/>
                <a:gd name="T10" fmla="*/ 0 w 766"/>
                <a:gd name="T11" fmla="*/ 0 h 168"/>
                <a:gd name="T12" fmla="*/ 0 w 766"/>
                <a:gd name="T13" fmla="*/ 42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6"/>
                <a:gd name="T22" fmla="*/ 0 h 168"/>
                <a:gd name="T23" fmla="*/ 766 w 766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6" h="168">
                  <a:moveTo>
                    <a:pt x="0" y="168"/>
                  </a:moveTo>
                  <a:lnTo>
                    <a:pt x="670" y="168"/>
                  </a:lnTo>
                  <a:lnTo>
                    <a:pt x="718" y="121"/>
                  </a:lnTo>
                  <a:lnTo>
                    <a:pt x="718" y="52"/>
                  </a:lnTo>
                  <a:lnTo>
                    <a:pt x="766" y="0"/>
                  </a:lnTo>
                  <a:lnTo>
                    <a:pt x="0" y="0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72" name="Rectangle 372"/>
            <p:cNvSpPr>
              <a:spLocks noChangeArrowheads="1"/>
            </p:cNvSpPr>
            <p:nvPr/>
          </p:nvSpPr>
          <p:spPr bwMode="auto">
            <a:xfrm>
              <a:off x="2892" y="848"/>
              <a:ext cx="336" cy="4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73" name="Rectangle 373"/>
            <p:cNvSpPr>
              <a:spLocks noChangeArrowheads="1"/>
            </p:cNvSpPr>
            <p:nvPr/>
          </p:nvSpPr>
          <p:spPr bwMode="auto">
            <a:xfrm>
              <a:off x="2892" y="838"/>
              <a:ext cx="336" cy="1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74" name="Rectangle 374"/>
            <p:cNvSpPr>
              <a:spLocks noChangeArrowheads="1"/>
            </p:cNvSpPr>
            <p:nvPr/>
          </p:nvSpPr>
          <p:spPr bwMode="auto">
            <a:xfrm>
              <a:off x="2882" y="820"/>
              <a:ext cx="363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75" name="Rectangle 375"/>
            <p:cNvSpPr>
              <a:spLocks noChangeArrowheads="1"/>
            </p:cNvSpPr>
            <p:nvPr/>
          </p:nvSpPr>
          <p:spPr bwMode="auto">
            <a:xfrm>
              <a:off x="2904" y="864"/>
              <a:ext cx="316" cy="133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76" name="Rectangle 376"/>
            <p:cNvSpPr>
              <a:spLocks noChangeArrowheads="1"/>
            </p:cNvSpPr>
            <p:nvPr/>
          </p:nvSpPr>
          <p:spPr bwMode="auto">
            <a:xfrm>
              <a:off x="3207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77" name="Rectangle 377"/>
            <p:cNvSpPr>
              <a:spLocks noChangeArrowheads="1"/>
            </p:cNvSpPr>
            <p:nvPr/>
          </p:nvSpPr>
          <p:spPr bwMode="auto">
            <a:xfrm>
              <a:off x="3207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78" name="Rectangle 378"/>
            <p:cNvSpPr>
              <a:spLocks noChangeArrowheads="1"/>
            </p:cNvSpPr>
            <p:nvPr/>
          </p:nvSpPr>
          <p:spPr bwMode="auto">
            <a:xfrm>
              <a:off x="3079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79" name="Rectangle 379"/>
            <p:cNvSpPr>
              <a:spLocks noChangeArrowheads="1"/>
            </p:cNvSpPr>
            <p:nvPr/>
          </p:nvSpPr>
          <p:spPr bwMode="auto">
            <a:xfrm>
              <a:off x="3079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80" name="Rectangle 380"/>
            <p:cNvSpPr>
              <a:spLocks noChangeArrowheads="1"/>
            </p:cNvSpPr>
            <p:nvPr/>
          </p:nvSpPr>
          <p:spPr bwMode="auto">
            <a:xfrm>
              <a:off x="3036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81" name="Rectangle 381"/>
            <p:cNvSpPr>
              <a:spLocks noChangeArrowheads="1"/>
            </p:cNvSpPr>
            <p:nvPr/>
          </p:nvSpPr>
          <p:spPr bwMode="auto">
            <a:xfrm>
              <a:off x="3036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82" name="Rectangle 382"/>
            <p:cNvSpPr>
              <a:spLocks noChangeArrowheads="1"/>
            </p:cNvSpPr>
            <p:nvPr/>
          </p:nvSpPr>
          <p:spPr bwMode="auto">
            <a:xfrm>
              <a:off x="2907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83" name="Rectangle 383"/>
            <p:cNvSpPr>
              <a:spLocks noChangeArrowheads="1"/>
            </p:cNvSpPr>
            <p:nvPr/>
          </p:nvSpPr>
          <p:spPr bwMode="auto">
            <a:xfrm>
              <a:off x="2907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84" name="Rectangle 384"/>
            <p:cNvSpPr>
              <a:spLocks noChangeArrowheads="1"/>
            </p:cNvSpPr>
            <p:nvPr/>
          </p:nvSpPr>
          <p:spPr bwMode="auto">
            <a:xfrm>
              <a:off x="3054" y="1092"/>
              <a:ext cx="16" cy="13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85" name="Rectangle 385"/>
            <p:cNvSpPr>
              <a:spLocks noChangeArrowheads="1"/>
            </p:cNvSpPr>
            <p:nvPr/>
          </p:nvSpPr>
          <p:spPr bwMode="auto">
            <a:xfrm>
              <a:off x="2904" y="1007"/>
              <a:ext cx="316" cy="2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86" name="Rectangle 386"/>
            <p:cNvSpPr>
              <a:spLocks noChangeArrowheads="1"/>
            </p:cNvSpPr>
            <p:nvPr/>
          </p:nvSpPr>
          <p:spPr bwMode="auto">
            <a:xfrm>
              <a:off x="2903" y="998"/>
              <a:ext cx="318" cy="11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87" name="Rectangle 387"/>
            <p:cNvSpPr>
              <a:spLocks noChangeArrowheads="1"/>
            </p:cNvSpPr>
            <p:nvPr/>
          </p:nvSpPr>
          <p:spPr bwMode="auto">
            <a:xfrm>
              <a:off x="2903" y="1016"/>
              <a:ext cx="318" cy="4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88" name="Rectangle 388"/>
            <p:cNvSpPr>
              <a:spLocks noChangeArrowheads="1"/>
            </p:cNvSpPr>
            <p:nvPr/>
          </p:nvSpPr>
          <p:spPr bwMode="auto">
            <a:xfrm>
              <a:off x="2903" y="1038"/>
              <a:ext cx="318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89" name="Rectangle 389"/>
            <p:cNvSpPr>
              <a:spLocks noChangeArrowheads="1"/>
            </p:cNvSpPr>
            <p:nvPr/>
          </p:nvSpPr>
          <p:spPr bwMode="auto">
            <a:xfrm>
              <a:off x="2903" y="1052"/>
              <a:ext cx="314" cy="7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90" name="Freeform 390"/>
            <p:cNvSpPr>
              <a:spLocks/>
            </p:cNvSpPr>
            <p:nvPr/>
          </p:nvSpPr>
          <p:spPr bwMode="auto">
            <a:xfrm>
              <a:off x="3093" y="1070"/>
              <a:ext cx="110" cy="156"/>
            </a:xfrm>
            <a:custGeom>
              <a:avLst/>
              <a:gdLst>
                <a:gd name="T0" fmla="*/ 0 w 440"/>
                <a:gd name="T1" fmla="*/ 26 h 623"/>
                <a:gd name="T2" fmla="*/ 0 w 440"/>
                <a:gd name="T3" fmla="*/ 156 h 623"/>
                <a:gd name="T4" fmla="*/ 110 w 440"/>
                <a:gd name="T5" fmla="*/ 156 h 623"/>
                <a:gd name="T6" fmla="*/ 110 w 440"/>
                <a:gd name="T7" fmla="*/ 26 h 623"/>
                <a:gd name="T8" fmla="*/ 76 w 440"/>
                <a:gd name="T9" fmla="*/ 0 h 623"/>
                <a:gd name="T10" fmla="*/ 35 w 440"/>
                <a:gd name="T11" fmla="*/ 0 h 623"/>
                <a:gd name="T12" fmla="*/ 0 w 440"/>
                <a:gd name="T13" fmla="*/ 26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0"/>
                <a:gd name="T22" fmla="*/ 0 h 623"/>
                <a:gd name="T23" fmla="*/ 440 w 440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0" h="623">
                  <a:moveTo>
                    <a:pt x="0" y="103"/>
                  </a:moveTo>
                  <a:lnTo>
                    <a:pt x="0" y="623"/>
                  </a:lnTo>
                  <a:lnTo>
                    <a:pt x="440" y="623"/>
                  </a:lnTo>
                  <a:lnTo>
                    <a:pt x="440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91" name="Rectangle 391"/>
            <p:cNvSpPr>
              <a:spLocks noChangeArrowheads="1"/>
            </p:cNvSpPr>
            <p:nvPr/>
          </p:nvSpPr>
          <p:spPr bwMode="auto">
            <a:xfrm>
              <a:off x="3111" y="1100"/>
              <a:ext cx="73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92" name="Rectangle 392"/>
            <p:cNvSpPr>
              <a:spLocks noChangeArrowheads="1"/>
            </p:cNvSpPr>
            <p:nvPr/>
          </p:nvSpPr>
          <p:spPr bwMode="auto">
            <a:xfrm>
              <a:off x="3150" y="1103"/>
              <a:ext cx="23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93" name="Rectangle 393"/>
            <p:cNvSpPr>
              <a:spLocks noChangeArrowheads="1"/>
            </p:cNvSpPr>
            <p:nvPr/>
          </p:nvSpPr>
          <p:spPr bwMode="auto">
            <a:xfrm>
              <a:off x="3118" y="1103"/>
              <a:ext cx="27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94" name="Rectangle 394"/>
            <p:cNvSpPr>
              <a:spLocks noChangeArrowheads="1"/>
            </p:cNvSpPr>
            <p:nvPr/>
          </p:nvSpPr>
          <p:spPr bwMode="auto">
            <a:xfrm>
              <a:off x="3125" y="1111"/>
              <a:ext cx="12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95" name="Rectangle 395"/>
            <p:cNvSpPr>
              <a:spLocks noChangeArrowheads="1"/>
            </p:cNvSpPr>
            <p:nvPr/>
          </p:nvSpPr>
          <p:spPr bwMode="auto">
            <a:xfrm>
              <a:off x="3157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96" name="Rectangle 396"/>
            <p:cNvSpPr>
              <a:spLocks noChangeArrowheads="1"/>
            </p:cNvSpPr>
            <p:nvPr/>
          </p:nvSpPr>
          <p:spPr bwMode="auto">
            <a:xfrm>
              <a:off x="3154" y="1211"/>
              <a:ext cx="15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97" name="Oval 397"/>
            <p:cNvSpPr>
              <a:spLocks noChangeArrowheads="1"/>
            </p:cNvSpPr>
            <p:nvPr/>
          </p:nvSpPr>
          <p:spPr bwMode="auto">
            <a:xfrm>
              <a:off x="3139" y="1175"/>
              <a:ext cx="2" cy="1"/>
            </a:xfrm>
            <a:prstGeom prst="ellipse">
              <a:avLst/>
            </a:prstGeom>
            <a:solidFill>
              <a:srgbClr val="FFBF7F"/>
            </a:solidFill>
            <a:ln w="3175">
              <a:solidFill>
                <a:srgbClr val="FFBF7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98" name="Freeform 398"/>
            <p:cNvSpPr>
              <a:spLocks/>
            </p:cNvSpPr>
            <p:nvPr/>
          </p:nvSpPr>
          <p:spPr bwMode="auto">
            <a:xfrm>
              <a:off x="2923" y="1070"/>
              <a:ext cx="110" cy="156"/>
            </a:xfrm>
            <a:custGeom>
              <a:avLst/>
              <a:gdLst>
                <a:gd name="T0" fmla="*/ 0 w 439"/>
                <a:gd name="T1" fmla="*/ 26 h 623"/>
                <a:gd name="T2" fmla="*/ 0 w 439"/>
                <a:gd name="T3" fmla="*/ 156 h 623"/>
                <a:gd name="T4" fmla="*/ 110 w 439"/>
                <a:gd name="T5" fmla="*/ 156 h 623"/>
                <a:gd name="T6" fmla="*/ 110 w 439"/>
                <a:gd name="T7" fmla="*/ 26 h 623"/>
                <a:gd name="T8" fmla="*/ 76 w 439"/>
                <a:gd name="T9" fmla="*/ 0 h 623"/>
                <a:gd name="T10" fmla="*/ 35 w 439"/>
                <a:gd name="T11" fmla="*/ 0 h 623"/>
                <a:gd name="T12" fmla="*/ 0 w 439"/>
                <a:gd name="T13" fmla="*/ 26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39"/>
                <a:gd name="T22" fmla="*/ 0 h 623"/>
                <a:gd name="T23" fmla="*/ 439 w 439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39" h="623">
                  <a:moveTo>
                    <a:pt x="0" y="103"/>
                  </a:moveTo>
                  <a:lnTo>
                    <a:pt x="0" y="623"/>
                  </a:lnTo>
                  <a:lnTo>
                    <a:pt x="439" y="623"/>
                  </a:lnTo>
                  <a:lnTo>
                    <a:pt x="439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99" name="Rectangle 399"/>
            <p:cNvSpPr>
              <a:spLocks noChangeArrowheads="1"/>
            </p:cNvSpPr>
            <p:nvPr/>
          </p:nvSpPr>
          <p:spPr bwMode="auto">
            <a:xfrm>
              <a:off x="2940" y="1100"/>
              <a:ext cx="72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00" name="Rectangle 400"/>
            <p:cNvSpPr>
              <a:spLocks noChangeArrowheads="1"/>
            </p:cNvSpPr>
            <p:nvPr/>
          </p:nvSpPr>
          <p:spPr bwMode="auto">
            <a:xfrm>
              <a:off x="2979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01" name="Rectangle 401"/>
            <p:cNvSpPr>
              <a:spLocks noChangeArrowheads="1"/>
            </p:cNvSpPr>
            <p:nvPr/>
          </p:nvSpPr>
          <p:spPr bwMode="auto">
            <a:xfrm>
              <a:off x="2947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02" name="Rectangle 402"/>
            <p:cNvSpPr>
              <a:spLocks noChangeArrowheads="1"/>
            </p:cNvSpPr>
            <p:nvPr/>
          </p:nvSpPr>
          <p:spPr bwMode="auto">
            <a:xfrm>
              <a:off x="2958" y="1111"/>
              <a:ext cx="8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03" name="Rectangle 403"/>
            <p:cNvSpPr>
              <a:spLocks noChangeArrowheads="1"/>
            </p:cNvSpPr>
            <p:nvPr/>
          </p:nvSpPr>
          <p:spPr bwMode="auto">
            <a:xfrm>
              <a:off x="2986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04" name="Rectangle 404"/>
            <p:cNvSpPr>
              <a:spLocks noChangeArrowheads="1"/>
            </p:cNvSpPr>
            <p:nvPr/>
          </p:nvSpPr>
          <p:spPr bwMode="auto">
            <a:xfrm>
              <a:off x="2982" y="1211"/>
              <a:ext cx="16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05" name="Oval 405"/>
            <p:cNvSpPr>
              <a:spLocks noChangeArrowheads="1"/>
            </p:cNvSpPr>
            <p:nvPr/>
          </p:nvSpPr>
          <p:spPr bwMode="auto">
            <a:xfrm>
              <a:off x="2967" y="1174"/>
              <a:ext cx="4" cy="3"/>
            </a:xfrm>
            <a:prstGeom prst="ellipse">
              <a:avLst/>
            </a:prstGeom>
            <a:solidFill>
              <a:srgbClr val="FFBF7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06" name="Rectangle 406"/>
            <p:cNvSpPr>
              <a:spLocks noChangeArrowheads="1"/>
            </p:cNvSpPr>
            <p:nvPr/>
          </p:nvSpPr>
          <p:spPr bwMode="auto">
            <a:xfrm>
              <a:off x="3115" y="746"/>
              <a:ext cx="54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07" name="Freeform 407"/>
            <p:cNvSpPr>
              <a:spLocks/>
            </p:cNvSpPr>
            <p:nvPr/>
          </p:nvSpPr>
          <p:spPr bwMode="auto">
            <a:xfrm>
              <a:off x="3108" y="718"/>
              <a:ext cx="71" cy="29"/>
            </a:xfrm>
            <a:custGeom>
              <a:avLst/>
              <a:gdLst>
                <a:gd name="T0" fmla="*/ 0 w 284"/>
                <a:gd name="T1" fmla="*/ 29 h 118"/>
                <a:gd name="T2" fmla="*/ 71 w 284"/>
                <a:gd name="T3" fmla="*/ 29 h 118"/>
                <a:gd name="T4" fmla="*/ 71 w 284"/>
                <a:gd name="T5" fmla="*/ 14 h 118"/>
                <a:gd name="T6" fmla="*/ 47 w 284"/>
                <a:gd name="T7" fmla="*/ 0 h 118"/>
                <a:gd name="T8" fmla="*/ 24 w 284"/>
                <a:gd name="T9" fmla="*/ 0 h 118"/>
                <a:gd name="T10" fmla="*/ 0 w 284"/>
                <a:gd name="T11" fmla="*/ 14 h 118"/>
                <a:gd name="T12" fmla="*/ 0 w 284"/>
                <a:gd name="T13" fmla="*/ 29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5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08" name="Freeform 408"/>
            <p:cNvSpPr>
              <a:spLocks/>
            </p:cNvSpPr>
            <p:nvPr/>
          </p:nvSpPr>
          <p:spPr bwMode="auto">
            <a:xfrm>
              <a:off x="3115" y="724"/>
              <a:ext cx="58" cy="21"/>
            </a:xfrm>
            <a:custGeom>
              <a:avLst/>
              <a:gdLst>
                <a:gd name="T0" fmla="*/ 0 w 232"/>
                <a:gd name="T1" fmla="*/ 21 h 85"/>
                <a:gd name="T2" fmla="*/ 58 w 232"/>
                <a:gd name="T3" fmla="*/ 21 h 85"/>
                <a:gd name="T4" fmla="*/ 58 w 232"/>
                <a:gd name="T5" fmla="*/ 11 h 85"/>
                <a:gd name="T6" fmla="*/ 38 w 232"/>
                <a:gd name="T7" fmla="*/ 0 h 85"/>
                <a:gd name="T8" fmla="*/ 20 w 232"/>
                <a:gd name="T9" fmla="*/ 0 h 85"/>
                <a:gd name="T10" fmla="*/ 0 w 232"/>
                <a:gd name="T11" fmla="*/ 10 h 85"/>
                <a:gd name="T12" fmla="*/ 0 w 232"/>
                <a:gd name="T13" fmla="*/ 21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2"/>
                <a:gd name="T22" fmla="*/ 0 h 85"/>
                <a:gd name="T23" fmla="*/ 232 w 232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2" h="85">
                  <a:moveTo>
                    <a:pt x="0" y="85"/>
                  </a:moveTo>
                  <a:lnTo>
                    <a:pt x="232" y="85"/>
                  </a:lnTo>
                  <a:lnTo>
                    <a:pt x="232" y="43"/>
                  </a:lnTo>
                  <a:lnTo>
                    <a:pt x="153" y="0"/>
                  </a:lnTo>
                  <a:lnTo>
                    <a:pt x="78" y="0"/>
                  </a:lnTo>
                  <a:lnTo>
                    <a:pt x="0" y="41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09" name="Rectangle 409"/>
            <p:cNvSpPr>
              <a:spLocks noChangeArrowheads="1"/>
            </p:cNvSpPr>
            <p:nvPr/>
          </p:nvSpPr>
          <p:spPr bwMode="auto">
            <a:xfrm>
              <a:off x="3118" y="781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10" name="Rectangle 410"/>
            <p:cNvSpPr>
              <a:spLocks noChangeArrowheads="1"/>
            </p:cNvSpPr>
            <p:nvPr/>
          </p:nvSpPr>
          <p:spPr bwMode="auto">
            <a:xfrm>
              <a:off x="3118" y="753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11" name="Rectangle 411"/>
            <p:cNvSpPr>
              <a:spLocks noChangeArrowheads="1"/>
            </p:cNvSpPr>
            <p:nvPr/>
          </p:nvSpPr>
          <p:spPr bwMode="auto">
            <a:xfrm>
              <a:off x="2958" y="746"/>
              <a:ext cx="51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12" name="Freeform 412"/>
            <p:cNvSpPr>
              <a:spLocks/>
            </p:cNvSpPr>
            <p:nvPr/>
          </p:nvSpPr>
          <p:spPr bwMode="auto">
            <a:xfrm>
              <a:off x="2950" y="718"/>
              <a:ext cx="71" cy="30"/>
            </a:xfrm>
            <a:custGeom>
              <a:avLst/>
              <a:gdLst>
                <a:gd name="T0" fmla="*/ 0 w 284"/>
                <a:gd name="T1" fmla="*/ 30 h 118"/>
                <a:gd name="T2" fmla="*/ 71 w 284"/>
                <a:gd name="T3" fmla="*/ 30 h 118"/>
                <a:gd name="T4" fmla="*/ 71 w 284"/>
                <a:gd name="T5" fmla="*/ 15 h 118"/>
                <a:gd name="T6" fmla="*/ 47 w 284"/>
                <a:gd name="T7" fmla="*/ 0 h 118"/>
                <a:gd name="T8" fmla="*/ 24 w 284"/>
                <a:gd name="T9" fmla="*/ 0 h 118"/>
                <a:gd name="T10" fmla="*/ 0 w 284"/>
                <a:gd name="T11" fmla="*/ 14 h 118"/>
                <a:gd name="T12" fmla="*/ 0 w 284"/>
                <a:gd name="T13" fmla="*/ 3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6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13" name="Freeform 413"/>
            <p:cNvSpPr>
              <a:spLocks/>
            </p:cNvSpPr>
            <p:nvPr/>
          </p:nvSpPr>
          <p:spPr bwMode="auto">
            <a:xfrm>
              <a:off x="2957" y="724"/>
              <a:ext cx="58" cy="21"/>
            </a:xfrm>
            <a:custGeom>
              <a:avLst/>
              <a:gdLst>
                <a:gd name="T0" fmla="*/ 0 w 231"/>
                <a:gd name="T1" fmla="*/ 21 h 85"/>
                <a:gd name="T2" fmla="*/ 58 w 231"/>
                <a:gd name="T3" fmla="*/ 21 h 85"/>
                <a:gd name="T4" fmla="*/ 58 w 231"/>
                <a:gd name="T5" fmla="*/ 11 h 85"/>
                <a:gd name="T6" fmla="*/ 39 w 231"/>
                <a:gd name="T7" fmla="*/ 0 h 85"/>
                <a:gd name="T8" fmla="*/ 20 w 231"/>
                <a:gd name="T9" fmla="*/ 0 h 85"/>
                <a:gd name="T10" fmla="*/ 0 w 231"/>
                <a:gd name="T11" fmla="*/ 10 h 85"/>
                <a:gd name="T12" fmla="*/ 0 w 231"/>
                <a:gd name="T13" fmla="*/ 21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1"/>
                <a:gd name="T22" fmla="*/ 0 h 85"/>
                <a:gd name="T23" fmla="*/ 231 w 231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1" h="85">
                  <a:moveTo>
                    <a:pt x="0" y="85"/>
                  </a:moveTo>
                  <a:lnTo>
                    <a:pt x="231" y="85"/>
                  </a:lnTo>
                  <a:lnTo>
                    <a:pt x="231" y="43"/>
                  </a:lnTo>
                  <a:lnTo>
                    <a:pt x="155" y="0"/>
                  </a:lnTo>
                  <a:lnTo>
                    <a:pt x="78" y="0"/>
                  </a:lnTo>
                  <a:lnTo>
                    <a:pt x="0" y="42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14" name="Rectangle 414"/>
            <p:cNvSpPr>
              <a:spLocks noChangeArrowheads="1"/>
            </p:cNvSpPr>
            <p:nvPr/>
          </p:nvSpPr>
          <p:spPr bwMode="auto">
            <a:xfrm>
              <a:off x="2961" y="785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15" name="Rectangle 415"/>
            <p:cNvSpPr>
              <a:spLocks noChangeArrowheads="1"/>
            </p:cNvSpPr>
            <p:nvPr/>
          </p:nvSpPr>
          <p:spPr bwMode="auto">
            <a:xfrm>
              <a:off x="2961" y="753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16" name="Freeform 416"/>
            <p:cNvSpPr>
              <a:spLocks/>
            </p:cNvSpPr>
            <p:nvPr/>
          </p:nvSpPr>
          <p:spPr bwMode="auto">
            <a:xfrm>
              <a:off x="3096" y="890"/>
              <a:ext cx="93" cy="109"/>
            </a:xfrm>
            <a:custGeom>
              <a:avLst/>
              <a:gdLst>
                <a:gd name="T0" fmla="*/ 10 w 371"/>
                <a:gd name="T1" fmla="*/ 0 h 438"/>
                <a:gd name="T2" fmla="*/ 84 w 371"/>
                <a:gd name="T3" fmla="*/ 0 h 438"/>
                <a:gd name="T4" fmla="*/ 84 w 371"/>
                <a:gd name="T5" fmla="*/ 96 h 438"/>
                <a:gd name="T6" fmla="*/ 93 w 371"/>
                <a:gd name="T7" fmla="*/ 109 h 438"/>
                <a:gd name="T8" fmla="*/ 0 w 371"/>
                <a:gd name="T9" fmla="*/ 109 h 438"/>
                <a:gd name="T10" fmla="*/ 9 w 371"/>
                <a:gd name="T11" fmla="*/ 96 h 438"/>
                <a:gd name="T12" fmla="*/ 1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17" name="Rectangle 417"/>
            <p:cNvSpPr>
              <a:spLocks noChangeArrowheads="1"/>
            </p:cNvSpPr>
            <p:nvPr/>
          </p:nvSpPr>
          <p:spPr bwMode="auto">
            <a:xfrm>
              <a:off x="3115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18" name="Rectangle 418"/>
            <p:cNvSpPr>
              <a:spLocks noChangeArrowheads="1"/>
            </p:cNvSpPr>
            <p:nvPr/>
          </p:nvSpPr>
          <p:spPr bwMode="auto">
            <a:xfrm>
              <a:off x="3147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19" name="Rectangle 419"/>
            <p:cNvSpPr>
              <a:spLocks noChangeArrowheads="1"/>
            </p:cNvSpPr>
            <p:nvPr/>
          </p:nvSpPr>
          <p:spPr bwMode="auto">
            <a:xfrm>
              <a:off x="3118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20" name="Rectangle 420"/>
            <p:cNvSpPr>
              <a:spLocks noChangeArrowheads="1"/>
            </p:cNvSpPr>
            <p:nvPr/>
          </p:nvSpPr>
          <p:spPr bwMode="auto">
            <a:xfrm>
              <a:off x="3147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21" name="Rectangle 421"/>
            <p:cNvSpPr>
              <a:spLocks noChangeArrowheads="1"/>
            </p:cNvSpPr>
            <p:nvPr/>
          </p:nvSpPr>
          <p:spPr bwMode="auto">
            <a:xfrm>
              <a:off x="3118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22" name="Rectangle 422"/>
            <p:cNvSpPr>
              <a:spLocks noChangeArrowheads="1"/>
            </p:cNvSpPr>
            <p:nvPr/>
          </p:nvSpPr>
          <p:spPr bwMode="auto">
            <a:xfrm>
              <a:off x="3089" y="996"/>
              <a:ext cx="102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23" name="Freeform 423"/>
            <p:cNvSpPr>
              <a:spLocks/>
            </p:cNvSpPr>
            <p:nvPr/>
          </p:nvSpPr>
          <p:spPr bwMode="auto">
            <a:xfrm>
              <a:off x="2940" y="890"/>
              <a:ext cx="93" cy="109"/>
            </a:xfrm>
            <a:custGeom>
              <a:avLst/>
              <a:gdLst>
                <a:gd name="T0" fmla="*/ 10 w 371"/>
                <a:gd name="T1" fmla="*/ 0 h 438"/>
                <a:gd name="T2" fmla="*/ 84 w 371"/>
                <a:gd name="T3" fmla="*/ 0 h 438"/>
                <a:gd name="T4" fmla="*/ 84 w 371"/>
                <a:gd name="T5" fmla="*/ 96 h 438"/>
                <a:gd name="T6" fmla="*/ 93 w 371"/>
                <a:gd name="T7" fmla="*/ 109 h 438"/>
                <a:gd name="T8" fmla="*/ 0 w 371"/>
                <a:gd name="T9" fmla="*/ 109 h 438"/>
                <a:gd name="T10" fmla="*/ 9 w 371"/>
                <a:gd name="T11" fmla="*/ 96 h 438"/>
                <a:gd name="T12" fmla="*/ 1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24" name="Rectangle 424"/>
            <p:cNvSpPr>
              <a:spLocks noChangeArrowheads="1"/>
            </p:cNvSpPr>
            <p:nvPr/>
          </p:nvSpPr>
          <p:spPr bwMode="auto">
            <a:xfrm>
              <a:off x="2958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25" name="Rectangle 425"/>
            <p:cNvSpPr>
              <a:spLocks noChangeArrowheads="1"/>
            </p:cNvSpPr>
            <p:nvPr/>
          </p:nvSpPr>
          <p:spPr bwMode="auto">
            <a:xfrm>
              <a:off x="2990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26" name="Rectangle 426"/>
            <p:cNvSpPr>
              <a:spLocks noChangeArrowheads="1"/>
            </p:cNvSpPr>
            <p:nvPr/>
          </p:nvSpPr>
          <p:spPr bwMode="auto">
            <a:xfrm>
              <a:off x="2961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27" name="Rectangle 427"/>
            <p:cNvSpPr>
              <a:spLocks noChangeArrowheads="1"/>
            </p:cNvSpPr>
            <p:nvPr/>
          </p:nvSpPr>
          <p:spPr bwMode="auto">
            <a:xfrm>
              <a:off x="2990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28" name="Rectangle 428"/>
            <p:cNvSpPr>
              <a:spLocks noChangeArrowheads="1"/>
            </p:cNvSpPr>
            <p:nvPr/>
          </p:nvSpPr>
          <p:spPr bwMode="auto">
            <a:xfrm>
              <a:off x="2961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29" name="Rectangle 429"/>
            <p:cNvSpPr>
              <a:spLocks noChangeArrowheads="1"/>
            </p:cNvSpPr>
            <p:nvPr/>
          </p:nvSpPr>
          <p:spPr bwMode="auto">
            <a:xfrm>
              <a:off x="2933" y="996"/>
              <a:ext cx="105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30" name="Rectangle 430"/>
            <p:cNvSpPr>
              <a:spLocks noChangeArrowheads="1"/>
            </p:cNvSpPr>
            <p:nvPr/>
          </p:nvSpPr>
          <p:spPr bwMode="auto">
            <a:xfrm>
              <a:off x="2942" y="1231"/>
              <a:ext cx="68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31" name="Rectangle 431"/>
            <p:cNvSpPr>
              <a:spLocks noChangeArrowheads="1"/>
            </p:cNvSpPr>
            <p:nvPr/>
          </p:nvSpPr>
          <p:spPr bwMode="auto">
            <a:xfrm>
              <a:off x="2935" y="1242"/>
              <a:ext cx="82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32" name="Rectangle 432"/>
            <p:cNvSpPr>
              <a:spLocks noChangeArrowheads="1"/>
            </p:cNvSpPr>
            <p:nvPr/>
          </p:nvSpPr>
          <p:spPr bwMode="auto">
            <a:xfrm>
              <a:off x="2932" y="1249"/>
              <a:ext cx="89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33" name="Rectangle 433"/>
            <p:cNvSpPr>
              <a:spLocks noChangeArrowheads="1"/>
            </p:cNvSpPr>
            <p:nvPr/>
          </p:nvSpPr>
          <p:spPr bwMode="auto">
            <a:xfrm>
              <a:off x="2924" y="1260"/>
              <a:ext cx="104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34" name="Rectangle 434"/>
            <p:cNvSpPr>
              <a:spLocks noChangeArrowheads="1"/>
            </p:cNvSpPr>
            <p:nvPr/>
          </p:nvSpPr>
          <p:spPr bwMode="auto">
            <a:xfrm>
              <a:off x="2921" y="1267"/>
              <a:ext cx="110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35" name="Freeform 435"/>
            <p:cNvSpPr>
              <a:spLocks/>
            </p:cNvSpPr>
            <p:nvPr/>
          </p:nvSpPr>
          <p:spPr bwMode="auto">
            <a:xfrm>
              <a:off x="2943" y="1227"/>
              <a:ext cx="70" cy="5"/>
            </a:xfrm>
            <a:custGeom>
              <a:avLst/>
              <a:gdLst>
                <a:gd name="T0" fmla="*/ 0 w 281"/>
                <a:gd name="T1" fmla="*/ 5 h 22"/>
                <a:gd name="T2" fmla="*/ 5 w 281"/>
                <a:gd name="T3" fmla="*/ 0 h 22"/>
                <a:gd name="T4" fmla="*/ 65 w 281"/>
                <a:gd name="T5" fmla="*/ 0 h 22"/>
                <a:gd name="T6" fmla="*/ 70 w 281"/>
                <a:gd name="T7" fmla="*/ 5 h 22"/>
                <a:gd name="T8" fmla="*/ 0 w 281"/>
                <a:gd name="T9" fmla="*/ 5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1"/>
                <a:gd name="T16" fmla="*/ 0 h 22"/>
                <a:gd name="T17" fmla="*/ 281 w 281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1" h="22">
                  <a:moveTo>
                    <a:pt x="0" y="22"/>
                  </a:moveTo>
                  <a:lnTo>
                    <a:pt x="19" y="0"/>
                  </a:lnTo>
                  <a:lnTo>
                    <a:pt x="262" y="0"/>
                  </a:lnTo>
                  <a:lnTo>
                    <a:pt x="281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36" name="Freeform 436"/>
            <p:cNvSpPr>
              <a:spLocks/>
            </p:cNvSpPr>
            <p:nvPr/>
          </p:nvSpPr>
          <p:spPr bwMode="auto">
            <a:xfrm>
              <a:off x="2937" y="1237"/>
              <a:ext cx="81" cy="3"/>
            </a:xfrm>
            <a:custGeom>
              <a:avLst/>
              <a:gdLst>
                <a:gd name="T0" fmla="*/ 6 w 327"/>
                <a:gd name="T1" fmla="*/ 0 h 13"/>
                <a:gd name="T2" fmla="*/ 77 w 327"/>
                <a:gd name="T3" fmla="*/ 0 h 13"/>
                <a:gd name="T4" fmla="*/ 81 w 327"/>
                <a:gd name="T5" fmla="*/ 3 h 13"/>
                <a:gd name="T6" fmla="*/ 0 w 327"/>
                <a:gd name="T7" fmla="*/ 3 h 13"/>
                <a:gd name="T8" fmla="*/ 6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0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37" name="Freeform 437"/>
            <p:cNvSpPr>
              <a:spLocks/>
            </p:cNvSpPr>
            <p:nvPr/>
          </p:nvSpPr>
          <p:spPr bwMode="auto">
            <a:xfrm>
              <a:off x="2932" y="1246"/>
              <a:ext cx="92" cy="4"/>
            </a:xfrm>
            <a:custGeom>
              <a:avLst/>
              <a:gdLst>
                <a:gd name="T0" fmla="*/ 5 w 366"/>
                <a:gd name="T1" fmla="*/ 0 h 17"/>
                <a:gd name="T2" fmla="*/ 88 w 366"/>
                <a:gd name="T3" fmla="*/ 0 h 17"/>
                <a:gd name="T4" fmla="*/ 92 w 366"/>
                <a:gd name="T5" fmla="*/ 4 h 17"/>
                <a:gd name="T6" fmla="*/ 0 w 366"/>
                <a:gd name="T7" fmla="*/ 4 h 17"/>
                <a:gd name="T8" fmla="*/ 5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8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38" name="Freeform 438"/>
            <p:cNvSpPr>
              <a:spLocks/>
            </p:cNvSpPr>
            <p:nvPr/>
          </p:nvSpPr>
          <p:spPr bwMode="auto">
            <a:xfrm>
              <a:off x="2925" y="1255"/>
              <a:ext cx="106" cy="4"/>
            </a:xfrm>
            <a:custGeom>
              <a:avLst/>
              <a:gdLst>
                <a:gd name="T0" fmla="*/ 6 w 425"/>
                <a:gd name="T1" fmla="*/ 0 h 17"/>
                <a:gd name="T2" fmla="*/ 0 w 425"/>
                <a:gd name="T3" fmla="*/ 4 h 17"/>
                <a:gd name="T4" fmla="*/ 106 w 425"/>
                <a:gd name="T5" fmla="*/ 4 h 17"/>
                <a:gd name="T6" fmla="*/ 100 w 425"/>
                <a:gd name="T7" fmla="*/ 0 h 17"/>
                <a:gd name="T8" fmla="*/ 6 w 425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5"/>
                <a:gd name="T16" fmla="*/ 0 h 17"/>
                <a:gd name="T17" fmla="*/ 425 w 425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5" h="17">
                  <a:moveTo>
                    <a:pt x="23" y="0"/>
                  </a:moveTo>
                  <a:lnTo>
                    <a:pt x="0" y="17"/>
                  </a:lnTo>
                  <a:lnTo>
                    <a:pt x="425" y="17"/>
                  </a:lnTo>
                  <a:lnTo>
                    <a:pt x="402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39" name="Freeform 439"/>
            <p:cNvSpPr>
              <a:spLocks/>
            </p:cNvSpPr>
            <p:nvPr/>
          </p:nvSpPr>
          <p:spPr bwMode="auto">
            <a:xfrm>
              <a:off x="2920" y="1266"/>
              <a:ext cx="115" cy="3"/>
            </a:xfrm>
            <a:custGeom>
              <a:avLst/>
              <a:gdLst>
                <a:gd name="T0" fmla="*/ 4 w 460"/>
                <a:gd name="T1" fmla="*/ 0 h 12"/>
                <a:gd name="T2" fmla="*/ 0 w 460"/>
                <a:gd name="T3" fmla="*/ 3 h 12"/>
                <a:gd name="T4" fmla="*/ 115 w 460"/>
                <a:gd name="T5" fmla="*/ 3 h 12"/>
                <a:gd name="T6" fmla="*/ 111 w 460"/>
                <a:gd name="T7" fmla="*/ 0 h 12"/>
                <a:gd name="T8" fmla="*/ 4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0" name="Rectangle 440"/>
            <p:cNvSpPr>
              <a:spLocks noChangeArrowheads="1"/>
            </p:cNvSpPr>
            <p:nvPr/>
          </p:nvSpPr>
          <p:spPr bwMode="auto">
            <a:xfrm>
              <a:off x="3028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1" name="Rectangle 441"/>
            <p:cNvSpPr>
              <a:spLocks noChangeArrowheads="1"/>
            </p:cNvSpPr>
            <p:nvPr/>
          </p:nvSpPr>
          <p:spPr bwMode="auto">
            <a:xfrm>
              <a:off x="3017" y="1210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2" name="Freeform 442"/>
            <p:cNvSpPr>
              <a:spLocks/>
            </p:cNvSpPr>
            <p:nvPr/>
          </p:nvSpPr>
          <p:spPr bwMode="auto">
            <a:xfrm>
              <a:off x="3009" y="1196"/>
              <a:ext cx="26" cy="40"/>
            </a:xfrm>
            <a:custGeom>
              <a:avLst/>
              <a:gdLst>
                <a:gd name="T0" fmla="*/ 26 w 104"/>
                <a:gd name="T1" fmla="*/ 38 h 160"/>
                <a:gd name="T2" fmla="*/ 0 w 104"/>
                <a:gd name="T3" fmla="*/ 0 h 160"/>
                <a:gd name="T4" fmla="*/ 0 w 104"/>
                <a:gd name="T5" fmla="*/ 1 h 160"/>
                <a:gd name="T6" fmla="*/ 26 w 104"/>
                <a:gd name="T7" fmla="*/ 40 h 160"/>
                <a:gd name="T8" fmla="*/ 26 w 104"/>
                <a:gd name="T9" fmla="*/ 38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3" name="Freeform 443"/>
            <p:cNvSpPr>
              <a:spLocks/>
            </p:cNvSpPr>
            <p:nvPr/>
          </p:nvSpPr>
          <p:spPr bwMode="auto">
            <a:xfrm>
              <a:off x="3008" y="1196"/>
              <a:ext cx="29" cy="39"/>
            </a:xfrm>
            <a:custGeom>
              <a:avLst/>
              <a:gdLst>
                <a:gd name="T0" fmla="*/ 29 w 115"/>
                <a:gd name="T1" fmla="*/ 39 h 156"/>
                <a:gd name="T2" fmla="*/ 27 w 115"/>
                <a:gd name="T3" fmla="*/ 39 h 156"/>
                <a:gd name="T4" fmla="*/ 0 w 115"/>
                <a:gd name="T5" fmla="*/ 0 h 156"/>
                <a:gd name="T6" fmla="*/ 2 w 115"/>
                <a:gd name="T7" fmla="*/ 0 h 156"/>
                <a:gd name="T8" fmla="*/ 29 w 115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115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15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4" name="Rectangle 444"/>
            <p:cNvSpPr>
              <a:spLocks noChangeArrowheads="1"/>
            </p:cNvSpPr>
            <p:nvPr/>
          </p:nvSpPr>
          <p:spPr bwMode="auto">
            <a:xfrm>
              <a:off x="3035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5" name="Rectangle 445"/>
            <p:cNvSpPr>
              <a:spLocks noChangeArrowheads="1"/>
            </p:cNvSpPr>
            <p:nvPr/>
          </p:nvSpPr>
          <p:spPr bwMode="auto">
            <a:xfrm>
              <a:off x="2924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6" name="Rectangle 446"/>
            <p:cNvSpPr>
              <a:spLocks noChangeArrowheads="1"/>
            </p:cNvSpPr>
            <p:nvPr/>
          </p:nvSpPr>
          <p:spPr bwMode="auto">
            <a:xfrm>
              <a:off x="2935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7" name="Rectangle 447"/>
            <p:cNvSpPr>
              <a:spLocks noChangeArrowheads="1"/>
            </p:cNvSpPr>
            <p:nvPr/>
          </p:nvSpPr>
          <p:spPr bwMode="auto">
            <a:xfrm>
              <a:off x="2942" y="1203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8" name="Freeform 448"/>
            <p:cNvSpPr>
              <a:spLocks/>
            </p:cNvSpPr>
            <p:nvPr/>
          </p:nvSpPr>
          <p:spPr bwMode="auto">
            <a:xfrm>
              <a:off x="2922" y="1197"/>
              <a:ext cx="26" cy="39"/>
            </a:xfrm>
            <a:custGeom>
              <a:avLst/>
              <a:gdLst>
                <a:gd name="T0" fmla="*/ 0 w 103"/>
                <a:gd name="T1" fmla="*/ 37 h 160"/>
                <a:gd name="T2" fmla="*/ 26 w 103"/>
                <a:gd name="T3" fmla="*/ 0 h 160"/>
                <a:gd name="T4" fmla="*/ 26 w 103"/>
                <a:gd name="T5" fmla="*/ 2 h 160"/>
                <a:gd name="T6" fmla="*/ 0 w 103"/>
                <a:gd name="T7" fmla="*/ 39 h 160"/>
                <a:gd name="T8" fmla="*/ 0 w 103"/>
                <a:gd name="T9" fmla="*/ 37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60"/>
                <a:gd name="T17" fmla="*/ 103 w 103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60">
                  <a:moveTo>
                    <a:pt x="0" y="153"/>
                  </a:moveTo>
                  <a:lnTo>
                    <a:pt x="103" y="0"/>
                  </a:lnTo>
                  <a:lnTo>
                    <a:pt x="103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9" name="Freeform 449"/>
            <p:cNvSpPr>
              <a:spLocks/>
            </p:cNvSpPr>
            <p:nvPr/>
          </p:nvSpPr>
          <p:spPr bwMode="auto">
            <a:xfrm>
              <a:off x="2919" y="1196"/>
              <a:ext cx="29" cy="39"/>
            </a:xfrm>
            <a:custGeom>
              <a:avLst/>
              <a:gdLst>
                <a:gd name="T0" fmla="*/ 0 w 115"/>
                <a:gd name="T1" fmla="*/ 39 h 156"/>
                <a:gd name="T2" fmla="*/ 3 w 115"/>
                <a:gd name="T3" fmla="*/ 39 h 156"/>
                <a:gd name="T4" fmla="*/ 29 w 115"/>
                <a:gd name="T5" fmla="*/ 0 h 156"/>
                <a:gd name="T6" fmla="*/ 27 w 115"/>
                <a:gd name="T7" fmla="*/ 0 h 156"/>
                <a:gd name="T8" fmla="*/ 0 w 115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0" y="156"/>
                  </a:moveTo>
                  <a:lnTo>
                    <a:pt x="10" y="156"/>
                  </a:lnTo>
                  <a:lnTo>
                    <a:pt x="115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" name="Rectangle 450"/>
            <p:cNvSpPr>
              <a:spLocks noChangeArrowheads="1"/>
            </p:cNvSpPr>
            <p:nvPr/>
          </p:nvSpPr>
          <p:spPr bwMode="auto">
            <a:xfrm>
              <a:off x="3114" y="1231"/>
              <a:ext cx="67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1" name="Rectangle 451"/>
            <p:cNvSpPr>
              <a:spLocks noChangeArrowheads="1"/>
            </p:cNvSpPr>
            <p:nvPr/>
          </p:nvSpPr>
          <p:spPr bwMode="auto">
            <a:xfrm>
              <a:off x="3106" y="1242"/>
              <a:ext cx="79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2" name="Rectangle 452"/>
            <p:cNvSpPr>
              <a:spLocks noChangeArrowheads="1"/>
            </p:cNvSpPr>
            <p:nvPr/>
          </p:nvSpPr>
          <p:spPr bwMode="auto">
            <a:xfrm>
              <a:off x="3099" y="1249"/>
              <a:ext cx="93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3" name="Rectangle 453"/>
            <p:cNvSpPr>
              <a:spLocks noChangeArrowheads="1"/>
            </p:cNvSpPr>
            <p:nvPr/>
          </p:nvSpPr>
          <p:spPr bwMode="auto">
            <a:xfrm>
              <a:off x="3096" y="1260"/>
              <a:ext cx="103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4" name="Rectangle 454"/>
            <p:cNvSpPr>
              <a:spLocks noChangeArrowheads="1"/>
            </p:cNvSpPr>
            <p:nvPr/>
          </p:nvSpPr>
          <p:spPr bwMode="auto">
            <a:xfrm>
              <a:off x="3092" y="1267"/>
              <a:ext cx="111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5" name="Freeform 455"/>
            <p:cNvSpPr>
              <a:spLocks/>
            </p:cNvSpPr>
            <p:nvPr/>
          </p:nvSpPr>
          <p:spPr bwMode="auto">
            <a:xfrm>
              <a:off x="3113" y="1227"/>
              <a:ext cx="70" cy="5"/>
            </a:xfrm>
            <a:custGeom>
              <a:avLst/>
              <a:gdLst>
                <a:gd name="T0" fmla="*/ 0 w 280"/>
                <a:gd name="T1" fmla="*/ 5 h 22"/>
                <a:gd name="T2" fmla="*/ 5 w 280"/>
                <a:gd name="T3" fmla="*/ 0 h 22"/>
                <a:gd name="T4" fmla="*/ 66 w 280"/>
                <a:gd name="T5" fmla="*/ 0 h 22"/>
                <a:gd name="T6" fmla="*/ 70 w 280"/>
                <a:gd name="T7" fmla="*/ 5 h 22"/>
                <a:gd name="T8" fmla="*/ 0 w 280"/>
                <a:gd name="T9" fmla="*/ 5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0"/>
                <a:gd name="T16" fmla="*/ 0 h 22"/>
                <a:gd name="T17" fmla="*/ 280 w 28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0" h="22">
                  <a:moveTo>
                    <a:pt x="0" y="22"/>
                  </a:moveTo>
                  <a:lnTo>
                    <a:pt x="20" y="0"/>
                  </a:lnTo>
                  <a:lnTo>
                    <a:pt x="262" y="0"/>
                  </a:lnTo>
                  <a:lnTo>
                    <a:pt x="28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6" name="Freeform 456"/>
            <p:cNvSpPr>
              <a:spLocks/>
            </p:cNvSpPr>
            <p:nvPr/>
          </p:nvSpPr>
          <p:spPr bwMode="auto">
            <a:xfrm>
              <a:off x="3107" y="1237"/>
              <a:ext cx="81" cy="3"/>
            </a:xfrm>
            <a:custGeom>
              <a:avLst/>
              <a:gdLst>
                <a:gd name="T0" fmla="*/ 6 w 327"/>
                <a:gd name="T1" fmla="*/ 0 h 13"/>
                <a:gd name="T2" fmla="*/ 77 w 327"/>
                <a:gd name="T3" fmla="*/ 0 h 13"/>
                <a:gd name="T4" fmla="*/ 81 w 327"/>
                <a:gd name="T5" fmla="*/ 3 h 13"/>
                <a:gd name="T6" fmla="*/ 0 w 327"/>
                <a:gd name="T7" fmla="*/ 3 h 13"/>
                <a:gd name="T8" fmla="*/ 6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1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7" name="Freeform 457"/>
            <p:cNvSpPr>
              <a:spLocks/>
            </p:cNvSpPr>
            <p:nvPr/>
          </p:nvSpPr>
          <p:spPr bwMode="auto">
            <a:xfrm>
              <a:off x="3102" y="1246"/>
              <a:ext cx="91" cy="4"/>
            </a:xfrm>
            <a:custGeom>
              <a:avLst/>
              <a:gdLst>
                <a:gd name="T0" fmla="*/ 4 w 366"/>
                <a:gd name="T1" fmla="*/ 0 h 17"/>
                <a:gd name="T2" fmla="*/ 87 w 366"/>
                <a:gd name="T3" fmla="*/ 0 h 17"/>
                <a:gd name="T4" fmla="*/ 91 w 366"/>
                <a:gd name="T5" fmla="*/ 4 h 17"/>
                <a:gd name="T6" fmla="*/ 0 w 366"/>
                <a:gd name="T7" fmla="*/ 4 h 17"/>
                <a:gd name="T8" fmla="*/ 4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7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8" name="Freeform 458"/>
            <p:cNvSpPr>
              <a:spLocks/>
            </p:cNvSpPr>
            <p:nvPr/>
          </p:nvSpPr>
          <p:spPr bwMode="auto">
            <a:xfrm>
              <a:off x="3095" y="1255"/>
              <a:ext cx="106" cy="4"/>
            </a:xfrm>
            <a:custGeom>
              <a:avLst/>
              <a:gdLst>
                <a:gd name="T0" fmla="*/ 6 w 424"/>
                <a:gd name="T1" fmla="*/ 0 h 17"/>
                <a:gd name="T2" fmla="*/ 0 w 424"/>
                <a:gd name="T3" fmla="*/ 4 h 17"/>
                <a:gd name="T4" fmla="*/ 106 w 424"/>
                <a:gd name="T5" fmla="*/ 4 h 17"/>
                <a:gd name="T6" fmla="*/ 101 w 424"/>
                <a:gd name="T7" fmla="*/ 0 h 17"/>
                <a:gd name="T8" fmla="*/ 6 w 424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4"/>
                <a:gd name="T16" fmla="*/ 0 h 17"/>
                <a:gd name="T17" fmla="*/ 424 w 424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4" h="17">
                  <a:moveTo>
                    <a:pt x="22" y="0"/>
                  </a:moveTo>
                  <a:lnTo>
                    <a:pt x="0" y="17"/>
                  </a:lnTo>
                  <a:lnTo>
                    <a:pt x="424" y="17"/>
                  </a:lnTo>
                  <a:lnTo>
                    <a:pt x="40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9" name="Freeform 459"/>
            <p:cNvSpPr>
              <a:spLocks/>
            </p:cNvSpPr>
            <p:nvPr/>
          </p:nvSpPr>
          <p:spPr bwMode="auto">
            <a:xfrm>
              <a:off x="3090" y="1266"/>
              <a:ext cx="115" cy="3"/>
            </a:xfrm>
            <a:custGeom>
              <a:avLst/>
              <a:gdLst>
                <a:gd name="T0" fmla="*/ 4 w 460"/>
                <a:gd name="T1" fmla="*/ 0 h 12"/>
                <a:gd name="T2" fmla="*/ 0 w 460"/>
                <a:gd name="T3" fmla="*/ 3 h 12"/>
                <a:gd name="T4" fmla="*/ 115 w 460"/>
                <a:gd name="T5" fmla="*/ 3 h 12"/>
                <a:gd name="T6" fmla="*/ 111 w 460"/>
                <a:gd name="T7" fmla="*/ 0 h 12"/>
                <a:gd name="T8" fmla="*/ 4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60" name="Rectangle 460"/>
            <p:cNvSpPr>
              <a:spLocks noChangeArrowheads="1"/>
            </p:cNvSpPr>
            <p:nvPr/>
          </p:nvSpPr>
          <p:spPr bwMode="auto">
            <a:xfrm>
              <a:off x="3203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61" name="Rectangle 461"/>
            <p:cNvSpPr>
              <a:spLocks noChangeArrowheads="1"/>
            </p:cNvSpPr>
            <p:nvPr/>
          </p:nvSpPr>
          <p:spPr bwMode="auto">
            <a:xfrm>
              <a:off x="3199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62" name="Rectangle 462"/>
            <p:cNvSpPr>
              <a:spLocks noChangeArrowheads="1"/>
            </p:cNvSpPr>
            <p:nvPr/>
          </p:nvSpPr>
          <p:spPr bwMode="auto">
            <a:xfrm>
              <a:off x="3192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63" name="Freeform 463"/>
            <p:cNvSpPr>
              <a:spLocks/>
            </p:cNvSpPr>
            <p:nvPr/>
          </p:nvSpPr>
          <p:spPr bwMode="auto">
            <a:xfrm>
              <a:off x="3179" y="1196"/>
              <a:ext cx="26" cy="40"/>
            </a:xfrm>
            <a:custGeom>
              <a:avLst/>
              <a:gdLst>
                <a:gd name="T0" fmla="*/ 26 w 104"/>
                <a:gd name="T1" fmla="*/ 38 h 160"/>
                <a:gd name="T2" fmla="*/ 0 w 104"/>
                <a:gd name="T3" fmla="*/ 0 h 160"/>
                <a:gd name="T4" fmla="*/ 0 w 104"/>
                <a:gd name="T5" fmla="*/ 1 h 160"/>
                <a:gd name="T6" fmla="*/ 26 w 104"/>
                <a:gd name="T7" fmla="*/ 40 h 160"/>
                <a:gd name="T8" fmla="*/ 26 w 104"/>
                <a:gd name="T9" fmla="*/ 38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64" name="Freeform 464"/>
            <p:cNvSpPr>
              <a:spLocks/>
            </p:cNvSpPr>
            <p:nvPr/>
          </p:nvSpPr>
          <p:spPr bwMode="auto">
            <a:xfrm>
              <a:off x="3178" y="1196"/>
              <a:ext cx="29" cy="39"/>
            </a:xfrm>
            <a:custGeom>
              <a:avLst/>
              <a:gdLst>
                <a:gd name="T0" fmla="*/ 29 w 114"/>
                <a:gd name="T1" fmla="*/ 39 h 156"/>
                <a:gd name="T2" fmla="*/ 27 w 114"/>
                <a:gd name="T3" fmla="*/ 39 h 156"/>
                <a:gd name="T4" fmla="*/ 0 w 114"/>
                <a:gd name="T5" fmla="*/ 0 h 156"/>
                <a:gd name="T6" fmla="*/ 2 w 114"/>
                <a:gd name="T7" fmla="*/ 0 h 156"/>
                <a:gd name="T8" fmla="*/ 29 w 114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"/>
                <a:gd name="T16" fmla="*/ 0 h 156"/>
                <a:gd name="T17" fmla="*/ 114 w 114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" h="156">
                  <a:moveTo>
                    <a:pt x="114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7" y="0"/>
                  </a:lnTo>
                  <a:lnTo>
                    <a:pt x="114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65" name="Rectangle 465"/>
            <p:cNvSpPr>
              <a:spLocks noChangeArrowheads="1"/>
            </p:cNvSpPr>
            <p:nvPr/>
          </p:nvSpPr>
          <p:spPr bwMode="auto">
            <a:xfrm>
              <a:off x="3203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66" name="Rectangle 466"/>
            <p:cNvSpPr>
              <a:spLocks noChangeArrowheads="1"/>
            </p:cNvSpPr>
            <p:nvPr/>
          </p:nvSpPr>
          <p:spPr bwMode="auto">
            <a:xfrm>
              <a:off x="3088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67" name="Rectangle 467"/>
            <p:cNvSpPr>
              <a:spLocks noChangeArrowheads="1"/>
            </p:cNvSpPr>
            <p:nvPr/>
          </p:nvSpPr>
          <p:spPr bwMode="auto">
            <a:xfrm>
              <a:off x="3099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68" name="Rectangle 468"/>
            <p:cNvSpPr>
              <a:spLocks noChangeArrowheads="1"/>
            </p:cNvSpPr>
            <p:nvPr/>
          </p:nvSpPr>
          <p:spPr bwMode="auto">
            <a:xfrm>
              <a:off x="3106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69" name="Freeform 469"/>
            <p:cNvSpPr>
              <a:spLocks/>
            </p:cNvSpPr>
            <p:nvPr/>
          </p:nvSpPr>
          <p:spPr bwMode="auto">
            <a:xfrm>
              <a:off x="3092" y="1197"/>
              <a:ext cx="25" cy="39"/>
            </a:xfrm>
            <a:custGeom>
              <a:avLst/>
              <a:gdLst>
                <a:gd name="T0" fmla="*/ 0 w 104"/>
                <a:gd name="T1" fmla="*/ 37 h 160"/>
                <a:gd name="T2" fmla="*/ 25 w 104"/>
                <a:gd name="T3" fmla="*/ 0 h 160"/>
                <a:gd name="T4" fmla="*/ 25 w 104"/>
                <a:gd name="T5" fmla="*/ 2 h 160"/>
                <a:gd name="T6" fmla="*/ 0 w 104"/>
                <a:gd name="T7" fmla="*/ 39 h 160"/>
                <a:gd name="T8" fmla="*/ 0 w 104"/>
                <a:gd name="T9" fmla="*/ 37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0" y="153"/>
                  </a:moveTo>
                  <a:lnTo>
                    <a:pt x="104" y="0"/>
                  </a:lnTo>
                  <a:lnTo>
                    <a:pt x="104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" name="Freeform 470"/>
            <p:cNvSpPr>
              <a:spLocks/>
            </p:cNvSpPr>
            <p:nvPr/>
          </p:nvSpPr>
          <p:spPr bwMode="auto">
            <a:xfrm>
              <a:off x="3089" y="1196"/>
              <a:ext cx="29" cy="39"/>
            </a:xfrm>
            <a:custGeom>
              <a:avLst/>
              <a:gdLst>
                <a:gd name="T0" fmla="*/ 0 w 116"/>
                <a:gd name="T1" fmla="*/ 39 h 156"/>
                <a:gd name="T2" fmla="*/ 2 w 116"/>
                <a:gd name="T3" fmla="*/ 39 h 156"/>
                <a:gd name="T4" fmla="*/ 29 w 116"/>
                <a:gd name="T5" fmla="*/ 0 h 156"/>
                <a:gd name="T6" fmla="*/ 27 w 116"/>
                <a:gd name="T7" fmla="*/ 0 h 156"/>
                <a:gd name="T8" fmla="*/ 0 w 116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56"/>
                <a:gd name="T17" fmla="*/ 116 w 116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56">
                  <a:moveTo>
                    <a:pt x="0" y="156"/>
                  </a:moveTo>
                  <a:lnTo>
                    <a:pt x="9" y="156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1" name="Rectangle 471"/>
            <p:cNvSpPr>
              <a:spLocks noChangeArrowheads="1"/>
            </p:cNvSpPr>
            <p:nvPr/>
          </p:nvSpPr>
          <p:spPr bwMode="auto">
            <a:xfrm>
              <a:off x="3088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278" name="Group 472"/>
          <p:cNvGrpSpPr>
            <a:grpSpLocks/>
          </p:cNvGrpSpPr>
          <p:nvPr/>
        </p:nvGrpSpPr>
        <p:grpSpPr bwMode="auto">
          <a:xfrm flipH="1">
            <a:off x="836613" y="5507038"/>
            <a:ext cx="387350" cy="574675"/>
            <a:chOff x="2881" y="718"/>
            <a:chExt cx="366" cy="552"/>
          </a:xfrm>
        </p:grpSpPr>
        <p:sp>
          <p:nvSpPr>
            <p:cNvPr id="11750" name="Rectangle 473"/>
            <p:cNvSpPr>
              <a:spLocks noChangeArrowheads="1"/>
            </p:cNvSpPr>
            <p:nvPr/>
          </p:nvSpPr>
          <p:spPr bwMode="auto">
            <a:xfrm>
              <a:off x="2904" y="1042"/>
              <a:ext cx="316" cy="227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51" name="Rectangle 474"/>
            <p:cNvSpPr>
              <a:spLocks noChangeArrowheads="1"/>
            </p:cNvSpPr>
            <p:nvPr/>
          </p:nvSpPr>
          <p:spPr bwMode="auto">
            <a:xfrm>
              <a:off x="2906" y="1070"/>
              <a:ext cx="311" cy="1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52" name="Rectangle 475"/>
            <p:cNvSpPr>
              <a:spLocks noChangeArrowheads="1"/>
            </p:cNvSpPr>
            <p:nvPr/>
          </p:nvSpPr>
          <p:spPr bwMode="auto">
            <a:xfrm>
              <a:off x="2906" y="1074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53" name="Rectangle 476"/>
            <p:cNvSpPr>
              <a:spLocks noChangeArrowheads="1"/>
            </p:cNvSpPr>
            <p:nvPr/>
          </p:nvSpPr>
          <p:spPr bwMode="auto">
            <a:xfrm>
              <a:off x="2906" y="1088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54" name="Rectangle 477"/>
            <p:cNvSpPr>
              <a:spLocks noChangeArrowheads="1"/>
            </p:cNvSpPr>
            <p:nvPr/>
          </p:nvSpPr>
          <p:spPr bwMode="auto">
            <a:xfrm>
              <a:off x="2903" y="1235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55" name="Rectangle 478"/>
            <p:cNvSpPr>
              <a:spLocks noChangeArrowheads="1"/>
            </p:cNvSpPr>
            <p:nvPr/>
          </p:nvSpPr>
          <p:spPr bwMode="auto">
            <a:xfrm>
              <a:off x="2903" y="1227"/>
              <a:ext cx="318" cy="4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56" name="Rectangle 479"/>
            <p:cNvSpPr>
              <a:spLocks noChangeArrowheads="1"/>
            </p:cNvSpPr>
            <p:nvPr/>
          </p:nvSpPr>
          <p:spPr bwMode="auto">
            <a:xfrm>
              <a:off x="2903" y="1242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57" name="Rectangle 480"/>
            <p:cNvSpPr>
              <a:spLocks noChangeArrowheads="1"/>
            </p:cNvSpPr>
            <p:nvPr/>
          </p:nvSpPr>
          <p:spPr bwMode="auto">
            <a:xfrm>
              <a:off x="2906" y="1249"/>
              <a:ext cx="311" cy="18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58" name="Freeform 481"/>
            <p:cNvSpPr>
              <a:spLocks/>
            </p:cNvSpPr>
            <p:nvPr/>
          </p:nvSpPr>
          <p:spPr bwMode="auto">
            <a:xfrm>
              <a:off x="2881" y="736"/>
              <a:ext cx="366" cy="85"/>
            </a:xfrm>
            <a:custGeom>
              <a:avLst/>
              <a:gdLst>
                <a:gd name="T0" fmla="*/ 0 w 1463"/>
                <a:gd name="T1" fmla="*/ 85 h 338"/>
                <a:gd name="T2" fmla="*/ 366 w 1463"/>
                <a:gd name="T3" fmla="*/ 85 h 338"/>
                <a:gd name="T4" fmla="*/ 341 w 1463"/>
                <a:gd name="T5" fmla="*/ 0 h 338"/>
                <a:gd name="T6" fmla="*/ 24 w 1463"/>
                <a:gd name="T7" fmla="*/ 0 h 338"/>
                <a:gd name="T8" fmla="*/ 0 w 1463"/>
                <a:gd name="T9" fmla="*/ 85 h 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63"/>
                <a:gd name="T16" fmla="*/ 0 h 338"/>
                <a:gd name="T17" fmla="*/ 1463 w 1463"/>
                <a:gd name="T18" fmla="*/ 338 h 3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63" h="338">
                  <a:moveTo>
                    <a:pt x="0" y="338"/>
                  </a:moveTo>
                  <a:lnTo>
                    <a:pt x="1463" y="338"/>
                  </a:lnTo>
                  <a:lnTo>
                    <a:pt x="1362" y="0"/>
                  </a:lnTo>
                  <a:lnTo>
                    <a:pt x="97" y="0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59" name="Freeform 482"/>
            <p:cNvSpPr>
              <a:spLocks/>
            </p:cNvSpPr>
            <p:nvPr/>
          </p:nvSpPr>
          <p:spPr bwMode="auto">
            <a:xfrm>
              <a:off x="2881" y="824"/>
              <a:ext cx="177" cy="42"/>
            </a:xfrm>
            <a:custGeom>
              <a:avLst/>
              <a:gdLst>
                <a:gd name="T0" fmla="*/ 177 w 712"/>
                <a:gd name="T1" fmla="*/ 42 h 168"/>
                <a:gd name="T2" fmla="*/ 22 w 712"/>
                <a:gd name="T3" fmla="*/ 42 h 168"/>
                <a:gd name="T4" fmla="*/ 11 w 712"/>
                <a:gd name="T5" fmla="*/ 30 h 168"/>
                <a:gd name="T6" fmla="*/ 11 w 712"/>
                <a:gd name="T7" fmla="*/ 13 h 168"/>
                <a:gd name="T8" fmla="*/ 0 w 712"/>
                <a:gd name="T9" fmla="*/ 0 h 168"/>
                <a:gd name="T10" fmla="*/ 177 w 712"/>
                <a:gd name="T11" fmla="*/ 0 h 168"/>
                <a:gd name="T12" fmla="*/ 177 w 712"/>
                <a:gd name="T13" fmla="*/ 42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12"/>
                <a:gd name="T22" fmla="*/ 0 h 168"/>
                <a:gd name="T23" fmla="*/ 712 w 712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12" h="168">
                  <a:moveTo>
                    <a:pt x="712" y="168"/>
                  </a:moveTo>
                  <a:lnTo>
                    <a:pt x="89" y="168"/>
                  </a:lnTo>
                  <a:lnTo>
                    <a:pt x="45" y="121"/>
                  </a:lnTo>
                  <a:lnTo>
                    <a:pt x="45" y="52"/>
                  </a:lnTo>
                  <a:lnTo>
                    <a:pt x="0" y="0"/>
                  </a:lnTo>
                  <a:lnTo>
                    <a:pt x="712" y="0"/>
                  </a:lnTo>
                  <a:lnTo>
                    <a:pt x="712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60" name="Freeform 483"/>
            <p:cNvSpPr>
              <a:spLocks/>
            </p:cNvSpPr>
            <p:nvPr/>
          </p:nvSpPr>
          <p:spPr bwMode="auto">
            <a:xfrm>
              <a:off x="3053" y="824"/>
              <a:ext cx="191" cy="42"/>
            </a:xfrm>
            <a:custGeom>
              <a:avLst/>
              <a:gdLst>
                <a:gd name="T0" fmla="*/ 0 w 766"/>
                <a:gd name="T1" fmla="*/ 42 h 168"/>
                <a:gd name="T2" fmla="*/ 167 w 766"/>
                <a:gd name="T3" fmla="*/ 42 h 168"/>
                <a:gd name="T4" fmla="*/ 179 w 766"/>
                <a:gd name="T5" fmla="*/ 30 h 168"/>
                <a:gd name="T6" fmla="*/ 179 w 766"/>
                <a:gd name="T7" fmla="*/ 13 h 168"/>
                <a:gd name="T8" fmla="*/ 191 w 766"/>
                <a:gd name="T9" fmla="*/ 0 h 168"/>
                <a:gd name="T10" fmla="*/ 0 w 766"/>
                <a:gd name="T11" fmla="*/ 0 h 168"/>
                <a:gd name="T12" fmla="*/ 0 w 766"/>
                <a:gd name="T13" fmla="*/ 42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6"/>
                <a:gd name="T22" fmla="*/ 0 h 168"/>
                <a:gd name="T23" fmla="*/ 766 w 766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6" h="168">
                  <a:moveTo>
                    <a:pt x="0" y="168"/>
                  </a:moveTo>
                  <a:lnTo>
                    <a:pt x="670" y="168"/>
                  </a:lnTo>
                  <a:lnTo>
                    <a:pt x="718" y="121"/>
                  </a:lnTo>
                  <a:lnTo>
                    <a:pt x="718" y="52"/>
                  </a:lnTo>
                  <a:lnTo>
                    <a:pt x="766" y="0"/>
                  </a:lnTo>
                  <a:lnTo>
                    <a:pt x="0" y="0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61" name="Rectangle 484"/>
            <p:cNvSpPr>
              <a:spLocks noChangeArrowheads="1"/>
            </p:cNvSpPr>
            <p:nvPr/>
          </p:nvSpPr>
          <p:spPr bwMode="auto">
            <a:xfrm>
              <a:off x="2892" y="848"/>
              <a:ext cx="336" cy="4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62" name="Rectangle 485"/>
            <p:cNvSpPr>
              <a:spLocks noChangeArrowheads="1"/>
            </p:cNvSpPr>
            <p:nvPr/>
          </p:nvSpPr>
          <p:spPr bwMode="auto">
            <a:xfrm>
              <a:off x="2892" y="838"/>
              <a:ext cx="336" cy="1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63" name="Rectangle 486"/>
            <p:cNvSpPr>
              <a:spLocks noChangeArrowheads="1"/>
            </p:cNvSpPr>
            <p:nvPr/>
          </p:nvSpPr>
          <p:spPr bwMode="auto">
            <a:xfrm>
              <a:off x="2882" y="820"/>
              <a:ext cx="363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64" name="Rectangle 487"/>
            <p:cNvSpPr>
              <a:spLocks noChangeArrowheads="1"/>
            </p:cNvSpPr>
            <p:nvPr/>
          </p:nvSpPr>
          <p:spPr bwMode="auto">
            <a:xfrm>
              <a:off x="2904" y="864"/>
              <a:ext cx="316" cy="133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65" name="Rectangle 488"/>
            <p:cNvSpPr>
              <a:spLocks noChangeArrowheads="1"/>
            </p:cNvSpPr>
            <p:nvPr/>
          </p:nvSpPr>
          <p:spPr bwMode="auto">
            <a:xfrm>
              <a:off x="3207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66" name="Rectangle 489"/>
            <p:cNvSpPr>
              <a:spLocks noChangeArrowheads="1"/>
            </p:cNvSpPr>
            <p:nvPr/>
          </p:nvSpPr>
          <p:spPr bwMode="auto">
            <a:xfrm>
              <a:off x="3207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67" name="Rectangle 490"/>
            <p:cNvSpPr>
              <a:spLocks noChangeArrowheads="1"/>
            </p:cNvSpPr>
            <p:nvPr/>
          </p:nvSpPr>
          <p:spPr bwMode="auto">
            <a:xfrm>
              <a:off x="3079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68" name="Rectangle 491"/>
            <p:cNvSpPr>
              <a:spLocks noChangeArrowheads="1"/>
            </p:cNvSpPr>
            <p:nvPr/>
          </p:nvSpPr>
          <p:spPr bwMode="auto">
            <a:xfrm>
              <a:off x="3079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69" name="Rectangle 492"/>
            <p:cNvSpPr>
              <a:spLocks noChangeArrowheads="1"/>
            </p:cNvSpPr>
            <p:nvPr/>
          </p:nvSpPr>
          <p:spPr bwMode="auto">
            <a:xfrm>
              <a:off x="3036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70" name="Rectangle 493"/>
            <p:cNvSpPr>
              <a:spLocks noChangeArrowheads="1"/>
            </p:cNvSpPr>
            <p:nvPr/>
          </p:nvSpPr>
          <p:spPr bwMode="auto">
            <a:xfrm>
              <a:off x="3036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71" name="Rectangle 494"/>
            <p:cNvSpPr>
              <a:spLocks noChangeArrowheads="1"/>
            </p:cNvSpPr>
            <p:nvPr/>
          </p:nvSpPr>
          <p:spPr bwMode="auto">
            <a:xfrm>
              <a:off x="2907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72" name="Rectangle 495"/>
            <p:cNvSpPr>
              <a:spLocks noChangeArrowheads="1"/>
            </p:cNvSpPr>
            <p:nvPr/>
          </p:nvSpPr>
          <p:spPr bwMode="auto">
            <a:xfrm>
              <a:off x="2907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73" name="Rectangle 496"/>
            <p:cNvSpPr>
              <a:spLocks noChangeArrowheads="1"/>
            </p:cNvSpPr>
            <p:nvPr/>
          </p:nvSpPr>
          <p:spPr bwMode="auto">
            <a:xfrm>
              <a:off x="3054" y="1092"/>
              <a:ext cx="16" cy="13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74" name="Rectangle 497"/>
            <p:cNvSpPr>
              <a:spLocks noChangeArrowheads="1"/>
            </p:cNvSpPr>
            <p:nvPr/>
          </p:nvSpPr>
          <p:spPr bwMode="auto">
            <a:xfrm>
              <a:off x="2904" y="1007"/>
              <a:ext cx="316" cy="2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75" name="Rectangle 498"/>
            <p:cNvSpPr>
              <a:spLocks noChangeArrowheads="1"/>
            </p:cNvSpPr>
            <p:nvPr/>
          </p:nvSpPr>
          <p:spPr bwMode="auto">
            <a:xfrm>
              <a:off x="2903" y="998"/>
              <a:ext cx="318" cy="11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76" name="Rectangle 499"/>
            <p:cNvSpPr>
              <a:spLocks noChangeArrowheads="1"/>
            </p:cNvSpPr>
            <p:nvPr/>
          </p:nvSpPr>
          <p:spPr bwMode="auto">
            <a:xfrm>
              <a:off x="2903" y="1016"/>
              <a:ext cx="318" cy="4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77" name="Rectangle 500"/>
            <p:cNvSpPr>
              <a:spLocks noChangeArrowheads="1"/>
            </p:cNvSpPr>
            <p:nvPr/>
          </p:nvSpPr>
          <p:spPr bwMode="auto">
            <a:xfrm>
              <a:off x="2903" y="1038"/>
              <a:ext cx="318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78" name="Rectangle 501"/>
            <p:cNvSpPr>
              <a:spLocks noChangeArrowheads="1"/>
            </p:cNvSpPr>
            <p:nvPr/>
          </p:nvSpPr>
          <p:spPr bwMode="auto">
            <a:xfrm>
              <a:off x="2903" y="1052"/>
              <a:ext cx="314" cy="7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79" name="Freeform 502"/>
            <p:cNvSpPr>
              <a:spLocks/>
            </p:cNvSpPr>
            <p:nvPr/>
          </p:nvSpPr>
          <p:spPr bwMode="auto">
            <a:xfrm>
              <a:off x="3093" y="1070"/>
              <a:ext cx="110" cy="156"/>
            </a:xfrm>
            <a:custGeom>
              <a:avLst/>
              <a:gdLst>
                <a:gd name="T0" fmla="*/ 0 w 440"/>
                <a:gd name="T1" fmla="*/ 26 h 623"/>
                <a:gd name="T2" fmla="*/ 0 w 440"/>
                <a:gd name="T3" fmla="*/ 156 h 623"/>
                <a:gd name="T4" fmla="*/ 110 w 440"/>
                <a:gd name="T5" fmla="*/ 156 h 623"/>
                <a:gd name="T6" fmla="*/ 110 w 440"/>
                <a:gd name="T7" fmla="*/ 26 h 623"/>
                <a:gd name="T8" fmla="*/ 76 w 440"/>
                <a:gd name="T9" fmla="*/ 0 h 623"/>
                <a:gd name="T10" fmla="*/ 35 w 440"/>
                <a:gd name="T11" fmla="*/ 0 h 623"/>
                <a:gd name="T12" fmla="*/ 0 w 440"/>
                <a:gd name="T13" fmla="*/ 26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0"/>
                <a:gd name="T22" fmla="*/ 0 h 623"/>
                <a:gd name="T23" fmla="*/ 440 w 440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0" h="623">
                  <a:moveTo>
                    <a:pt x="0" y="103"/>
                  </a:moveTo>
                  <a:lnTo>
                    <a:pt x="0" y="623"/>
                  </a:lnTo>
                  <a:lnTo>
                    <a:pt x="440" y="623"/>
                  </a:lnTo>
                  <a:lnTo>
                    <a:pt x="440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80" name="Rectangle 503"/>
            <p:cNvSpPr>
              <a:spLocks noChangeArrowheads="1"/>
            </p:cNvSpPr>
            <p:nvPr/>
          </p:nvSpPr>
          <p:spPr bwMode="auto">
            <a:xfrm>
              <a:off x="3111" y="1100"/>
              <a:ext cx="73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81" name="Rectangle 504"/>
            <p:cNvSpPr>
              <a:spLocks noChangeArrowheads="1"/>
            </p:cNvSpPr>
            <p:nvPr/>
          </p:nvSpPr>
          <p:spPr bwMode="auto">
            <a:xfrm>
              <a:off x="3150" y="1103"/>
              <a:ext cx="23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82" name="Rectangle 505"/>
            <p:cNvSpPr>
              <a:spLocks noChangeArrowheads="1"/>
            </p:cNvSpPr>
            <p:nvPr/>
          </p:nvSpPr>
          <p:spPr bwMode="auto">
            <a:xfrm>
              <a:off x="3118" y="1103"/>
              <a:ext cx="27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83" name="Rectangle 506"/>
            <p:cNvSpPr>
              <a:spLocks noChangeArrowheads="1"/>
            </p:cNvSpPr>
            <p:nvPr/>
          </p:nvSpPr>
          <p:spPr bwMode="auto">
            <a:xfrm>
              <a:off x="3125" y="1111"/>
              <a:ext cx="12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84" name="Rectangle 507"/>
            <p:cNvSpPr>
              <a:spLocks noChangeArrowheads="1"/>
            </p:cNvSpPr>
            <p:nvPr/>
          </p:nvSpPr>
          <p:spPr bwMode="auto">
            <a:xfrm>
              <a:off x="3157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85" name="Rectangle 508"/>
            <p:cNvSpPr>
              <a:spLocks noChangeArrowheads="1"/>
            </p:cNvSpPr>
            <p:nvPr/>
          </p:nvSpPr>
          <p:spPr bwMode="auto">
            <a:xfrm>
              <a:off x="3154" y="1211"/>
              <a:ext cx="15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86" name="Oval 509"/>
            <p:cNvSpPr>
              <a:spLocks noChangeArrowheads="1"/>
            </p:cNvSpPr>
            <p:nvPr/>
          </p:nvSpPr>
          <p:spPr bwMode="auto">
            <a:xfrm>
              <a:off x="3139" y="1175"/>
              <a:ext cx="2" cy="1"/>
            </a:xfrm>
            <a:prstGeom prst="ellipse">
              <a:avLst/>
            </a:prstGeom>
            <a:solidFill>
              <a:srgbClr val="FFBF7F"/>
            </a:solidFill>
            <a:ln w="3175">
              <a:solidFill>
                <a:srgbClr val="FFBF7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87" name="Freeform 510"/>
            <p:cNvSpPr>
              <a:spLocks/>
            </p:cNvSpPr>
            <p:nvPr/>
          </p:nvSpPr>
          <p:spPr bwMode="auto">
            <a:xfrm>
              <a:off x="2923" y="1070"/>
              <a:ext cx="110" cy="156"/>
            </a:xfrm>
            <a:custGeom>
              <a:avLst/>
              <a:gdLst>
                <a:gd name="T0" fmla="*/ 0 w 439"/>
                <a:gd name="T1" fmla="*/ 26 h 623"/>
                <a:gd name="T2" fmla="*/ 0 w 439"/>
                <a:gd name="T3" fmla="*/ 156 h 623"/>
                <a:gd name="T4" fmla="*/ 110 w 439"/>
                <a:gd name="T5" fmla="*/ 156 h 623"/>
                <a:gd name="T6" fmla="*/ 110 w 439"/>
                <a:gd name="T7" fmla="*/ 26 h 623"/>
                <a:gd name="T8" fmla="*/ 76 w 439"/>
                <a:gd name="T9" fmla="*/ 0 h 623"/>
                <a:gd name="T10" fmla="*/ 35 w 439"/>
                <a:gd name="T11" fmla="*/ 0 h 623"/>
                <a:gd name="T12" fmla="*/ 0 w 439"/>
                <a:gd name="T13" fmla="*/ 26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39"/>
                <a:gd name="T22" fmla="*/ 0 h 623"/>
                <a:gd name="T23" fmla="*/ 439 w 439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39" h="623">
                  <a:moveTo>
                    <a:pt x="0" y="103"/>
                  </a:moveTo>
                  <a:lnTo>
                    <a:pt x="0" y="623"/>
                  </a:lnTo>
                  <a:lnTo>
                    <a:pt x="439" y="623"/>
                  </a:lnTo>
                  <a:lnTo>
                    <a:pt x="439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88" name="Rectangle 511"/>
            <p:cNvSpPr>
              <a:spLocks noChangeArrowheads="1"/>
            </p:cNvSpPr>
            <p:nvPr/>
          </p:nvSpPr>
          <p:spPr bwMode="auto">
            <a:xfrm>
              <a:off x="2940" y="1100"/>
              <a:ext cx="72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89" name="Rectangle 512"/>
            <p:cNvSpPr>
              <a:spLocks noChangeArrowheads="1"/>
            </p:cNvSpPr>
            <p:nvPr/>
          </p:nvSpPr>
          <p:spPr bwMode="auto">
            <a:xfrm>
              <a:off x="2979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90" name="Rectangle 513"/>
            <p:cNvSpPr>
              <a:spLocks noChangeArrowheads="1"/>
            </p:cNvSpPr>
            <p:nvPr/>
          </p:nvSpPr>
          <p:spPr bwMode="auto">
            <a:xfrm>
              <a:off x="2947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91" name="Rectangle 514"/>
            <p:cNvSpPr>
              <a:spLocks noChangeArrowheads="1"/>
            </p:cNvSpPr>
            <p:nvPr/>
          </p:nvSpPr>
          <p:spPr bwMode="auto">
            <a:xfrm>
              <a:off x="2958" y="1111"/>
              <a:ext cx="8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92" name="Rectangle 515"/>
            <p:cNvSpPr>
              <a:spLocks noChangeArrowheads="1"/>
            </p:cNvSpPr>
            <p:nvPr/>
          </p:nvSpPr>
          <p:spPr bwMode="auto">
            <a:xfrm>
              <a:off x="2986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93" name="Rectangle 516"/>
            <p:cNvSpPr>
              <a:spLocks noChangeArrowheads="1"/>
            </p:cNvSpPr>
            <p:nvPr/>
          </p:nvSpPr>
          <p:spPr bwMode="auto">
            <a:xfrm>
              <a:off x="2982" y="1211"/>
              <a:ext cx="16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94" name="Oval 517"/>
            <p:cNvSpPr>
              <a:spLocks noChangeArrowheads="1"/>
            </p:cNvSpPr>
            <p:nvPr/>
          </p:nvSpPr>
          <p:spPr bwMode="auto">
            <a:xfrm>
              <a:off x="2967" y="1174"/>
              <a:ext cx="4" cy="3"/>
            </a:xfrm>
            <a:prstGeom prst="ellipse">
              <a:avLst/>
            </a:prstGeom>
            <a:solidFill>
              <a:srgbClr val="FFBF7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95" name="Rectangle 518"/>
            <p:cNvSpPr>
              <a:spLocks noChangeArrowheads="1"/>
            </p:cNvSpPr>
            <p:nvPr/>
          </p:nvSpPr>
          <p:spPr bwMode="auto">
            <a:xfrm>
              <a:off x="3115" y="746"/>
              <a:ext cx="54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96" name="Freeform 519"/>
            <p:cNvSpPr>
              <a:spLocks/>
            </p:cNvSpPr>
            <p:nvPr/>
          </p:nvSpPr>
          <p:spPr bwMode="auto">
            <a:xfrm>
              <a:off x="3108" y="718"/>
              <a:ext cx="71" cy="29"/>
            </a:xfrm>
            <a:custGeom>
              <a:avLst/>
              <a:gdLst>
                <a:gd name="T0" fmla="*/ 0 w 284"/>
                <a:gd name="T1" fmla="*/ 29 h 118"/>
                <a:gd name="T2" fmla="*/ 71 w 284"/>
                <a:gd name="T3" fmla="*/ 29 h 118"/>
                <a:gd name="T4" fmla="*/ 71 w 284"/>
                <a:gd name="T5" fmla="*/ 14 h 118"/>
                <a:gd name="T6" fmla="*/ 47 w 284"/>
                <a:gd name="T7" fmla="*/ 0 h 118"/>
                <a:gd name="T8" fmla="*/ 24 w 284"/>
                <a:gd name="T9" fmla="*/ 0 h 118"/>
                <a:gd name="T10" fmla="*/ 0 w 284"/>
                <a:gd name="T11" fmla="*/ 14 h 118"/>
                <a:gd name="T12" fmla="*/ 0 w 284"/>
                <a:gd name="T13" fmla="*/ 29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5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97" name="Freeform 520"/>
            <p:cNvSpPr>
              <a:spLocks/>
            </p:cNvSpPr>
            <p:nvPr/>
          </p:nvSpPr>
          <p:spPr bwMode="auto">
            <a:xfrm>
              <a:off x="3115" y="724"/>
              <a:ext cx="58" cy="21"/>
            </a:xfrm>
            <a:custGeom>
              <a:avLst/>
              <a:gdLst>
                <a:gd name="T0" fmla="*/ 0 w 232"/>
                <a:gd name="T1" fmla="*/ 21 h 85"/>
                <a:gd name="T2" fmla="*/ 58 w 232"/>
                <a:gd name="T3" fmla="*/ 21 h 85"/>
                <a:gd name="T4" fmla="*/ 58 w 232"/>
                <a:gd name="T5" fmla="*/ 11 h 85"/>
                <a:gd name="T6" fmla="*/ 38 w 232"/>
                <a:gd name="T7" fmla="*/ 0 h 85"/>
                <a:gd name="T8" fmla="*/ 20 w 232"/>
                <a:gd name="T9" fmla="*/ 0 h 85"/>
                <a:gd name="T10" fmla="*/ 0 w 232"/>
                <a:gd name="T11" fmla="*/ 10 h 85"/>
                <a:gd name="T12" fmla="*/ 0 w 232"/>
                <a:gd name="T13" fmla="*/ 21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2"/>
                <a:gd name="T22" fmla="*/ 0 h 85"/>
                <a:gd name="T23" fmla="*/ 232 w 232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2" h="85">
                  <a:moveTo>
                    <a:pt x="0" y="85"/>
                  </a:moveTo>
                  <a:lnTo>
                    <a:pt x="232" y="85"/>
                  </a:lnTo>
                  <a:lnTo>
                    <a:pt x="232" y="43"/>
                  </a:lnTo>
                  <a:lnTo>
                    <a:pt x="153" y="0"/>
                  </a:lnTo>
                  <a:lnTo>
                    <a:pt x="78" y="0"/>
                  </a:lnTo>
                  <a:lnTo>
                    <a:pt x="0" y="41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98" name="Rectangle 521"/>
            <p:cNvSpPr>
              <a:spLocks noChangeArrowheads="1"/>
            </p:cNvSpPr>
            <p:nvPr/>
          </p:nvSpPr>
          <p:spPr bwMode="auto">
            <a:xfrm>
              <a:off x="3118" y="781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99" name="Rectangle 522"/>
            <p:cNvSpPr>
              <a:spLocks noChangeArrowheads="1"/>
            </p:cNvSpPr>
            <p:nvPr/>
          </p:nvSpPr>
          <p:spPr bwMode="auto">
            <a:xfrm>
              <a:off x="3118" y="753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00" name="Rectangle 523"/>
            <p:cNvSpPr>
              <a:spLocks noChangeArrowheads="1"/>
            </p:cNvSpPr>
            <p:nvPr/>
          </p:nvSpPr>
          <p:spPr bwMode="auto">
            <a:xfrm>
              <a:off x="2958" y="746"/>
              <a:ext cx="51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01" name="Freeform 524"/>
            <p:cNvSpPr>
              <a:spLocks/>
            </p:cNvSpPr>
            <p:nvPr/>
          </p:nvSpPr>
          <p:spPr bwMode="auto">
            <a:xfrm>
              <a:off x="2950" y="718"/>
              <a:ext cx="71" cy="30"/>
            </a:xfrm>
            <a:custGeom>
              <a:avLst/>
              <a:gdLst>
                <a:gd name="T0" fmla="*/ 0 w 284"/>
                <a:gd name="T1" fmla="*/ 30 h 118"/>
                <a:gd name="T2" fmla="*/ 71 w 284"/>
                <a:gd name="T3" fmla="*/ 30 h 118"/>
                <a:gd name="T4" fmla="*/ 71 w 284"/>
                <a:gd name="T5" fmla="*/ 15 h 118"/>
                <a:gd name="T6" fmla="*/ 47 w 284"/>
                <a:gd name="T7" fmla="*/ 0 h 118"/>
                <a:gd name="T8" fmla="*/ 24 w 284"/>
                <a:gd name="T9" fmla="*/ 0 h 118"/>
                <a:gd name="T10" fmla="*/ 0 w 284"/>
                <a:gd name="T11" fmla="*/ 14 h 118"/>
                <a:gd name="T12" fmla="*/ 0 w 284"/>
                <a:gd name="T13" fmla="*/ 3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6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02" name="Freeform 525"/>
            <p:cNvSpPr>
              <a:spLocks/>
            </p:cNvSpPr>
            <p:nvPr/>
          </p:nvSpPr>
          <p:spPr bwMode="auto">
            <a:xfrm>
              <a:off x="2957" y="724"/>
              <a:ext cx="58" cy="21"/>
            </a:xfrm>
            <a:custGeom>
              <a:avLst/>
              <a:gdLst>
                <a:gd name="T0" fmla="*/ 0 w 231"/>
                <a:gd name="T1" fmla="*/ 21 h 85"/>
                <a:gd name="T2" fmla="*/ 58 w 231"/>
                <a:gd name="T3" fmla="*/ 21 h 85"/>
                <a:gd name="T4" fmla="*/ 58 w 231"/>
                <a:gd name="T5" fmla="*/ 11 h 85"/>
                <a:gd name="T6" fmla="*/ 39 w 231"/>
                <a:gd name="T7" fmla="*/ 0 h 85"/>
                <a:gd name="T8" fmla="*/ 20 w 231"/>
                <a:gd name="T9" fmla="*/ 0 h 85"/>
                <a:gd name="T10" fmla="*/ 0 w 231"/>
                <a:gd name="T11" fmla="*/ 10 h 85"/>
                <a:gd name="T12" fmla="*/ 0 w 231"/>
                <a:gd name="T13" fmla="*/ 21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1"/>
                <a:gd name="T22" fmla="*/ 0 h 85"/>
                <a:gd name="T23" fmla="*/ 231 w 231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1" h="85">
                  <a:moveTo>
                    <a:pt x="0" y="85"/>
                  </a:moveTo>
                  <a:lnTo>
                    <a:pt x="231" y="85"/>
                  </a:lnTo>
                  <a:lnTo>
                    <a:pt x="231" y="43"/>
                  </a:lnTo>
                  <a:lnTo>
                    <a:pt x="155" y="0"/>
                  </a:lnTo>
                  <a:lnTo>
                    <a:pt x="78" y="0"/>
                  </a:lnTo>
                  <a:lnTo>
                    <a:pt x="0" y="42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03" name="Rectangle 526"/>
            <p:cNvSpPr>
              <a:spLocks noChangeArrowheads="1"/>
            </p:cNvSpPr>
            <p:nvPr/>
          </p:nvSpPr>
          <p:spPr bwMode="auto">
            <a:xfrm>
              <a:off x="2961" y="785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04" name="Rectangle 527"/>
            <p:cNvSpPr>
              <a:spLocks noChangeArrowheads="1"/>
            </p:cNvSpPr>
            <p:nvPr/>
          </p:nvSpPr>
          <p:spPr bwMode="auto">
            <a:xfrm>
              <a:off x="2961" y="753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05" name="Freeform 528"/>
            <p:cNvSpPr>
              <a:spLocks/>
            </p:cNvSpPr>
            <p:nvPr/>
          </p:nvSpPr>
          <p:spPr bwMode="auto">
            <a:xfrm>
              <a:off x="3096" y="890"/>
              <a:ext cx="93" cy="109"/>
            </a:xfrm>
            <a:custGeom>
              <a:avLst/>
              <a:gdLst>
                <a:gd name="T0" fmla="*/ 10 w 371"/>
                <a:gd name="T1" fmla="*/ 0 h 438"/>
                <a:gd name="T2" fmla="*/ 84 w 371"/>
                <a:gd name="T3" fmla="*/ 0 h 438"/>
                <a:gd name="T4" fmla="*/ 84 w 371"/>
                <a:gd name="T5" fmla="*/ 96 h 438"/>
                <a:gd name="T6" fmla="*/ 93 w 371"/>
                <a:gd name="T7" fmla="*/ 109 h 438"/>
                <a:gd name="T8" fmla="*/ 0 w 371"/>
                <a:gd name="T9" fmla="*/ 109 h 438"/>
                <a:gd name="T10" fmla="*/ 9 w 371"/>
                <a:gd name="T11" fmla="*/ 96 h 438"/>
                <a:gd name="T12" fmla="*/ 1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06" name="Rectangle 529"/>
            <p:cNvSpPr>
              <a:spLocks noChangeArrowheads="1"/>
            </p:cNvSpPr>
            <p:nvPr/>
          </p:nvSpPr>
          <p:spPr bwMode="auto">
            <a:xfrm>
              <a:off x="3115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07" name="Rectangle 530"/>
            <p:cNvSpPr>
              <a:spLocks noChangeArrowheads="1"/>
            </p:cNvSpPr>
            <p:nvPr/>
          </p:nvSpPr>
          <p:spPr bwMode="auto">
            <a:xfrm>
              <a:off x="3147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08" name="Rectangle 531"/>
            <p:cNvSpPr>
              <a:spLocks noChangeArrowheads="1"/>
            </p:cNvSpPr>
            <p:nvPr/>
          </p:nvSpPr>
          <p:spPr bwMode="auto">
            <a:xfrm>
              <a:off x="3118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09" name="Rectangle 532"/>
            <p:cNvSpPr>
              <a:spLocks noChangeArrowheads="1"/>
            </p:cNvSpPr>
            <p:nvPr/>
          </p:nvSpPr>
          <p:spPr bwMode="auto">
            <a:xfrm>
              <a:off x="3147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10" name="Rectangle 533"/>
            <p:cNvSpPr>
              <a:spLocks noChangeArrowheads="1"/>
            </p:cNvSpPr>
            <p:nvPr/>
          </p:nvSpPr>
          <p:spPr bwMode="auto">
            <a:xfrm>
              <a:off x="3118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11" name="Rectangle 534"/>
            <p:cNvSpPr>
              <a:spLocks noChangeArrowheads="1"/>
            </p:cNvSpPr>
            <p:nvPr/>
          </p:nvSpPr>
          <p:spPr bwMode="auto">
            <a:xfrm>
              <a:off x="3089" y="996"/>
              <a:ext cx="102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12" name="Freeform 535"/>
            <p:cNvSpPr>
              <a:spLocks/>
            </p:cNvSpPr>
            <p:nvPr/>
          </p:nvSpPr>
          <p:spPr bwMode="auto">
            <a:xfrm>
              <a:off x="2940" y="890"/>
              <a:ext cx="93" cy="109"/>
            </a:xfrm>
            <a:custGeom>
              <a:avLst/>
              <a:gdLst>
                <a:gd name="T0" fmla="*/ 10 w 371"/>
                <a:gd name="T1" fmla="*/ 0 h 438"/>
                <a:gd name="T2" fmla="*/ 84 w 371"/>
                <a:gd name="T3" fmla="*/ 0 h 438"/>
                <a:gd name="T4" fmla="*/ 84 w 371"/>
                <a:gd name="T5" fmla="*/ 96 h 438"/>
                <a:gd name="T6" fmla="*/ 93 w 371"/>
                <a:gd name="T7" fmla="*/ 109 h 438"/>
                <a:gd name="T8" fmla="*/ 0 w 371"/>
                <a:gd name="T9" fmla="*/ 109 h 438"/>
                <a:gd name="T10" fmla="*/ 9 w 371"/>
                <a:gd name="T11" fmla="*/ 96 h 438"/>
                <a:gd name="T12" fmla="*/ 1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13" name="Rectangle 536"/>
            <p:cNvSpPr>
              <a:spLocks noChangeArrowheads="1"/>
            </p:cNvSpPr>
            <p:nvPr/>
          </p:nvSpPr>
          <p:spPr bwMode="auto">
            <a:xfrm>
              <a:off x="2958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14" name="Rectangle 537"/>
            <p:cNvSpPr>
              <a:spLocks noChangeArrowheads="1"/>
            </p:cNvSpPr>
            <p:nvPr/>
          </p:nvSpPr>
          <p:spPr bwMode="auto">
            <a:xfrm>
              <a:off x="2990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15" name="Rectangle 538"/>
            <p:cNvSpPr>
              <a:spLocks noChangeArrowheads="1"/>
            </p:cNvSpPr>
            <p:nvPr/>
          </p:nvSpPr>
          <p:spPr bwMode="auto">
            <a:xfrm>
              <a:off x="2961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16" name="Rectangle 539"/>
            <p:cNvSpPr>
              <a:spLocks noChangeArrowheads="1"/>
            </p:cNvSpPr>
            <p:nvPr/>
          </p:nvSpPr>
          <p:spPr bwMode="auto">
            <a:xfrm>
              <a:off x="2990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17" name="Rectangle 540"/>
            <p:cNvSpPr>
              <a:spLocks noChangeArrowheads="1"/>
            </p:cNvSpPr>
            <p:nvPr/>
          </p:nvSpPr>
          <p:spPr bwMode="auto">
            <a:xfrm>
              <a:off x="2961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18" name="Rectangle 541"/>
            <p:cNvSpPr>
              <a:spLocks noChangeArrowheads="1"/>
            </p:cNvSpPr>
            <p:nvPr/>
          </p:nvSpPr>
          <p:spPr bwMode="auto">
            <a:xfrm>
              <a:off x="2933" y="996"/>
              <a:ext cx="105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19" name="Rectangle 542"/>
            <p:cNvSpPr>
              <a:spLocks noChangeArrowheads="1"/>
            </p:cNvSpPr>
            <p:nvPr/>
          </p:nvSpPr>
          <p:spPr bwMode="auto">
            <a:xfrm>
              <a:off x="2942" y="1231"/>
              <a:ext cx="68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20" name="Rectangle 543"/>
            <p:cNvSpPr>
              <a:spLocks noChangeArrowheads="1"/>
            </p:cNvSpPr>
            <p:nvPr/>
          </p:nvSpPr>
          <p:spPr bwMode="auto">
            <a:xfrm>
              <a:off x="2935" y="1242"/>
              <a:ext cx="82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21" name="Rectangle 544"/>
            <p:cNvSpPr>
              <a:spLocks noChangeArrowheads="1"/>
            </p:cNvSpPr>
            <p:nvPr/>
          </p:nvSpPr>
          <p:spPr bwMode="auto">
            <a:xfrm>
              <a:off x="2932" y="1249"/>
              <a:ext cx="89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22" name="Rectangle 545"/>
            <p:cNvSpPr>
              <a:spLocks noChangeArrowheads="1"/>
            </p:cNvSpPr>
            <p:nvPr/>
          </p:nvSpPr>
          <p:spPr bwMode="auto">
            <a:xfrm>
              <a:off x="2924" y="1260"/>
              <a:ext cx="104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23" name="Rectangle 546"/>
            <p:cNvSpPr>
              <a:spLocks noChangeArrowheads="1"/>
            </p:cNvSpPr>
            <p:nvPr/>
          </p:nvSpPr>
          <p:spPr bwMode="auto">
            <a:xfrm>
              <a:off x="2921" y="1267"/>
              <a:ext cx="110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24" name="Freeform 547"/>
            <p:cNvSpPr>
              <a:spLocks/>
            </p:cNvSpPr>
            <p:nvPr/>
          </p:nvSpPr>
          <p:spPr bwMode="auto">
            <a:xfrm>
              <a:off x="2943" y="1227"/>
              <a:ext cx="70" cy="5"/>
            </a:xfrm>
            <a:custGeom>
              <a:avLst/>
              <a:gdLst>
                <a:gd name="T0" fmla="*/ 0 w 281"/>
                <a:gd name="T1" fmla="*/ 5 h 22"/>
                <a:gd name="T2" fmla="*/ 5 w 281"/>
                <a:gd name="T3" fmla="*/ 0 h 22"/>
                <a:gd name="T4" fmla="*/ 65 w 281"/>
                <a:gd name="T5" fmla="*/ 0 h 22"/>
                <a:gd name="T6" fmla="*/ 70 w 281"/>
                <a:gd name="T7" fmla="*/ 5 h 22"/>
                <a:gd name="T8" fmla="*/ 0 w 281"/>
                <a:gd name="T9" fmla="*/ 5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1"/>
                <a:gd name="T16" fmla="*/ 0 h 22"/>
                <a:gd name="T17" fmla="*/ 281 w 281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1" h="22">
                  <a:moveTo>
                    <a:pt x="0" y="22"/>
                  </a:moveTo>
                  <a:lnTo>
                    <a:pt x="19" y="0"/>
                  </a:lnTo>
                  <a:lnTo>
                    <a:pt x="262" y="0"/>
                  </a:lnTo>
                  <a:lnTo>
                    <a:pt x="281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25" name="Freeform 548"/>
            <p:cNvSpPr>
              <a:spLocks/>
            </p:cNvSpPr>
            <p:nvPr/>
          </p:nvSpPr>
          <p:spPr bwMode="auto">
            <a:xfrm>
              <a:off x="2937" y="1237"/>
              <a:ext cx="81" cy="3"/>
            </a:xfrm>
            <a:custGeom>
              <a:avLst/>
              <a:gdLst>
                <a:gd name="T0" fmla="*/ 6 w 327"/>
                <a:gd name="T1" fmla="*/ 0 h 13"/>
                <a:gd name="T2" fmla="*/ 77 w 327"/>
                <a:gd name="T3" fmla="*/ 0 h 13"/>
                <a:gd name="T4" fmla="*/ 81 w 327"/>
                <a:gd name="T5" fmla="*/ 3 h 13"/>
                <a:gd name="T6" fmla="*/ 0 w 327"/>
                <a:gd name="T7" fmla="*/ 3 h 13"/>
                <a:gd name="T8" fmla="*/ 6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0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26" name="Freeform 549"/>
            <p:cNvSpPr>
              <a:spLocks/>
            </p:cNvSpPr>
            <p:nvPr/>
          </p:nvSpPr>
          <p:spPr bwMode="auto">
            <a:xfrm>
              <a:off x="2932" y="1246"/>
              <a:ext cx="92" cy="4"/>
            </a:xfrm>
            <a:custGeom>
              <a:avLst/>
              <a:gdLst>
                <a:gd name="T0" fmla="*/ 5 w 366"/>
                <a:gd name="T1" fmla="*/ 0 h 17"/>
                <a:gd name="T2" fmla="*/ 88 w 366"/>
                <a:gd name="T3" fmla="*/ 0 h 17"/>
                <a:gd name="T4" fmla="*/ 92 w 366"/>
                <a:gd name="T5" fmla="*/ 4 h 17"/>
                <a:gd name="T6" fmla="*/ 0 w 366"/>
                <a:gd name="T7" fmla="*/ 4 h 17"/>
                <a:gd name="T8" fmla="*/ 5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8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27" name="Freeform 550"/>
            <p:cNvSpPr>
              <a:spLocks/>
            </p:cNvSpPr>
            <p:nvPr/>
          </p:nvSpPr>
          <p:spPr bwMode="auto">
            <a:xfrm>
              <a:off x="2925" y="1255"/>
              <a:ext cx="106" cy="4"/>
            </a:xfrm>
            <a:custGeom>
              <a:avLst/>
              <a:gdLst>
                <a:gd name="T0" fmla="*/ 6 w 425"/>
                <a:gd name="T1" fmla="*/ 0 h 17"/>
                <a:gd name="T2" fmla="*/ 0 w 425"/>
                <a:gd name="T3" fmla="*/ 4 h 17"/>
                <a:gd name="T4" fmla="*/ 106 w 425"/>
                <a:gd name="T5" fmla="*/ 4 h 17"/>
                <a:gd name="T6" fmla="*/ 100 w 425"/>
                <a:gd name="T7" fmla="*/ 0 h 17"/>
                <a:gd name="T8" fmla="*/ 6 w 425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5"/>
                <a:gd name="T16" fmla="*/ 0 h 17"/>
                <a:gd name="T17" fmla="*/ 425 w 425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5" h="17">
                  <a:moveTo>
                    <a:pt x="23" y="0"/>
                  </a:moveTo>
                  <a:lnTo>
                    <a:pt x="0" y="17"/>
                  </a:lnTo>
                  <a:lnTo>
                    <a:pt x="425" y="17"/>
                  </a:lnTo>
                  <a:lnTo>
                    <a:pt x="402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28" name="Freeform 551"/>
            <p:cNvSpPr>
              <a:spLocks/>
            </p:cNvSpPr>
            <p:nvPr/>
          </p:nvSpPr>
          <p:spPr bwMode="auto">
            <a:xfrm>
              <a:off x="2920" y="1266"/>
              <a:ext cx="115" cy="3"/>
            </a:xfrm>
            <a:custGeom>
              <a:avLst/>
              <a:gdLst>
                <a:gd name="T0" fmla="*/ 4 w 460"/>
                <a:gd name="T1" fmla="*/ 0 h 12"/>
                <a:gd name="T2" fmla="*/ 0 w 460"/>
                <a:gd name="T3" fmla="*/ 3 h 12"/>
                <a:gd name="T4" fmla="*/ 115 w 460"/>
                <a:gd name="T5" fmla="*/ 3 h 12"/>
                <a:gd name="T6" fmla="*/ 111 w 460"/>
                <a:gd name="T7" fmla="*/ 0 h 12"/>
                <a:gd name="T8" fmla="*/ 4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29" name="Rectangle 552"/>
            <p:cNvSpPr>
              <a:spLocks noChangeArrowheads="1"/>
            </p:cNvSpPr>
            <p:nvPr/>
          </p:nvSpPr>
          <p:spPr bwMode="auto">
            <a:xfrm>
              <a:off x="3028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30" name="Rectangle 553"/>
            <p:cNvSpPr>
              <a:spLocks noChangeArrowheads="1"/>
            </p:cNvSpPr>
            <p:nvPr/>
          </p:nvSpPr>
          <p:spPr bwMode="auto">
            <a:xfrm>
              <a:off x="3017" y="1210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31" name="Freeform 554"/>
            <p:cNvSpPr>
              <a:spLocks/>
            </p:cNvSpPr>
            <p:nvPr/>
          </p:nvSpPr>
          <p:spPr bwMode="auto">
            <a:xfrm>
              <a:off x="3009" y="1196"/>
              <a:ext cx="26" cy="40"/>
            </a:xfrm>
            <a:custGeom>
              <a:avLst/>
              <a:gdLst>
                <a:gd name="T0" fmla="*/ 26 w 104"/>
                <a:gd name="T1" fmla="*/ 38 h 160"/>
                <a:gd name="T2" fmla="*/ 0 w 104"/>
                <a:gd name="T3" fmla="*/ 0 h 160"/>
                <a:gd name="T4" fmla="*/ 0 w 104"/>
                <a:gd name="T5" fmla="*/ 1 h 160"/>
                <a:gd name="T6" fmla="*/ 26 w 104"/>
                <a:gd name="T7" fmla="*/ 40 h 160"/>
                <a:gd name="T8" fmla="*/ 26 w 104"/>
                <a:gd name="T9" fmla="*/ 38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32" name="Freeform 555"/>
            <p:cNvSpPr>
              <a:spLocks/>
            </p:cNvSpPr>
            <p:nvPr/>
          </p:nvSpPr>
          <p:spPr bwMode="auto">
            <a:xfrm>
              <a:off x="3008" y="1196"/>
              <a:ext cx="29" cy="39"/>
            </a:xfrm>
            <a:custGeom>
              <a:avLst/>
              <a:gdLst>
                <a:gd name="T0" fmla="*/ 29 w 115"/>
                <a:gd name="T1" fmla="*/ 39 h 156"/>
                <a:gd name="T2" fmla="*/ 27 w 115"/>
                <a:gd name="T3" fmla="*/ 39 h 156"/>
                <a:gd name="T4" fmla="*/ 0 w 115"/>
                <a:gd name="T5" fmla="*/ 0 h 156"/>
                <a:gd name="T6" fmla="*/ 2 w 115"/>
                <a:gd name="T7" fmla="*/ 0 h 156"/>
                <a:gd name="T8" fmla="*/ 29 w 115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115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15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33" name="Rectangle 556"/>
            <p:cNvSpPr>
              <a:spLocks noChangeArrowheads="1"/>
            </p:cNvSpPr>
            <p:nvPr/>
          </p:nvSpPr>
          <p:spPr bwMode="auto">
            <a:xfrm>
              <a:off x="3035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34" name="Rectangle 557"/>
            <p:cNvSpPr>
              <a:spLocks noChangeArrowheads="1"/>
            </p:cNvSpPr>
            <p:nvPr/>
          </p:nvSpPr>
          <p:spPr bwMode="auto">
            <a:xfrm>
              <a:off x="2924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35" name="Rectangle 558"/>
            <p:cNvSpPr>
              <a:spLocks noChangeArrowheads="1"/>
            </p:cNvSpPr>
            <p:nvPr/>
          </p:nvSpPr>
          <p:spPr bwMode="auto">
            <a:xfrm>
              <a:off x="2935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36" name="Rectangle 559"/>
            <p:cNvSpPr>
              <a:spLocks noChangeArrowheads="1"/>
            </p:cNvSpPr>
            <p:nvPr/>
          </p:nvSpPr>
          <p:spPr bwMode="auto">
            <a:xfrm>
              <a:off x="2942" y="1203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37" name="Freeform 560"/>
            <p:cNvSpPr>
              <a:spLocks/>
            </p:cNvSpPr>
            <p:nvPr/>
          </p:nvSpPr>
          <p:spPr bwMode="auto">
            <a:xfrm>
              <a:off x="2922" y="1197"/>
              <a:ext cx="26" cy="39"/>
            </a:xfrm>
            <a:custGeom>
              <a:avLst/>
              <a:gdLst>
                <a:gd name="T0" fmla="*/ 0 w 103"/>
                <a:gd name="T1" fmla="*/ 37 h 160"/>
                <a:gd name="T2" fmla="*/ 26 w 103"/>
                <a:gd name="T3" fmla="*/ 0 h 160"/>
                <a:gd name="T4" fmla="*/ 26 w 103"/>
                <a:gd name="T5" fmla="*/ 2 h 160"/>
                <a:gd name="T6" fmla="*/ 0 w 103"/>
                <a:gd name="T7" fmla="*/ 39 h 160"/>
                <a:gd name="T8" fmla="*/ 0 w 103"/>
                <a:gd name="T9" fmla="*/ 37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60"/>
                <a:gd name="T17" fmla="*/ 103 w 103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60">
                  <a:moveTo>
                    <a:pt x="0" y="153"/>
                  </a:moveTo>
                  <a:lnTo>
                    <a:pt x="103" y="0"/>
                  </a:lnTo>
                  <a:lnTo>
                    <a:pt x="103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38" name="Freeform 561"/>
            <p:cNvSpPr>
              <a:spLocks/>
            </p:cNvSpPr>
            <p:nvPr/>
          </p:nvSpPr>
          <p:spPr bwMode="auto">
            <a:xfrm>
              <a:off x="2919" y="1196"/>
              <a:ext cx="29" cy="39"/>
            </a:xfrm>
            <a:custGeom>
              <a:avLst/>
              <a:gdLst>
                <a:gd name="T0" fmla="*/ 0 w 115"/>
                <a:gd name="T1" fmla="*/ 39 h 156"/>
                <a:gd name="T2" fmla="*/ 3 w 115"/>
                <a:gd name="T3" fmla="*/ 39 h 156"/>
                <a:gd name="T4" fmla="*/ 29 w 115"/>
                <a:gd name="T5" fmla="*/ 0 h 156"/>
                <a:gd name="T6" fmla="*/ 27 w 115"/>
                <a:gd name="T7" fmla="*/ 0 h 156"/>
                <a:gd name="T8" fmla="*/ 0 w 115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0" y="156"/>
                  </a:moveTo>
                  <a:lnTo>
                    <a:pt x="10" y="156"/>
                  </a:lnTo>
                  <a:lnTo>
                    <a:pt x="115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39" name="Rectangle 562"/>
            <p:cNvSpPr>
              <a:spLocks noChangeArrowheads="1"/>
            </p:cNvSpPr>
            <p:nvPr/>
          </p:nvSpPr>
          <p:spPr bwMode="auto">
            <a:xfrm>
              <a:off x="3114" y="1231"/>
              <a:ext cx="67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40" name="Rectangle 563"/>
            <p:cNvSpPr>
              <a:spLocks noChangeArrowheads="1"/>
            </p:cNvSpPr>
            <p:nvPr/>
          </p:nvSpPr>
          <p:spPr bwMode="auto">
            <a:xfrm>
              <a:off x="3106" y="1242"/>
              <a:ext cx="79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41" name="Rectangle 564"/>
            <p:cNvSpPr>
              <a:spLocks noChangeArrowheads="1"/>
            </p:cNvSpPr>
            <p:nvPr/>
          </p:nvSpPr>
          <p:spPr bwMode="auto">
            <a:xfrm>
              <a:off x="3099" y="1249"/>
              <a:ext cx="93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42" name="Rectangle 565"/>
            <p:cNvSpPr>
              <a:spLocks noChangeArrowheads="1"/>
            </p:cNvSpPr>
            <p:nvPr/>
          </p:nvSpPr>
          <p:spPr bwMode="auto">
            <a:xfrm>
              <a:off x="3096" y="1260"/>
              <a:ext cx="103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43" name="Rectangle 566"/>
            <p:cNvSpPr>
              <a:spLocks noChangeArrowheads="1"/>
            </p:cNvSpPr>
            <p:nvPr/>
          </p:nvSpPr>
          <p:spPr bwMode="auto">
            <a:xfrm>
              <a:off x="3092" y="1267"/>
              <a:ext cx="111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44" name="Freeform 567"/>
            <p:cNvSpPr>
              <a:spLocks/>
            </p:cNvSpPr>
            <p:nvPr/>
          </p:nvSpPr>
          <p:spPr bwMode="auto">
            <a:xfrm>
              <a:off x="3113" y="1227"/>
              <a:ext cx="70" cy="5"/>
            </a:xfrm>
            <a:custGeom>
              <a:avLst/>
              <a:gdLst>
                <a:gd name="T0" fmla="*/ 0 w 280"/>
                <a:gd name="T1" fmla="*/ 5 h 22"/>
                <a:gd name="T2" fmla="*/ 5 w 280"/>
                <a:gd name="T3" fmla="*/ 0 h 22"/>
                <a:gd name="T4" fmla="*/ 66 w 280"/>
                <a:gd name="T5" fmla="*/ 0 h 22"/>
                <a:gd name="T6" fmla="*/ 70 w 280"/>
                <a:gd name="T7" fmla="*/ 5 h 22"/>
                <a:gd name="T8" fmla="*/ 0 w 280"/>
                <a:gd name="T9" fmla="*/ 5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0"/>
                <a:gd name="T16" fmla="*/ 0 h 22"/>
                <a:gd name="T17" fmla="*/ 280 w 28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0" h="22">
                  <a:moveTo>
                    <a:pt x="0" y="22"/>
                  </a:moveTo>
                  <a:lnTo>
                    <a:pt x="20" y="0"/>
                  </a:lnTo>
                  <a:lnTo>
                    <a:pt x="262" y="0"/>
                  </a:lnTo>
                  <a:lnTo>
                    <a:pt x="28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45" name="Freeform 568"/>
            <p:cNvSpPr>
              <a:spLocks/>
            </p:cNvSpPr>
            <p:nvPr/>
          </p:nvSpPr>
          <p:spPr bwMode="auto">
            <a:xfrm>
              <a:off x="3107" y="1237"/>
              <a:ext cx="81" cy="3"/>
            </a:xfrm>
            <a:custGeom>
              <a:avLst/>
              <a:gdLst>
                <a:gd name="T0" fmla="*/ 6 w 327"/>
                <a:gd name="T1" fmla="*/ 0 h 13"/>
                <a:gd name="T2" fmla="*/ 77 w 327"/>
                <a:gd name="T3" fmla="*/ 0 h 13"/>
                <a:gd name="T4" fmla="*/ 81 w 327"/>
                <a:gd name="T5" fmla="*/ 3 h 13"/>
                <a:gd name="T6" fmla="*/ 0 w 327"/>
                <a:gd name="T7" fmla="*/ 3 h 13"/>
                <a:gd name="T8" fmla="*/ 6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1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46" name="Freeform 569"/>
            <p:cNvSpPr>
              <a:spLocks/>
            </p:cNvSpPr>
            <p:nvPr/>
          </p:nvSpPr>
          <p:spPr bwMode="auto">
            <a:xfrm>
              <a:off x="3102" y="1246"/>
              <a:ext cx="91" cy="4"/>
            </a:xfrm>
            <a:custGeom>
              <a:avLst/>
              <a:gdLst>
                <a:gd name="T0" fmla="*/ 4 w 366"/>
                <a:gd name="T1" fmla="*/ 0 h 17"/>
                <a:gd name="T2" fmla="*/ 87 w 366"/>
                <a:gd name="T3" fmla="*/ 0 h 17"/>
                <a:gd name="T4" fmla="*/ 91 w 366"/>
                <a:gd name="T5" fmla="*/ 4 h 17"/>
                <a:gd name="T6" fmla="*/ 0 w 366"/>
                <a:gd name="T7" fmla="*/ 4 h 17"/>
                <a:gd name="T8" fmla="*/ 4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7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47" name="Freeform 570"/>
            <p:cNvSpPr>
              <a:spLocks/>
            </p:cNvSpPr>
            <p:nvPr/>
          </p:nvSpPr>
          <p:spPr bwMode="auto">
            <a:xfrm>
              <a:off x="3095" y="1255"/>
              <a:ext cx="106" cy="4"/>
            </a:xfrm>
            <a:custGeom>
              <a:avLst/>
              <a:gdLst>
                <a:gd name="T0" fmla="*/ 6 w 424"/>
                <a:gd name="T1" fmla="*/ 0 h 17"/>
                <a:gd name="T2" fmla="*/ 0 w 424"/>
                <a:gd name="T3" fmla="*/ 4 h 17"/>
                <a:gd name="T4" fmla="*/ 106 w 424"/>
                <a:gd name="T5" fmla="*/ 4 h 17"/>
                <a:gd name="T6" fmla="*/ 101 w 424"/>
                <a:gd name="T7" fmla="*/ 0 h 17"/>
                <a:gd name="T8" fmla="*/ 6 w 424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4"/>
                <a:gd name="T16" fmla="*/ 0 h 17"/>
                <a:gd name="T17" fmla="*/ 424 w 424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4" h="17">
                  <a:moveTo>
                    <a:pt x="22" y="0"/>
                  </a:moveTo>
                  <a:lnTo>
                    <a:pt x="0" y="17"/>
                  </a:lnTo>
                  <a:lnTo>
                    <a:pt x="424" y="17"/>
                  </a:lnTo>
                  <a:lnTo>
                    <a:pt x="40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48" name="Freeform 571"/>
            <p:cNvSpPr>
              <a:spLocks/>
            </p:cNvSpPr>
            <p:nvPr/>
          </p:nvSpPr>
          <p:spPr bwMode="auto">
            <a:xfrm>
              <a:off x="3090" y="1266"/>
              <a:ext cx="115" cy="3"/>
            </a:xfrm>
            <a:custGeom>
              <a:avLst/>
              <a:gdLst>
                <a:gd name="T0" fmla="*/ 4 w 460"/>
                <a:gd name="T1" fmla="*/ 0 h 12"/>
                <a:gd name="T2" fmla="*/ 0 w 460"/>
                <a:gd name="T3" fmla="*/ 3 h 12"/>
                <a:gd name="T4" fmla="*/ 115 w 460"/>
                <a:gd name="T5" fmla="*/ 3 h 12"/>
                <a:gd name="T6" fmla="*/ 111 w 460"/>
                <a:gd name="T7" fmla="*/ 0 h 12"/>
                <a:gd name="T8" fmla="*/ 4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49" name="Rectangle 572"/>
            <p:cNvSpPr>
              <a:spLocks noChangeArrowheads="1"/>
            </p:cNvSpPr>
            <p:nvPr/>
          </p:nvSpPr>
          <p:spPr bwMode="auto">
            <a:xfrm>
              <a:off x="3203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50" name="Rectangle 573"/>
            <p:cNvSpPr>
              <a:spLocks noChangeArrowheads="1"/>
            </p:cNvSpPr>
            <p:nvPr/>
          </p:nvSpPr>
          <p:spPr bwMode="auto">
            <a:xfrm>
              <a:off x="3199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51" name="Rectangle 574"/>
            <p:cNvSpPr>
              <a:spLocks noChangeArrowheads="1"/>
            </p:cNvSpPr>
            <p:nvPr/>
          </p:nvSpPr>
          <p:spPr bwMode="auto">
            <a:xfrm>
              <a:off x="3192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52" name="Freeform 575"/>
            <p:cNvSpPr>
              <a:spLocks/>
            </p:cNvSpPr>
            <p:nvPr/>
          </p:nvSpPr>
          <p:spPr bwMode="auto">
            <a:xfrm>
              <a:off x="3179" y="1196"/>
              <a:ext cx="26" cy="40"/>
            </a:xfrm>
            <a:custGeom>
              <a:avLst/>
              <a:gdLst>
                <a:gd name="T0" fmla="*/ 26 w 104"/>
                <a:gd name="T1" fmla="*/ 38 h 160"/>
                <a:gd name="T2" fmla="*/ 0 w 104"/>
                <a:gd name="T3" fmla="*/ 0 h 160"/>
                <a:gd name="T4" fmla="*/ 0 w 104"/>
                <a:gd name="T5" fmla="*/ 1 h 160"/>
                <a:gd name="T6" fmla="*/ 26 w 104"/>
                <a:gd name="T7" fmla="*/ 40 h 160"/>
                <a:gd name="T8" fmla="*/ 26 w 104"/>
                <a:gd name="T9" fmla="*/ 38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53" name="Freeform 576"/>
            <p:cNvSpPr>
              <a:spLocks/>
            </p:cNvSpPr>
            <p:nvPr/>
          </p:nvSpPr>
          <p:spPr bwMode="auto">
            <a:xfrm>
              <a:off x="3178" y="1196"/>
              <a:ext cx="29" cy="39"/>
            </a:xfrm>
            <a:custGeom>
              <a:avLst/>
              <a:gdLst>
                <a:gd name="T0" fmla="*/ 29 w 114"/>
                <a:gd name="T1" fmla="*/ 39 h 156"/>
                <a:gd name="T2" fmla="*/ 27 w 114"/>
                <a:gd name="T3" fmla="*/ 39 h 156"/>
                <a:gd name="T4" fmla="*/ 0 w 114"/>
                <a:gd name="T5" fmla="*/ 0 h 156"/>
                <a:gd name="T6" fmla="*/ 2 w 114"/>
                <a:gd name="T7" fmla="*/ 0 h 156"/>
                <a:gd name="T8" fmla="*/ 29 w 114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"/>
                <a:gd name="T16" fmla="*/ 0 h 156"/>
                <a:gd name="T17" fmla="*/ 114 w 114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" h="156">
                  <a:moveTo>
                    <a:pt x="114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7" y="0"/>
                  </a:lnTo>
                  <a:lnTo>
                    <a:pt x="114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54" name="Rectangle 577"/>
            <p:cNvSpPr>
              <a:spLocks noChangeArrowheads="1"/>
            </p:cNvSpPr>
            <p:nvPr/>
          </p:nvSpPr>
          <p:spPr bwMode="auto">
            <a:xfrm>
              <a:off x="3203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55" name="Rectangle 578"/>
            <p:cNvSpPr>
              <a:spLocks noChangeArrowheads="1"/>
            </p:cNvSpPr>
            <p:nvPr/>
          </p:nvSpPr>
          <p:spPr bwMode="auto">
            <a:xfrm>
              <a:off x="3088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56" name="Rectangle 579"/>
            <p:cNvSpPr>
              <a:spLocks noChangeArrowheads="1"/>
            </p:cNvSpPr>
            <p:nvPr/>
          </p:nvSpPr>
          <p:spPr bwMode="auto">
            <a:xfrm>
              <a:off x="3099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57" name="Rectangle 580"/>
            <p:cNvSpPr>
              <a:spLocks noChangeArrowheads="1"/>
            </p:cNvSpPr>
            <p:nvPr/>
          </p:nvSpPr>
          <p:spPr bwMode="auto">
            <a:xfrm>
              <a:off x="3106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58" name="Freeform 581"/>
            <p:cNvSpPr>
              <a:spLocks/>
            </p:cNvSpPr>
            <p:nvPr/>
          </p:nvSpPr>
          <p:spPr bwMode="auto">
            <a:xfrm>
              <a:off x="3092" y="1197"/>
              <a:ext cx="25" cy="39"/>
            </a:xfrm>
            <a:custGeom>
              <a:avLst/>
              <a:gdLst>
                <a:gd name="T0" fmla="*/ 0 w 104"/>
                <a:gd name="T1" fmla="*/ 37 h 160"/>
                <a:gd name="T2" fmla="*/ 25 w 104"/>
                <a:gd name="T3" fmla="*/ 0 h 160"/>
                <a:gd name="T4" fmla="*/ 25 w 104"/>
                <a:gd name="T5" fmla="*/ 2 h 160"/>
                <a:gd name="T6" fmla="*/ 0 w 104"/>
                <a:gd name="T7" fmla="*/ 39 h 160"/>
                <a:gd name="T8" fmla="*/ 0 w 104"/>
                <a:gd name="T9" fmla="*/ 37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0" y="153"/>
                  </a:moveTo>
                  <a:lnTo>
                    <a:pt x="104" y="0"/>
                  </a:lnTo>
                  <a:lnTo>
                    <a:pt x="104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59" name="Freeform 582"/>
            <p:cNvSpPr>
              <a:spLocks/>
            </p:cNvSpPr>
            <p:nvPr/>
          </p:nvSpPr>
          <p:spPr bwMode="auto">
            <a:xfrm>
              <a:off x="3089" y="1196"/>
              <a:ext cx="29" cy="39"/>
            </a:xfrm>
            <a:custGeom>
              <a:avLst/>
              <a:gdLst>
                <a:gd name="T0" fmla="*/ 0 w 116"/>
                <a:gd name="T1" fmla="*/ 39 h 156"/>
                <a:gd name="T2" fmla="*/ 2 w 116"/>
                <a:gd name="T3" fmla="*/ 39 h 156"/>
                <a:gd name="T4" fmla="*/ 29 w 116"/>
                <a:gd name="T5" fmla="*/ 0 h 156"/>
                <a:gd name="T6" fmla="*/ 27 w 116"/>
                <a:gd name="T7" fmla="*/ 0 h 156"/>
                <a:gd name="T8" fmla="*/ 0 w 116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56"/>
                <a:gd name="T17" fmla="*/ 116 w 116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56">
                  <a:moveTo>
                    <a:pt x="0" y="156"/>
                  </a:moveTo>
                  <a:lnTo>
                    <a:pt x="9" y="156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860" name="Rectangle 583"/>
            <p:cNvSpPr>
              <a:spLocks noChangeArrowheads="1"/>
            </p:cNvSpPr>
            <p:nvPr/>
          </p:nvSpPr>
          <p:spPr bwMode="auto">
            <a:xfrm>
              <a:off x="3088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279" name="Group 584"/>
          <p:cNvGrpSpPr>
            <a:grpSpLocks/>
          </p:cNvGrpSpPr>
          <p:nvPr/>
        </p:nvGrpSpPr>
        <p:grpSpPr bwMode="auto">
          <a:xfrm flipH="1">
            <a:off x="1023938" y="4329113"/>
            <a:ext cx="387350" cy="574675"/>
            <a:chOff x="2881" y="718"/>
            <a:chExt cx="366" cy="552"/>
          </a:xfrm>
        </p:grpSpPr>
        <p:sp>
          <p:nvSpPr>
            <p:cNvPr id="11639" name="Rectangle 585"/>
            <p:cNvSpPr>
              <a:spLocks noChangeArrowheads="1"/>
            </p:cNvSpPr>
            <p:nvPr/>
          </p:nvSpPr>
          <p:spPr bwMode="auto">
            <a:xfrm>
              <a:off x="2904" y="1042"/>
              <a:ext cx="316" cy="227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40" name="Rectangle 586"/>
            <p:cNvSpPr>
              <a:spLocks noChangeArrowheads="1"/>
            </p:cNvSpPr>
            <p:nvPr/>
          </p:nvSpPr>
          <p:spPr bwMode="auto">
            <a:xfrm>
              <a:off x="2906" y="1070"/>
              <a:ext cx="311" cy="1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41" name="Rectangle 587"/>
            <p:cNvSpPr>
              <a:spLocks noChangeArrowheads="1"/>
            </p:cNvSpPr>
            <p:nvPr/>
          </p:nvSpPr>
          <p:spPr bwMode="auto">
            <a:xfrm>
              <a:off x="2906" y="1074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42" name="Rectangle 588"/>
            <p:cNvSpPr>
              <a:spLocks noChangeArrowheads="1"/>
            </p:cNvSpPr>
            <p:nvPr/>
          </p:nvSpPr>
          <p:spPr bwMode="auto">
            <a:xfrm>
              <a:off x="2906" y="1088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43" name="Rectangle 589"/>
            <p:cNvSpPr>
              <a:spLocks noChangeArrowheads="1"/>
            </p:cNvSpPr>
            <p:nvPr/>
          </p:nvSpPr>
          <p:spPr bwMode="auto">
            <a:xfrm>
              <a:off x="2903" y="1235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44" name="Rectangle 590"/>
            <p:cNvSpPr>
              <a:spLocks noChangeArrowheads="1"/>
            </p:cNvSpPr>
            <p:nvPr/>
          </p:nvSpPr>
          <p:spPr bwMode="auto">
            <a:xfrm>
              <a:off x="2903" y="1227"/>
              <a:ext cx="318" cy="4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45" name="Rectangle 591"/>
            <p:cNvSpPr>
              <a:spLocks noChangeArrowheads="1"/>
            </p:cNvSpPr>
            <p:nvPr/>
          </p:nvSpPr>
          <p:spPr bwMode="auto">
            <a:xfrm>
              <a:off x="2903" y="1242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46" name="Rectangle 592"/>
            <p:cNvSpPr>
              <a:spLocks noChangeArrowheads="1"/>
            </p:cNvSpPr>
            <p:nvPr/>
          </p:nvSpPr>
          <p:spPr bwMode="auto">
            <a:xfrm>
              <a:off x="2906" y="1249"/>
              <a:ext cx="311" cy="18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47" name="Freeform 593"/>
            <p:cNvSpPr>
              <a:spLocks/>
            </p:cNvSpPr>
            <p:nvPr/>
          </p:nvSpPr>
          <p:spPr bwMode="auto">
            <a:xfrm>
              <a:off x="2881" y="736"/>
              <a:ext cx="366" cy="85"/>
            </a:xfrm>
            <a:custGeom>
              <a:avLst/>
              <a:gdLst>
                <a:gd name="T0" fmla="*/ 0 w 1463"/>
                <a:gd name="T1" fmla="*/ 85 h 338"/>
                <a:gd name="T2" fmla="*/ 366 w 1463"/>
                <a:gd name="T3" fmla="*/ 85 h 338"/>
                <a:gd name="T4" fmla="*/ 341 w 1463"/>
                <a:gd name="T5" fmla="*/ 0 h 338"/>
                <a:gd name="T6" fmla="*/ 24 w 1463"/>
                <a:gd name="T7" fmla="*/ 0 h 338"/>
                <a:gd name="T8" fmla="*/ 0 w 1463"/>
                <a:gd name="T9" fmla="*/ 85 h 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63"/>
                <a:gd name="T16" fmla="*/ 0 h 338"/>
                <a:gd name="T17" fmla="*/ 1463 w 1463"/>
                <a:gd name="T18" fmla="*/ 338 h 3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63" h="338">
                  <a:moveTo>
                    <a:pt x="0" y="338"/>
                  </a:moveTo>
                  <a:lnTo>
                    <a:pt x="1463" y="338"/>
                  </a:lnTo>
                  <a:lnTo>
                    <a:pt x="1362" y="0"/>
                  </a:lnTo>
                  <a:lnTo>
                    <a:pt x="97" y="0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48" name="Freeform 594"/>
            <p:cNvSpPr>
              <a:spLocks/>
            </p:cNvSpPr>
            <p:nvPr/>
          </p:nvSpPr>
          <p:spPr bwMode="auto">
            <a:xfrm>
              <a:off x="2881" y="824"/>
              <a:ext cx="177" cy="42"/>
            </a:xfrm>
            <a:custGeom>
              <a:avLst/>
              <a:gdLst>
                <a:gd name="T0" fmla="*/ 177 w 712"/>
                <a:gd name="T1" fmla="*/ 42 h 168"/>
                <a:gd name="T2" fmla="*/ 22 w 712"/>
                <a:gd name="T3" fmla="*/ 42 h 168"/>
                <a:gd name="T4" fmla="*/ 11 w 712"/>
                <a:gd name="T5" fmla="*/ 30 h 168"/>
                <a:gd name="T6" fmla="*/ 11 w 712"/>
                <a:gd name="T7" fmla="*/ 13 h 168"/>
                <a:gd name="T8" fmla="*/ 0 w 712"/>
                <a:gd name="T9" fmla="*/ 0 h 168"/>
                <a:gd name="T10" fmla="*/ 177 w 712"/>
                <a:gd name="T11" fmla="*/ 0 h 168"/>
                <a:gd name="T12" fmla="*/ 177 w 712"/>
                <a:gd name="T13" fmla="*/ 42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12"/>
                <a:gd name="T22" fmla="*/ 0 h 168"/>
                <a:gd name="T23" fmla="*/ 712 w 712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12" h="168">
                  <a:moveTo>
                    <a:pt x="712" y="168"/>
                  </a:moveTo>
                  <a:lnTo>
                    <a:pt x="89" y="168"/>
                  </a:lnTo>
                  <a:lnTo>
                    <a:pt x="45" y="121"/>
                  </a:lnTo>
                  <a:lnTo>
                    <a:pt x="45" y="52"/>
                  </a:lnTo>
                  <a:lnTo>
                    <a:pt x="0" y="0"/>
                  </a:lnTo>
                  <a:lnTo>
                    <a:pt x="712" y="0"/>
                  </a:lnTo>
                  <a:lnTo>
                    <a:pt x="712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49" name="Freeform 595"/>
            <p:cNvSpPr>
              <a:spLocks/>
            </p:cNvSpPr>
            <p:nvPr/>
          </p:nvSpPr>
          <p:spPr bwMode="auto">
            <a:xfrm>
              <a:off x="3053" y="824"/>
              <a:ext cx="191" cy="42"/>
            </a:xfrm>
            <a:custGeom>
              <a:avLst/>
              <a:gdLst>
                <a:gd name="T0" fmla="*/ 0 w 766"/>
                <a:gd name="T1" fmla="*/ 42 h 168"/>
                <a:gd name="T2" fmla="*/ 167 w 766"/>
                <a:gd name="T3" fmla="*/ 42 h 168"/>
                <a:gd name="T4" fmla="*/ 179 w 766"/>
                <a:gd name="T5" fmla="*/ 30 h 168"/>
                <a:gd name="T6" fmla="*/ 179 w 766"/>
                <a:gd name="T7" fmla="*/ 13 h 168"/>
                <a:gd name="T8" fmla="*/ 191 w 766"/>
                <a:gd name="T9" fmla="*/ 0 h 168"/>
                <a:gd name="T10" fmla="*/ 0 w 766"/>
                <a:gd name="T11" fmla="*/ 0 h 168"/>
                <a:gd name="T12" fmla="*/ 0 w 766"/>
                <a:gd name="T13" fmla="*/ 42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6"/>
                <a:gd name="T22" fmla="*/ 0 h 168"/>
                <a:gd name="T23" fmla="*/ 766 w 766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6" h="168">
                  <a:moveTo>
                    <a:pt x="0" y="168"/>
                  </a:moveTo>
                  <a:lnTo>
                    <a:pt x="670" y="168"/>
                  </a:lnTo>
                  <a:lnTo>
                    <a:pt x="718" y="121"/>
                  </a:lnTo>
                  <a:lnTo>
                    <a:pt x="718" y="52"/>
                  </a:lnTo>
                  <a:lnTo>
                    <a:pt x="766" y="0"/>
                  </a:lnTo>
                  <a:lnTo>
                    <a:pt x="0" y="0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50" name="Rectangle 596"/>
            <p:cNvSpPr>
              <a:spLocks noChangeArrowheads="1"/>
            </p:cNvSpPr>
            <p:nvPr/>
          </p:nvSpPr>
          <p:spPr bwMode="auto">
            <a:xfrm>
              <a:off x="2892" y="848"/>
              <a:ext cx="336" cy="4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51" name="Rectangle 597"/>
            <p:cNvSpPr>
              <a:spLocks noChangeArrowheads="1"/>
            </p:cNvSpPr>
            <p:nvPr/>
          </p:nvSpPr>
          <p:spPr bwMode="auto">
            <a:xfrm>
              <a:off x="2892" y="838"/>
              <a:ext cx="336" cy="1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52" name="Rectangle 598"/>
            <p:cNvSpPr>
              <a:spLocks noChangeArrowheads="1"/>
            </p:cNvSpPr>
            <p:nvPr/>
          </p:nvSpPr>
          <p:spPr bwMode="auto">
            <a:xfrm>
              <a:off x="2882" y="820"/>
              <a:ext cx="363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53" name="Rectangle 599"/>
            <p:cNvSpPr>
              <a:spLocks noChangeArrowheads="1"/>
            </p:cNvSpPr>
            <p:nvPr/>
          </p:nvSpPr>
          <p:spPr bwMode="auto">
            <a:xfrm>
              <a:off x="2904" y="864"/>
              <a:ext cx="316" cy="133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54" name="Rectangle 600"/>
            <p:cNvSpPr>
              <a:spLocks noChangeArrowheads="1"/>
            </p:cNvSpPr>
            <p:nvPr/>
          </p:nvSpPr>
          <p:spPr bwMode="auto">
            <a:xfrm>
              <a:off x="3207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55" name="Rectangle 601"/>
            <p:cNvSpPr>
              <a:spLocks noChangeArrowheads="1"/>
            </p:cNvSpPr>
            <p:nvPr/>
          </p:nvSpPr>
          <p:spPr bwMode="auto">
            <a:xfrm>
              <a:off x="3207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56" name="Rectangle 602"/>
            <p:cNvSpPr>
              <a:spLocks noChangeArrowheads="1"/>
            </p:cNvSpPr>
            <p:nvPr/>
          </p:nvSpPr>
          <p:spPr bwMode="auto">
            <a:xfrm>
              <a:off x="3079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57" name="Rectangle 603"/>
            <p:cNvSpPr>
              <a:spLocks noChangeArrowheads="1"/>
            </p:cNvSpPr>
            <p:nvPr/>
          </p:nvSpPr>
          <p:spPr bwMode="auto">
            <a:xfrm>
              <a:off x="3079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58" name="Rectangle 604"/>
            <p:cNvSpPr>
              <a:spLocks noChangeArrowheads="1"/>
            </p:cNvSpPr>
            <p:nvPr/>
          </p:nvSpPr>
          <p:spPr bwMode="auto">
            <a:xfrm>
              <a:off x="3036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59" name="Rectangle 605"/>
            <p:cNvSpPr>
              <a:spLocks noChangeArrowheads="1"/>
            </p:cNvSpPr>
            <p:nvPr/>
          </p:nvSpPr>
          <p:spPr bwMode="auto">
            <a:xfrm>
              <a:off x="3036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60" name="Rectangle 606"/>
            <p:cNvSpPr>
              <a:spLocks noChangeArrowheads="1"/>
            </p:cNvSpPr>
            <p:nvPr/>
          </p:nvSpPr>
          <p:spPr bwMode="auto">
            <a:xfrm>
              <a:off x="2907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61" name="Rectangle 607"/>
            <p:cNvSpPr>
              <a:spLocks noChangeArrowheads="1"/>
            </p:cNvSpPr>
            <p:nvPr/>
          </p:nvSpPr>
          <p:spPr bwMode="auto">
            <a:xfrm>
              <a:off x="2907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62" name="Rectangle 608"/>
            <p:cNvSpPr>
              <a:spLocks noChangeArrowheads="1"/>
            </p:cNvSpPr>
            <p:nvPr/>
          </p:nvSpPr>
          <p:spPr bwMode="auto">
            <a:xfrm>
              <a:off x="3054" y="1092"/>
              <a:ext cx="16" cy="13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63" name="Rectangle 609"/>
            <p:cNvSpPr>
              <a:spLocks noChangeArrowheads="1"/>
            </p:cNvSpPr>
            <p:nvPr/>
          </p:nvSpPr>
          <p:spPr bwMode="auto">
            <a:xfrm>
              <a:off x="2904" y="1007"/>
              <a:ext cx="316" cy="2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64" name="Rectangle 610"/>
            <p:cNvSpPr>
              <a:spLocks noChangeArrowheads="1"/>
            </p:cNvSpPr>
            <p:nvPr/>
          </p:nvSpPr>
          <p:spPr bwMode="auto">
            <a:xfrm>
              <a:off x="2903" y="998"/>
              <a:ext cx="318" cy="11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65" name="Rectangle 611"/>
            <p:cNvSpPr>
              <a:spLocks noChangeArrowheads="1"/>
            </p:cNvSpPr>
            <p:nvPr/>
          </p:nvSpPr>
          <p:spPr bwMode="auto">
            <a:xfrm>
              <a:off x="2903" y="1016"/>
              <a:ext cx="318" cy="4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66" name="Rectangle 612"/>
            <p:cNvSpPr>
              <a:spLocks noChangeArrowheads="1"/>
            </p:cNvSpPr>
            <p:nvPr/>
          </p:nvSpPr>
          <p:spPr bwMode="auto">
            <a:xfrm>
              <a:off x="2903" y="1038"/>
              <a:ext cx="318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67" name="Rectangle 613"/>
            <p:cNvSpPr>
              <a:spLocks noChangeArrowheads="1"/>
            </p:cNvSpPr>
            <p:nvPr/>
          </p:nvSpPr>
          <p:spPr bwMode="auto">
            <a:xfrm>
              <a:off x="2903" y="1052"/>
              <a:ext cx="314" cy="7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68" name="Freeform 614"/>
            <p:cNvSpPr>
              <a:spLocks/>
            </p:cNvSpPr>
            <p:nvPr/>
          </p:nvSpPr>
          <p:spPr bwMode="auto">
            <a:xfrm>
              <a:off x="3093" y="1070"/>
              <a:ext cx="110" cy="156"/>
            </a:xfrm>
            <a:custGeom>
              <a:avLst/>
              <a:gdLst>
                <a:gd name="T0" fmla="*/ 0 w 440"/>
                <a:gd name="T1" fmla="*/ 26 h 623"/>
                <a:gd name="T2" fmla="*/ 0 w 440"/>
                <a:gd name="T3" fmla="*/ 156 h 623"/>
                <a:gd name="T4" fmla="*/ 110 w 440"/>
                <a:gd name="T5" fmla="*/ 156 h 623"/>
                <a:gd name="T6" fmla="*/ 110 w 440"/>
                <a:gd name="T7" fmla="*/ 26 h 623"/>
                <a:gd name="T8" fmla="*/ 76 w 440"/>
                <a:gd name="T9" fmla="*/ 0 h 623"/>
                <a:gd name="T10" fmla="*/ 35 w 440"/>
                <a:gd name="T11" fmla="*/ 0 h 623"/>
                <a:gd name="T12" fmla="*/ 0 w 440"/>
                <a:gd name="T13" fmla="*/ 26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0"/>
                <a:gd name="T22" fmla="*/ 0 h 623"/>
                <a:gd name="T23" fmla="*/ 440 w 440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0" h="623">
                  <a:moveTo>
                    <a:pt x="0" y="103"/>
                  </a:moveTo>
                  <a:lnTo>
                    <a:pt x="0" y="623"/>
                  </a:lnTo>
                  <a:lnTo>
                    <a:pt x="440" y="623"/>
                  </a:lnTo>
                  <a:lnTo>
                    <a:pt x="440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69" name="Rectangle 615"/>
            <p:cNvSpPr>
              <a:spLocks noChangeArrowheads="1"/>
            </p:cNvSpPr>
            <p:nvPr/>
          </p:nvSpPr>
          <p:spPr bwMode="auto">
            <a:xfrm>
              <a:off x="3111" y="1100"/>
              <a:ext cx="73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0" name="Rectangle 616"/>
            <p:cNvSpPr>
              <a:spLocks noChangeArrowheads="1"/>
            </p:cNvSpPr>
            <p:nvPr/>
          </p:nvSpPr>
          <p:spPr bwMode="auto">
            <a:xfrm>
              <a:off x="3150" y="1103"/>
              <a:ext cx="23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1" name="Rectangle 617"/>
            <p:cNvSpPr>
              <a:spLocks noChangeArrowheads="1"/>
            </p:cNvSpPr>
            <p:nvPr/>
          </p:nvSpPr>
          <p:spPr bwMode="auto">
            <a:xfrm>
              <a:off x="3118" y="1103"/>
              <a:ext cx="27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2" name="Rectangle 618"/>
            <p:cNvSpPr>
              <a:spLocks noChangeArrowheads="1"/>
            </p:cNvSpPr>
            <p:nvPr/>
          </p:nvSpPr>
          <p:spPr bwMode="auto">
            <a:xfrm>
              <a:off x="3125" y="1111"/>
              <a:ext cx="12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3" name="Rectangle 619"/>
            <p:cNvSpPr>
              <a:spLocks noChangeArrowheads="1"/>
            </p:cNvSpPr>
            <p:nvPr/>
          </p:nvSpPr>
          <p:spPr bwMode="auto">
            <a:xfrm>
              <a:off x="3157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4" name="Rectangle 620"/>
            <p:cNvSpPr>
              <a:spLocks noChangeArrowheads="1"/>
            </p:cNvSpPr>
            <p:nvPr/>
          </p:nvSpPr>
          <p:spPr bwMode="auto">
            <a:xfrm>
              <a:off x="3154" y="1211"/>
              <a:ext cx="15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5" name="Oval 621"/>
            <p:cNvSpPr>
              <a:spLocks noChangeArrowheads="1"/>
            </p:cNvSpPr>
            <p:nvPr/>
          </p:nvSpPr>
          <p:spPr bwMode="auto">
            <a:xfrm>
              <a:off x="3139" y="1175"/>
              <a:ext cx="2" cy="1"/>
            </a:xfrm>
            <a:prstGeom prst="ellipse">
              <a:avLst/>
            </a:prstGeom>
            <a:solidFill>
              <a:srgbClr val="FFBF7F"/>
            </a:solidFill>
            <a:ln w="3175">
              <a:solidFill>
                <a:srgbClr val="FFBF7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6" name="Freeform 622"/>
            <p:cNvSpPr>
              <a:spLocks/>
            </p:cNvSpPr>
            <p:nvPr/>
          </p:nvSpPr>
          <p:spPr bwMode="auto">
            <a:xfrm>
              <a:off x="2923" y="1070"/>
              <a:ext cx="110" cy="156"/>
            </a:xfrm>
            <a:custGeom>
              <a:avLst/>
              <a:gdLst>
                <a:gd name="T0" fmla="*/ 0 w 439"/>
                <a:gd name="T1" fmla="*/ 26 h 623"/>
                <a:gd name="T2" fmla="*/ 0 w 439"/>
                <a:gd name="T3" fmla="*/ 156 h 623"/>
                <a:gd name="T4" fmla="*/ 110 w 439"/>
                <a:gd name="T5" fmla="*/ 156 h 623"/>
                <a:gd name="T6" fmla="*/ 110 w 439"/>
                <a:gd name="T7" fmla="*/ 26 h 623"/>
                <a:gd name="T8" fmla="*/ 76 w 439"/>
                <a:gd name="T9" fmla="*/ 0 h 623"/>
                <a:gd name="T10" fmla="*/ 35 w 439"/>
                <a:gd name="T11" fmla="*/ 0 h 623"/>
                <a:gd name="T12" fmla="*/ 0 w 439"/>
                <a:gd name="T13" fmla="*/ 26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39"/>
                <a:gd name="T22" fmla="*/ 0 h 623"/>
                <a:gd name="T23" fmla="*/ 439 w 439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39" h="623">
                  <a:moveTo>
                    <a:pt x="0" y="103"/>
                  </a:moveTo>
                  <a:lnTo>
                    <a:pt x="0" y="623"/>
                  </a:lnTo>
                  <a:lnTo>
                    <a:pt x="439" y="623"/>
                  </a:lnTo>
                  <a:lnTo>
                    <a:pt x="439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7" name="Rectangle 623"/>
            <p:cNvSpPr>
              <a:spLocks noChangeArrowheads="1"/>
            </p:cNvSpPr>
            <p:nvPr/>
          </p:nvSpPr>
          <p:spPr bwMode="auto">
            <a:xfrm>
              <a:off x="2940" y="1100"/>
              <a:ext cx="72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8" name="Rectangle 624"/>
            <p:cNvSpPr>
              <a:spLocks noChangeArrowheads="1"/>
            </p:cNvSpPr>
            <p:nvPr/>
          </p:nvSpPr>
          <p:spPr bwMode="auto">
            <a:xfrm>
              <a:off x="2979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9" name="Rectangle 625"/>
            <p:cNvSpPr>
              <a:spLocks noChangeArrowheads="1"/>
            </p:cNvSpPr>
            <p:nvPr/>
          </p:nvSpPr>
          <p:spPr bwMode="auto">
            <a:xfrm>
              <a:off x="2947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80" name="Rectangle 626"/>
            <p:cNvSpPr>
              <a:spLocks noChangeArrowheads="1"/>
            </p:cNvSpPr>
            <p:nvPr/>
          </p:nvSpPr>
          <p:spPr bwMode="auto">
            <a:xfrm>
              <a:off x="2958" y="1111"/>
              <a:ext cx="8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81" name="Rectangle 627"/>
            <p:cNvSpPr>
              <a:spLocks noChangeArrowheads="1"/>
            </p:cNvSpPr>
            <p:nvPr/>
          </p:nvSpPr>
          <p:spPr bwMode="auto">
            <a:xfrm>
              <a:off x="2986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82" name="Rectangle 628"/>
            <p:cNvSpPr>
              <a:spLocks noChangeArrowheads="1"/>
            </p:cNvSpPr>
            <p:nvPr/>
          </p:nvSpPr>
          <p:spPr bwMode="auto">
            <a:xfrm>
              <a:off x="2982" y="1211"/>
              <a:ext cx="16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83" name="Oval 629"/>
            <p:cNvSpPr>
              <a:spLocks noChangeArrowheads="1"/>
            </p:cNvSpPr>
            <p:nvPr/>
          </p:nvSpPr>
          <p:spPr bwMode="auto">
            <a:xfrm>
              <a:off x="2967" y="1174"/>
              <a:ext cx="4" cy="3"/>
            </a:xfrm>
            <a:prstGeom prst="ellipse">
              <a:avLst/>
            </a:prstGeom>
            <a:solidFill>
              <a:srgbClr val="FFBF7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84" name="Rectangle 630"/>
            <p:cNvSpPr>
              <a:spLocks noChangeArrowheads="1"/>
            </p:cNvSpPr>
            <p:nvPr/>
          </p:nvSpPr>
          <p:spPr bwMode="auto">
            <a:xfrm>
              <a:off x="3115" y="746"/>
              <a:ext cx="54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85" name="Freeform 631"/>
            <p:cNvSpPr>
              <a:spLocks/>
            </p:cNvSpPr>
            <p:nvPr/>
          </p:nvSpPr>
          <p:spPr bwMode="auto">
            <a:xfrm>
              <a:off x="3108" y="718"/>
              <a:ext cx="71" cy="29"/>
            </a:xfrm>
            <a:custGeom>
              <a:avLst/>
              <a:gdLst>
                <a:gd name="T0" fmla="*/ 0 w 284"/>
                <a:gd name="T1" fmla="*/ 29 h 118"/>
                <a:gd name="T2" fmla="*/ 71 w 284"/>
                <a:gd name="T3" fmla="*/ 29 h 118"/>
                <a:gd name="T4" fmla="*/ 71 w 284"/>
                <a:gd name="T5" fmla="*/ 14 h 118"/>
                <a:gd name="T6" fmla="*/ 47 w 284"/>
                <a:gd name="T7" fmla="*/ 0 h 118"/>
                <a:gd name="T8" fmla="*/ 24 w 284"/>
                <a:gd name="T9" fmla="*/ 0 h 118"/>
                <a:gd name="T10" fmla="*/ 0 w 284"/>
                <a:gd name="T11" fmla="*/ 14 h 118"/>
                <a:gd name="T12" fmla="*/ 0 w 284"/>
                <a:gd name="T13" fmla="*/ 29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5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86" name="Freeform 632"/>
            <p:cNvSpPr>
              <a:spLocks/>
            </p:cNvSpPr>
            <p:nvPr/>
          </p:nvSpPr>
          <p:spPr bwMode="auto">
            <a:xfrm>
              <a:off x="3115" y="724"/>
              <a:ext cx="58" cy="21"/>
            </a:xfrm>
            <a:custGeom>
              <a:avLst/>
              <a:gdLst>
                <a:gd name="T0" fmla="*/ 0 w 232"/>
                <a:gd name="T1" fmla="*/ 21 h 85"/>
                <a:gd name="T2" fmla="*/ 58 w 232"/>
                <a:gd name="T3" fmla="*/ 21 h 85"/>
                <a:gd name="T4" fmla="*/ 58 w 232"/>
                <a:gd name="T5" fmla="*/ 11 h 85"/>
                <a:gd name="T6" fmla="*/ 38 w 232"/>
                <a:gd name="T7" fmla="*/ 0 h 85"/>
                <a:gd name="T8" fmla="*/ 20 w 232"/>
                <a:gd name="T9" fmla="*/ 0 h 85"/>
                <a:gd name="T10" fmla="*/ 0 w 232"/>
                <a:gd name="T11" fmla="*/ 10 h 85"/>
                <a:gd name="T12" fmla="*/ 0 w 232"/>
                <a:gd name="T13" fmla="*/ 21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2"/>
                <a:gd name="T22" fmla="*/ 0 h 85"/>
                <a:gd name="T23" fmla="*/ 232 w 232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2" h="85">
                  <a:moveTo>
                    <a:pt x="0" y="85"/>
                  </a:moveTo>
                  <a:lnTo>
                    <a:pt x="232" y="85"/>
                  </a:lnTo>
                  <a:lnTo>
                    <a:pt x="232" y="43"/>
                  </a:lnTo>
                  <a:lnTo>
                    <a:pt x="153" y="0"/>
                  </a:lnTo>
                  <a:lnTo>
                    <a:pt x="78" y="0"/>
                  </a:lnTo>
                  <a:lnTo>
                    <a:pt x="0" y="41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87" name="Rectangle 633"/>
            <p:cNvSpPr>
              <a:spLocks noChangeArrowheads="1"/>
            </p:cNvSpPr>
            <p:nvPr/>
          </p:nvSpPr>
          <p:spPr bwMode="auto">
            <a:xfrm>
              <a:off x="3118" y="781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88" name="Rectangle 634"/>
            <p:cNvSpPr>
              <a:spLocks noChangeArrowheads="1"/>
            </p:cNvSpPr>
            <p:nvPr/>
          </p:nvSpPr>
          <p:spPr bwMode="auto">
            <a:xfrm>
              <a:off x="3118" y="753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89" name="Rectangle 635"/>
            <p:cNvSpPr>
              <a:spLocks noChangeArrowheads="1"/>
            </p:cNvSpPr>
            <p:nvPr/>
          </p:nvSpPr>
          <p:spPr bwMode="auto">
            <a:xfrm>
              <a:off x="2958" y="746"/>
              <a:ext cx="51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90" name="Freeform 636"/>
            <p:cNvSpPr>
              <a:spLocks/>
            </p:cNvSpPr>
            <p:nvPr/>
          </p:nvSpPr>
          <p:spPr bwMode="auto">
            <a:xfrm>
              <a:off x="2950" y="718"/>
              <a:ext cx="71" cy="30"/>
            </a:xfrm>
            <a:custGeom>
              <a:avLst/>
              <a:gdLst>
                <a:gd name="T0" fmla="*/ 0 w 284"/>
                <a:gd name="T1" fmla="*/ 30 h 118"/>
                <a:gd name="T2" fmla="*/ 71 w 284"/>
                <a:gd name="T3" fmla="*/ 30 h 118"/>
                <a:gd name="T4" fmla="*/ 71 w 284"/>
                <a:gd name="T5" fmla="*/ 15 h 118"/>
                <a:gd name="T6" fmla="*/ 47 w 284"/>
                <a:gd name="T7" fmla="*/ 0 h 118"/>
                <a:gd name="T8" fmla="*/ 24 w 284"/>
                <a:gd name="T9" fmla="*/ 0 h 118"/>
                <a:gd name="T10" fmla="*/ 0 w 284"/>
                <a:gd name="T11" fmla="*/ 14 h 118"/>
                <a:gd name="T12" fmla="*/ 0 w 284"/>
                <a:gd name="T13" fmla="*/ 3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6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91" name="Freeform 637"/>
            <p:cNvSpPr>
              <a:spLocks/>
            </p:cNvSpPr>
            <p:nvPr/>
          </p:nvSpPr>
          <p:spPr bwMode="auto">
            <a:xfrm>
              <a:off x="2957" y="724"/>
              <a:ext cx="58" cy="21"/>
            </a:xfrm>
            <a:custGeom>
              <a:avLst/>
              <a:gdLst>
                <a:gd name="T0" fmla="*/ 0 w 231"/>
                <a:gd name="T1" fmla="*/ 21 h 85"/>
                <a:gd name="T2" fmla="*/ 58 w 231"/>
                <a:gd name="T3" fmla="*/ 21 h 85"/>
                <a:gd name="T4" fmla="*/ 58 w 231"/>
                <a:gd name="T5" fmla="*/ 11 h 85"/>
                <a:gd name="T6" fmla="*/ 39 w 231"/>
                <a:gd name="T7" fmla="*/ 0 h 85"/>
                <a:gd name="T8" fmla="*/ 20 w 231"/>
                <a:gd name="T9" fmla="*/ 0 h 85"/>
                <a:gd name="T10" fmla="*/ 0 w 231"/>
                <a:gd name="T11" fmla="*/ 10 h 85"/>
                <a:gd name="T12" fmla="*/ 0 w 231"/>
                <a:gd name="T13" fmla="*/ 21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1"/>
                <a:gd name="T22" fmla="*/ 0 h 85"/>
                <a:gd name="T23" fmla="*/ 231 w 231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1" h="85">
                  <a:moveTo>
                    <a:pt x="0" y="85"/>
                  </a:moveTo>
                  <a:lnTo>
                    <a:pt x="231" y="85"/>
                  </a:lnTo>
                  <a:lnTo>
                    <a:pt x="231" y="43"/>
                  </a:lnTo>
                  <a:lnTo>
                    <a:pt x="155" y="0"/>
                  </a:lnTo>
                  <a:lnTo>
                    <a:pt x="78" y="0"/>
                  </a:lnTo>
                  <a:lnTo>
                    <a:pt x="0" y="42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92" name="Rectangle 638"/>
            <p:cNvSpPr>
              <a:spLocks noChangeArrowheads="1"/>
            </p:cNvSpPr>
            <p:nvPr/>
          </p:nvSpPr>
          <p:spPr bwMode="auto">
            <a:xfrm>
              <a:off x="2961" y="785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93" name="Rectangle 639"/>
            <p:cNvSpPr>
              <a:spLocks noChangeArrowheads="1"/>
            </p:cNvSpPr>
            <p:nvPr/>
          </p:nvSpPr>
          <p:spPr bwMode="auto">
            <a:xfrm>
              <a:off x="2961" y="753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94" name="Freeform 640"/>
            <p:cNvSpPr>
              <a:spLocks/>
            </p:cNvSpPr>
            <p:nvPr/>
          </p:nvSpPr>
          <p:spPr bwMode="auto">
            <a:xfrm>
              <a:off x="3096" y="890"/>
              <a:ext cx="93" cy="109"/>
            </a:xfrm>
            <a:custGeom>
              <a:avLst/>
              <a:gdLst>
                <a:gd name="T0" fmla="*/ 10 w 371"/>
                <a:gd name="T1" fmla="*/ 0 h 438"/>
                <a:gd name="T2" fmla="*/ 84 w 371"/>
                <a:gd name="T3" fmla="*/ 0 h 438"/>
                <a:gd name="T4" fmla="*/ 84 w 371"/>
                <a:gd name="T5" fmla="*/ 96 h 438"/>
                <a:gd name="T6" fmla="*/ 93 w 371"/>
                <a:gd name="T7" fmla="*/ 109 h 438"/>
                <a:gd name="T8" fmla="*/ 0 w 371"/>
                <a:gd name="T9" fmla="*/ 109 h 438"/>
                <a:gd name="T10" fmla="*/ 9 w 371"/>
                <a:gd name="T11" fmla="*/ 96 h 438"/>
                <a:gd name="T12" fmla="*/ 1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95" name="Rectangle 641"/>
            <p:cNvSpPr>
              <a:spLocks noChangeArrowheads="1"/>
            </p:cNvSpPr>
            <p:nvPr/>
          </p:nvSpPr>
          <p:spPr bwMode="auto">
            <a:xfrm>
              <a:off x="3115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96" name="Rectangle 642"/>
            <p:cNvSpPr>
              <a:spLocks noChangeArrowheads="1"/>
            </p:cNvSpPr>
            <p:nvPr/>
          </p:nvSpPr>
          <p:spPr bwMode="auto">
            <a:xfrm>
              <a:off x="3147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97" name="Rectangle 643"/>
            <p:cNvSpPr>
              <a:spLocks noChangeArrowheads="1"/>
            </p:cNvSpPr>
            <p:nvPr/>
          </p:nvSpPr>
          <p:spPr bwMode="auto">
            <a:xfrm>
              <a:off x="3118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98" name="Rectangle 644"/>
            <p:cNvSpPr>
              <a:spLocks noChangeArrowheads="1"/>
            </p:cNvSpPr>
            <p:nvPr/>
          </p:nvSpPr>
          <p:spPr bwMode="auto">
            <a:xfrm>
              <a:off x="3147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99" name="Rectangle 645"/>
            <p:cNvSpPr>
              <a:spLocks noChangeArrowheads="1"/>
            </p:cNvSpPr>
            <p:nvPr/>
          </p:nvSpPr>
          <p:spPr bwMode="auto">
            <a:xfrm>
              <a:off x="3118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00" name="Rectangle 646"/>
            <p:cNvSpPr>
              <a:spLocks noChangeArrowheads="1"/>
            </p:cNvSpPr>
            <p:nvPr/>
          </p:nvSpPr>
          <p:spPr bwMode="auto">
            <a:xfrm>
              <a:off x="3089" y="996"/>
              <a:ext cx="102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01" name="Freeform 647"/>
            <p:cNvSpPr>
              <a:spLocks/>
            </p:cNvSpPr>
            <p:nvPr/>
          </p:nvSpPr>
          <p:spPr bwMode="auto">
            <a:xfrm>
              <a:off x="2940" y="890"/>
              <a:ext cx="93" cy="109"/>
            </a:xfrm>
            <a:custGeom>
              <a:avLst/>
              <a:gdLst>
                <a:gd name="T0" fmla="*/ 10 w 371"/>
                <a:gd name="T1" fmla="*/ 0 h 438"/>
                <a:gd name="T2" fmla="*/ 84 w 371"/>
                <a:gd name="T3" fmla="*/ 0 h 438"/>
                <a:gd name="T4" fmla="*/ 84 w 371"/>
                <a:gd name="T5" fmla="*/ 96 h 438"/>
                <a:gd name="T6" fmla="*/ 93 w 371"/>
                <a:gd name="T7" fmla="*/ 109 h 438"/>
                <a:gd name="T8" fmla="*/ 0 w 371"/>
                <a:gd name="T9" fmla="*/ 109 h 438"/>
                <a:gd name="T10" fmla="*/ 9 w 371"/>
                <a:gd name="T11" fmla="*/ 96 h 438"/>
                <a:gd name="T12" fmla="*/ 1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02" name="Rectangle 648"/>
            <p:cNvSpPr>
              <a:spLocks noChangeArrowheads="1"/>
            </p:cNvSpPr>
            <p:nvPr/>
          </p:nvSpPr>
          <p:spPr bwMode="auto">
            <a:xfrm>
              <a:off x="2958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03" name="Rectangle 649"/>
            <p:cNvSpPr>
              <a:spLocks noChangeArrowheads="1"/>
            </p:cNvSpPr>
            <p:nvPr/>
          </p:nvSpPr>
          <p:spPr bwMode="auto">
            <a:xfrm>
              <a:off x="2990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04" name="Rectangle 650"/>
            <p:cNvSpPr>
              <a:spLocks noChangeArrowheads="1"/>
            </p:cNvSpPr>
            <p:nvPr/>
          </p:nvSpPr>
          <p:spPr bwMode="auto">
            <a:xfrm>
              <a:off x="2961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05" name="Rectangle 651"/>
            <p:cNvSpPr>
              <a:spLocks noChangeArrowheads="1"/>
            </p:cNvSpPr>
            <p:nvPr/>
          </p:nvSpPr>
          <p:spPr bwMode="auto">
            <a:xfrm>
              <a:off x="2990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06" name="Rectangle 652"/>
            <p:cNvSpPr>
              <a:spLocks noChangeArrowheads="1"/>
            </p:cNvSpPr>
            <p:nvPr/>
          </p:nvSpPr>
          <p:spPr bwMode="auto">
            <a:xfrm>
              <a:off x="2961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07" name="Rectangle 653"/>
            <p:cNvSpPr>
              <a:spLocks noChangeArrowheads="1"/>
            </p:cNvSpPr>
            <p:nvPr/>
          </p:nvSpPr>
          <p:spPr bwMode="auto">
            <a:xfrm>
              <a:off x="2933" y="996"/>
              <a:ext cx="105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08" name="Rectangle 654"/>
            <p:cNvSpPr>
              <a:spLocks noChangeArrowheads="1"/>
            </p:cNvSpPr>
            <p:nvPr/>
          </p:nvSpPr>
          <p:spPr bwMode="auto">
            <a:xfrm>
              <a:off x="2942" y="1231"/>
              <a:ext cx="68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09" name="Rectangle 655"/>
            <p:cNvSpPr>
              <a:spLocks noChangeArrowheads="1"/>
            </p:cNvSpPr>
            <p:nvPr/>
          </p:nvSpPr>
          <p:spPr bwMode="auto">
            <a:xfrm>
              <a:off x="2935" y="1242"/>
              <a:ext cx="82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10" name="Rectangle 656"/>
            <p:cNvSpPr>
              <a:spLocks noChangeArrowheads="1"/>
            </p:cNvSpPr>
            <p:nvPr/>
          </p:nvSpPr>
          <p:spPr bwMode="auto">
            <a:xfrm>
              <a:off x="2932" y="1249"/>
              <a:ext cx="89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11" name="Rectangle 657"/>
            <p:cNvSpPr>
              <a:spLocks noChangeArrowheads="1"/>
            </p:cNvSpPr>
            <p:nvPr/>
          </p:nvSpPr>
          <p:spPr bwMode="auto">
            <a:xfrm>
              <a:off x="2924" y="1260"/>
              <a:ext cx="104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12" name="Rectangle 658"/>
            <p:cNvSpPr>
              <a:spLocks noChangeArrowheads="1"/>
            </p:cNvSpPr>
            <p:nvPr/>
          </p:nvSpPr>
          <p:spPr bwMode="auto">
            <a:xfrm>
              <a:off x="2921" y="1267"/>
              <a:ext cx="110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13" name="Freeform 659"/>
            <p:cNvSpPr>
              <a:spLocks/>
            </p:cNvSpPr>
            <p:nvPr/>
          </p:nvSpPr>
          <p:spPr bwMode="auto">
            <a:xfrm>
              <a:off x="2943" y="1227"/>
              <a:ext cx="70" cy="5"/>
            </a:xfrm>
            <a:custGeom>
              <a:avLst/>
              <a:gdLst>
                <a:gd name="T0" fmla="*/ 0 w 281"/>
                <a:gd name="T1" fmla="*/ 5 h 22"/>
                <a:gd name="T2" fmla="*/ 5 w 281"/>
                <a:gd name="T3" fmla="*/ 0 h 22"/>
                <a:gd name="T4" fmla="*/ 65 w 281"/>
                <a:gd name="T5" fmla="*/ 0 h 22"/>
                <a:gd name="T6" fmla="*/ 70 w 281"/>
                <a:gd name="T7" fmla="*/ 5 h 22"/>
                <a:gd name="T8" fmla="*/ 0 w 281"/>
                <a:gd name="T9" fmla="*/ 5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1"/>
                <a:gd name="T16" fmla="*/ 0 h 22"/>
                <a:gd name="T17" fmla="*/ 281 w 281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1" h="22">
                  <a:moveTo>
                    <a:pt x="0" y="22"/>
                  </a:moveTo>
                  <a:lnTo>
                    <a:pt x="19" y="0"/>
                  </a:lnTo>
                  <a:lnTo>
                    <a:pt x="262" y="0"/>
                  </a:lnTo>
                  <a:lnTo>
                    <a:pt x="281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14" name="Freeform 660"/>
            <p:cNvSpPr>
              <a:spLocks/>
            </p:cNvSpPr>
            <p:nvPr/>
          </p:nvSpPr>
          <p:spPr bwMode="auto">
            <a:xfrm>
              <a:off x="2937" y="1237"/>
              <a:ext cx="81" cy="3"/>
            </a:xfrm>
            <a:custGeom>
              <a:avLst/>
              <a:gdLst>
                <a:gd name="T0" fmla="*/ 6 w 327"/>
                <a:gd name="T1" fmla="*/ 0 h 13"/>
                <a:gd name="T2" fmla="*/ 77 w 327"/>
                <a:gd name="T3" fmla="*/ 0 h 13"/>
                <a:gd name="T4" fmla="*/ 81 w 327"/>
                <a:gd name="T5" fmla="*/ 3 h 13"/>
                <a:gd name="T6" fmla="*/ 0 w 327"/>
                <a:gd name="T7" fmla="*/ 3 h 13"/>
                <a:gd name="T8" fmla="*/ 6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0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15" name="Freeform 661"/>
            <p:cNvSpPr>
              <a:spLocks/>
            </p:cNvSpPr>
            <p:nvPr/>
          </p:nvSpPr>
          <p:spPr bwMode="auto">
            <a:xfrm>
              <a:off x="2932" y="1246"/>
              <a:ext cx="92" cy="4"/>
            </a:xfrm>
            <a:custGeom>
              <a:avLst/>
              <a:gdLst>
                <a:gd name="T0" fmla="*/ 5 w 366"/>
                <a:gd name="T1" fmla="*/ 0 h 17"/>
                <a:gd name="T2" fmla="*/ 88 w 366"/>
                <a:gd name="T3" fmla="*/ 0 h 17"/>
                <a:gd name="T4" fmla="*/ 92 w 366"/>
                <a:gd name="T5" fmla="*/ 4 h 17"/>
                <a:gd name="T6" fmla="*/ 0 w 366"/>
                <a:gd name="T7" fmla="*/ 4 h 17"/>
                <a:gd name="T8" fmla="*/ 5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8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16" name="Freeform 662"/>
            <p:cNvSpPr>
              <a:spLocks/>
            </p:cNvSpPr>
            <p:nvPr/>
          </p:nvSpPr>
          <p:spPr bwMode="auto">
            <a:xfrm>
              <a:off x="2925" y="1255"/>
              <a:ext cx="106" cy="4"/>
            </a:xfrm>
            <a:custGeom>
              <a:avLst/>
              <a:gdLst>
                <a:gd name="T0" fmla="*/ 6 w 425"/>
                <a:gd name="T1" fmla="*/ 0 h 17"/>
                <a:gd name="T2" fmla="*/ 0 w 425"/>
                <a:gd name="T3" fmla="*/ 4 h 17"/>
                <a:gd name="T4" fmla="*/ 106 w 425"/>
                <a:gd name="T5" fmla="*/ 4 h 17"/>
                <a:gd name="T6" fmla="*/ 100 w 425"/>
                <a:gd name="T7" fmla="*/ 0 h 17"/>
                <a:gd name="T8" fmla="*/ 6 w 425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5"/>
                <a:gd name="T16" fmla="*/ 0 h 17"/>
                <a:gd name="T17" fmla="*/ 425 w 425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5" h="17">
                  <a:moveTo>
                    <a:pt x="23" y="0"/>
                  </a:moveTo>
                  <a:lnTo>
                    <a:pt x="0" y="17"/>
                  </a:lnTo>
                  <a:lnTo>
                    <a:pt x="425" y="17"/>
                  </a:lnTo>
                  <a:lnTo>
                    <a:pt x="402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17" name="Freeform 663"/>
            <p:cNvSpPr>
              <a:spLocks/>
            </p:cNvSpPr>
            <p:nvPr/>
          </p:nvSpPr>
          <p:spPr bwMode="auto">
            <a:xfrm>
              <a:off x="2920" y="1266"/>
              <a:ext cx="115" cy="3"/>
            </a:xfrm>
            <a:custGeom>
              <a:avLst/>
              <a:gdLst>
                <a:gd name="T0" fmla="*/ 4 w 460"/>
                <a:gd name="T1" fmla="*/ 0 h 12"/>
                <a:gd name="T2" fmla="*/ 0 w 460"/>
                <a:gd name="T3" fmla="*/ 3 h 12"/>
                <a:gd name="T4" fmla="*/ 115 w 460"/>
                <a:gd name="T5" fmla="*/ 3 h 12"/>
                <a:gd name="T6" fmla="*/ 111 w 460"/>
                <a:gd name="T7" fmla="*/ 0 h 12"/>
                <a:gd name="T8" fmla="*/ 4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18" name="Rectangle 664"/>
            <p:cNvSpPr>
              <a:spLocks noChangeArrowheads="1"/>
            </p:cNvSpPr>
            <p:nvPr/>
          </p:nvSpPr>
          <p:spPr bwMode="auto">
            <a:xfrm>
              <a:off x="3028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19" name="Rectangle 665"/>
            <p:cNvSpPr>
              <a:spLocks noChangeArrowheads="1"/>
            </p:cNvSpPr>
            <p:nvPr/>
          </p:nvSpPr>
          <p:spPr bwMode="auto">
            <a:xfrm>
              <a:off x="3017" y="1210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20" name="Freeform 666"/>
            <p:cNvSpPr>
              <a:spLocks/>
            </p:cNvSpPr>
            <p:nvPr/>
          </p:nvSpPr>
          <p:spPr bwMode="auto">
            <a:xfrm>
              <a:off x="3009" y="1196"/>
              <a:ext cx="26" cy="40"/>
            </a:xfrm>
            <a:custGeom>
              <a:avLst/>
              <a:gdLst>
                <a:gd name="T0" fmla="*/ 26 w 104"/>
                <a:gd name="T1" fmla="*/ 38 h 160"/>
                <a:gd name="T2" fmla="*/ 0 w 104"/>
                <a:gd name="T3" fmla="*/ 0 h 160"/>
                <a:gd name="T4" fmla="*/ 0 w 104"/>
                <a:gd name="T5" fmla="*/ 1 h 160"/>
                <a:gd name="T6" fmla="*/ 26 w 104"/>
                <a:gd name="T7" fmla="*/ 40 h 160"/>
                <a:gd name="T8" fmla="*/ 26 w 104"/>
                <a:gd name="T9" fmla="*/ 38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21" name="Freeform 667"/>
            <p:cNvSpPr>
              <a:spLocks/>
            </p:cNvSpPr>
            <p:nvPr/>
          </p:nvSpPr>
          <p:spPr bwMode="auto">
            <a:xfrm>
              <a:off x="3008" y="1196"/>
              <a:ext cx="29" cy="39"/>
            </a:xfrm>
            <a:custGeom>
              <a:avLst/>
              <a:gdLst>
                <a:gd name="T0" fmla="*/ 29 w 115"/>
                <a:gd name="T1" fmla="*/ 39 h 156"/>
                <a:gd name="T2" fmla="*/ 27 w 115"/>
                <a:gd name="T3" fmla="*/ 39 h 156"/>
                <a:gd name="T4" fmla="*/ 0 w 115"/>
                <a:gd name="T5" fmla="*/ 0 h 156"/>
                <a:gd name="T6" fmla="*/ 2 w 115"/>
                <a:gd name="T7" fmla="*/ 0 h 156"/>
                <a:gd name="T8" fmla="*/ 29 w 115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115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15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22" name="Rectangle 668"/>
            <p:cNvSpPr>
              <a:spLocks noChangeArrowheads="1"/>
            </p:cNvSpPr>
            <p:nvPr/>
          </p:nvSpPr>
          <p:spPr bwMode="auto">
            <a:xfrm>
              <a:off x="3035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23" name="Rectangle 669"/>
            <p:cNvSpPr>
              <a:spLocks noChangeArrowheads="1"/>
            </p:cNvSpPr>
            <p:nvPr/>
          </p:nvSpPr>
          <p:spPr bwMode="auto">
            <a:xfrm>
              <a:off x="2924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24" name="Rectangle 670"/>
            <p:cNvSpPr>
              <a:spLocks noChangeArrowheads="1"/>
            </p:cNvSpPr>
            <p:nvPr/>
          </p:nvSpPr>
          <p:spPr bwMode="auto">
            <a:xfrm>
              <a:off x="2935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25" name="Rectangle 671"/>
            <p:cNvSpPr>
              <a:spLocks noChangeArrowheads="1"/>
            </p:cNvSpPr>
            <p:nvPr/>
          </p:nvSpPr>
          <p:spPr bwMode="auto">
            <a:xfrm>
              <a:off x="2942" y="1203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26" name="Freeform 672"/>
            <p:cNvSpPr>
              <a:spLocks/>
            </p:cNvSpPr>
            <p:nvPr/>
          </p:nvSpPr>
          <p:spPr bwMode="auto">
            <a:xfrm>
              <a:off x="2922" y="1197"/>
              <a:ext cx="26" cy="39"/>
            </a:xfrm>
            <a:custGeom>
              <a:avLst/>
              <a:gdLst>
                <a:gd name="T0" fmla="*/ 0 w 103"/>
                <a:gd name="T1" fmla="*/ 37 h 160"/>
                <a:gd name="T2" fmla="*/ 26 w 103"/>
                <a:gd name="T3" fmla="*/ 0 h 160"/>
                <a:gd name="T4" fmla="*/ 26 w 103"/>
                <a:gd name="T5" fmla="*/ 2 h 160"/>
                <a:gd name="T6" fmla="*/ 0 w 103"/>
                <a:gd name="T7" fmla="*/ 39 h 160"/>
                <a:gd name="T8" fmla="*/ 0 w 103"/>
                <a:gd name="T9" fmla="*/ 37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60"/>
                <a:gd name="T17" fmla="*/ 103 w 103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60">
                  <a:moveTo>
                    <a:pt x="0" y="153"/>
                  </a:moveTo>
                  <a:lnTo>
                    <a:pt x="103" y="0"/>
                  </a:lnTo>
                  <a:lnTo>
                    <a:pt x="103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27" name="Freeform 673"/>
            <p:cNvSpPr>
              <a:spLocks/>
            </p:cNvSpPr>
            <p:nvPr/>
          </p:nvSpPr>
          <p:spPr bwMode="auto">
            <a:xfrm>
              <a:off x="2919" y="1196"/>
              <a:ext cx="29" cy="39"/>
            </a:xfrm>
            <a:custGeom>
              <a:avLst/>
              <a:gdLst>
                <a:gd name="T0" fmla="*/ 0 w 115"/>
                <a:gd name="T1" fmla="*/ 39 h 156"/>
                <a:gd name="T2" fmla="*/ 3 w 115"/>
                <a:gd name="T3" fmla="*/ 39 h 156"/>
                <a:gd name="T4" fmla="*/ 29 w 115"/>
                <a:gd name="T5" fmla="*/ 0 h 156"/>
                <a:gd name="T6" fmla="*/ 27 w 115"/>
                <a:gd name="T7" fmla="*/ 0 h 156"/>
                <a:gd name="T8" fmla="*/ 0 w 115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0" y="156"/>
                  </a:moveTo>
                  <a:lnTo>
                    <a:pt x="10" y="156"/>
                  </a:lnTo>
                  <a:lnTo>
                    <a:pt x="115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28" name="Rectangle 674"/>
            <p:cNvSpPr>
              <a:spLocks noChangeArrowheads="1"/>
            </p:cNvSpPr>
            <p:nvPr/>
          </p:nvSpPr>
          <p:spPr bwMode="auto">
            <a:xfrm>
              <a:off x="3114" y="1231"/>
              <a:ext cx="67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29" name="Rectangle 675"/>
            <p:cNvSpPr>
              <a:spLocks noChangeArrowheads="1"/>
            </p:cNvSpPr>
            <p:nvPr/>
          </p:nvSpPr>
          <p:spPr bwMode="auto">
            <a:xfrm>
              <a:off x="3106" y="1242"/>
              <a:ext cx="79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30" name="Rectangle 676"/>
            <p:cNvSpPr>
              <a:spLocks noChangeArrowheads="1"/>
            </p:cNvSpPr>
            <p:nvPr/>
          </p:nvSpPr>
          <p:spPr bwMode="auto">
            <a:xfrm>
              <a:off x="3099" y="1249"/>
              <a:ext cx="93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31" name="Rectangle 677"/>
            <p:cNvSpPr>
              <a:spLocks noChangeArrowheads="1"/>
            </p:cNvSpPr>
            <p:nvPr/>
          </p:nvSpPr>
          <p:spPr bwMode="auto">
            <a:xfrm>
              <a:off x="3096" y="1260"/>
              <a:ext cx="103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32" name="Rectangle 678"/>
            <p:cNvSpPr>
              <a:spLocks noChangeArrowheads="1"/>
            </p:cNvSpPr>
            <p:nvPr/>
          </p:nvSpPr>
          <p:spPr bwMode="auto">
            <a:xfrm>
              <a:off x="3092" y="1267"/>
              <a:ext cx="111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33" name="Freeform 679"/>
            <p:cNvSpPr>
              <a:spLocks/>
            </p:cNvSpPr>
            <p:nvPr/>
          </p:nvSpPr>
          <p:spPr bwMode="auto">
            <a:xfrm>
              <a:off x="3113" y="1227"/>
              <a:ext cx="70" cy="5"/>
            </a:xfrm>
            <a:custGeom>
              <a:avLst/>
              <a:gdLst>
                <a:gd name="T0" fmla="*/ 0 w 280"/>
                <a:gd name="T1" fmla="*/ 5 h 22"/>
                <a:gd name="T2" fmla="*/ 5 w 280"/>
                <a:gd name="T3" fmla="*/ 0 h 22"/>
                <a:gd name="T4" fmla="*/ 66 w 280"/>
                <a:gd name="T5" fmla="*/ 0 h 22"/>
                <a:gd name="T6" fmla="*/ 70 w 280"/>
                <a:gd name="T7" fmla="*/ 5 h 22"/>
                <a:gd name="T8" fmla="*/ 0 w 280"/>
                <a:gd name="T9" fmla="*/ 5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0"/>
                <a:gd name="T16" fmla="*/ 0 h 22"/>
                <a:gd name="T17" fmla="*/ 280 w 28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0" h="22">
                  <a:moveTo>
                    <a:pt x="0" y="22"/>
                  </a:moveTo>
                  <a:lnTo>
                    <a:pt x="20" y="0"/>
                  </a:lnTo>
                  <a:lnTo>
                    <a:pt x="262" y="0"/>
                  </a:lnTo>
                  <a:lnTo>
                    <a:pt x="28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34" name="Freeform 680"/>
            <p:cNvSpPr>
              <a:spLocks/>
            </p:cNvSpPr>
            <p:nvPr/>
          </p:nvSpPr>
          <p:spPr bwMode="auto">
            <a:xfrm>
              <a:off x="3107" y="1237"/>
              <a:ext cx="81" cy="3"/>
            </a:xfrm>
            <a:custGeom>
              <a:avLst/>
              <a:gdLst>
                <a:gd name="T0" fmla="*/ 6 w 327"/>
                <a:gd name="T1" fmla="*/ 0 h 13"/>
                <a:gd name="T2" fmla="*/ 77 w 327"/>
                <a:gd name="T3" fmla="*/ 0 h 13"/>
                <a:gd name="T4" fmla="*/ 81 w 327"/>
                <a:gd name="T5" fmla="*/ 3 h 13"/>
                <a:gd name="T6" fmla="*/ 0 w 327"/>
                <a:gd name="T7" fmla="*/ 3 h 13"/>
                <a:gd name="T8" fmla="*/ 6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1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35" name="Freeform 681"/>
            <p:cNvSpPr>
              <a:spLocks/>
            </p:cNvSpPr>
            <p:nvPr/>
          </p:nvSpPr>
          <p:spPr bwMode="auto">
            <a:xfrm>
              <a:off x="3102" y="1246"/>
              <a:ext cx="91" cy="4"/>
            </a:xfrm>
            <a:custGeom>
              <a:avLst/>
              <a:gdLst>
                <a:gd name="T0" fmla="*/ 4 w 366"/>
                <a:gd name="T1" fmla="*/ 0 h 17"/>
                <a:gd name="T2" fmla="*/ 87 w 366"/>
                <a:gd name="T3" fmla="*/ 0 h 17"/>
                <a:gd name="T4" fmla="*/ 91 w 366"/>
                <a:gd name="T5" fmla="*/ 4 h 17"/>
                <a:gd name="T6" fmla="*/ 0 w 366"/>
                <a:gd name="T7" fmla="*/ 4 h 17"/>
                <a:gd name="T8" fmla="*/ 4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7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36" name="Freeform 682"/>
            <p:cNvSpPr>
              <a:spLocks/>
            </p:cNvSpPr>
            <p:nvPr/>
          </p:nvSpPr>
          <p:spPr bwMode="auto">
            <a:xfrm>
              <a:off x="3095" y="1255"/>
              <a:ext cx="106" cy="4"/>
            </a:xfrm>
            <a:custGeom>
              <a:avLst/>
              <a:gdLst>
                <a:gd name="T0" fmla="*/ 6 w 424"/>
                <a:gd name="T1" fmla="*/ 0 h 17"/>
                <a:gd name="T2" fmla="*/ 0 w 424"/>
                <a:gd name="T3" fmla="*/ 4 h 17"/>
                <a:gd name="T4" fmla="*/ 106 w 424"/>
                <a:gd name="T5" fmla="*/ 4 h 17"/>
                <a:gd name="T6" fmla="*/ 101 w 424"/>
                <a:gd name="T7" fmla="*/ 0 h 17"/>
                <a:gd name="T8" fmla="*/ 6 w 424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4"/>
                <a:gd name="T16" fmla="*/ 0 h 17"/>
                <a:gd name="T17" fmla="*/ 424 w 424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4" h="17">
                  <a:moveTo>
                    <a:pt x="22" y="0"/>
                  </a:moveTo>
                  <a:lnTo>
                    <a:pt x="0" y="17"/>
                  </a:lnTo>
                  <a:lnTo>
                    <a:pt x="424" y="17"/>
                  </a:lnTo>
                  <a:lnTo>
                    <a:pt x="40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37" name="Freeform 683"/>
            <p:cNvSpPr>
              <a:spLocks/>
            </p:cNvSpPr>
            <p:nvPr/>
          </p:nvSpPr>
          <p:spPr bwMode="auto">
            <a:xfrm>
              <a:off x="3090" y="1266"/>
              <a:ext cx="115" cy="3"/>
            </a:xfrm>
            <a:custGeom>
              <a:avLst/>
              <a:gdLst>
                <a:gd name="T0" fmla="*/ 4 w 460"/>
                <a:gd name="T1" fmla="*/ 0 h 12"/>
                <a:gd name="T2" fmla="*/ 0 w 460"/>
                <a:gd name="T3" fmla="*/ 3 h 12"/>
                <a:gd name="T4" fmla="*/ 115 w 460"/>
                <a:gd name="T5" fmla="*/ 3 h 12"/>
                <a:gd name="T6" fmla="*/ 111 w 460"/>
                <a:gd name="T7" fmla="*/ 0 h 12"/>
                <a:gd name="T8" fmla="*/ 4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38" name="Rectangle 684"/>
            <p:cNvSpPr>
              <a:spLocks noChangeArrowheads="1"/>
            </p:cNvSpPr>
            <p:nvPr/>
          </p:nvSpPr>
          <p:spPr bwMode="auto">
            <a:xfrm>
              <a:off x="3203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39" name="Rectangle 685"/>
            <p:cNvSpPr>
              <a:spLocks noChangeArrowheads="1"/>
            </p:cNvSpPr>
            <p:nvPr/>
          </p:nvSpPr>
          <p:spPr bwMode="auto">
            <a:xfrm>
              <a:off x="3199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40" name="Rectangle 686"/>
            <p:cNvSpPr>
              <a:spLocks noChangeArrowheads="1"/>
            </p:cNvSpPr>
            <p:nvPr/>
          </p:nvSpPr>
          <p:spPr bwMode="auto">
            <a:xfrm>
              <a:off x="3192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41" name="Freeform 687"/>
            <p:cNvSpPr>
              <a:spLocks/>
            </p:cNvSpPr>
            <p:nvPr/>
          </p:nvSpPr>
          <p:spPr bwMode="auto">
            <a:xfrm>
              <a:off x="3179" y="1196"/>
              <a:ext cx="26" cy="40"/>
            </a:xfrm>
            <a:custGeom>
              <a:avLst/>
              <a:gdLst>
                <a:gd name="T0" fmla="*/ 26 w 104"/>
                <a:gd name="T1" fmla="*/ 38 h 160"/>
                <a:gd name="T2" fmla="*/ 0 w 104"/>
                <a:gd name="T3" fmla="*/ 0 h 160"/>
                <a:gd name="T4" fmla="*/ 0 w 104"/>
                <a:gd name="T5" fmla="*/ 1 h 160"/>
                <a:gd name="T6" fmla="*/ 26 w 104"/>
                <a:gd name="T7" fmla="*/ 40 h 160"/>
                <a:gd name="T8" fmla="*/ 26 w 104"/>
                <a:gd name="T9" fmla="*/ 38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42" name="Freeform 688"/>
            <p:cNvSpPr>
              <a:spLocks/>
            </p:cNvSpPr>
            <p:nvPr/>
          </p:nvSpPr>
          <p:spPr bwMode="auto">
            <a:xfrm>
              <a:off x="3178" y="1196"/>
              <a:ext cx="29" cy="39"/>
            </a:xfrm>
            <a:custGeom>
              <a:avLst/>
              <a:gdLst>
                <a:gd name="T0" fmla="*/ 29 w 114"/>
                <a:gd name="T1" fmla="*/ 39 h 156"/>
                <a:gd name="T2" fmla="*/ 27 w 114"/>
                <a:gd name="T3" fmla="*/ 39 h 156"/>
                <a:gd name="T4" fmla="*/ 0 w 114"/>
                <a:gd name="T5" fmla="*/ 0 h 156"/>
                <a:gd name="T6" fmla="*/ 2 w 114"/>
                <a:gd name="T7" fmla="*/ 0 h 156"/>
                <a:gd name="T8" fmla="*/ 29 w 114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"/>
                <a:gd name="T16" fmla="*/ 0 h 156"/>
                <a:gd name="T17" fmla="*/ 114 w 114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" h="156">
                  <a:moveTo>
                    <a:pt x="114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7" y="0"/>
                  </a:lnTo>
                  <a:lnTo>
                    <a:pt x="114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43" name="Rectangle 689"/>
            <p:cNvSpPr>
              <a:spLocks noChangeArrowheads="1"/>
            </p:cNvSpPr>
            <p:nvPr/>
          </p:nvSpPr>
          <p:spPr bwMode="auto">
            <a:xfrm>
              <a:off x="3203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44" name="Rectangle 690"/>
            <p:cNvSpPr>
              <a:spLocks noChangeArrowheads="1"/>
            </p:cNvSpPr>
            <p:nvPr/>
          </p:nvSpPr>
          <p:spPr bwMode="auto">
            <a:xfrm>
              <a:off x="3088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45" name="Rectangle 691"/>
            <p:cNvSpPr>
              <a:spLocks noChangeArrowheads="1"/>
            </p:cNvSpPr>
            <p:nvPr/>
          </p:nvSpPr>
          <p:spPr bwMode="auto">
            <a:xfrm>
              <a:off x="3099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46" name="Rectangle 692"/>
            <p:cNvSpPr>
              <a:spLocks noChangeArrowheads="1"/>
            </p:cNvSpPr>
            <p:nvPr/>
          </p:nvSpPr>
          <p:spPr bwMode="auto">
            <a:xfrm>
              <a:off x="3106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47" name="Freeform 693"/>
            <p:cNvSpPr>
              <a:spLocks/>
            </p:cNvSpPr>
            <p:nvPr/>
          </p:nvSpPr>
          <p:spPr bwMode="auto">
            <a:xfrm>
              <a:off x="3092" y="1197"/>
              <a:ext cx="25" cy="39"/>
            </a:xfrm>
            <a:custGeom>
              <a:avLst/>
              <a:gdLst>
                <a:gd name="T0" fmla="*/ 0 w 104"/>
                <a:gd name="T1" fmla="*/ 37 h 160"/>
                <a:gd name="T2" fmla="*/ 25 w 104"/>
                <a:gd name="T3" fmla="*/ 0 h 160"/>
                <a:gd name="T4" fmla="*/ 25 w 104"/>
                <a:gd name="T5" fmla="*/ 2 h 160"/>
                <a:gd name="T6" fmla="*/ 0 w 104"/>
                <a:gd name="T7" fmla="*/ 39 h 160"/>
                <a:gd name="T8" fmla="*/ 0 w 104"/>
                <a:gd name="T9" fmla="*/ 37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0" y="153"/>
                  </a:moveTo>
                  <a:lnTo>
                    <a:pt x="104" y="0"/>
                  </a:lnTo>
                  <a:lnTo>
                    <a:pt x="104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48" name="Freeform 694"/>
            <p:cNvSpPr>
              <a:spLocks/>
            </p:cNvSpPr>
            <p:nvPr/>
          </p:nvSpPr>
          <p:spPr bwMode="auto">
            <a:xfrm>
              <a:off x="3089" y="1196"/>
              <a:ext cx="29" cy="39"/>
            </a:xfrm>
            <a:custGeom>
              <a:avLst/>
              <a:gdLst>
                <a:gd name="T0" fmla="*/ 0 w 116"/>
                <a:gd name="T1" fmla="*/ 39 h 156"/>
                <a:gd name="T2" fmla="*/ 2 w 116"/>
                <a:gd name="T3" fmla="*/ 39 h 156"/>
                <a:gd name="T4" fmla="*/ 29 w 116"/>
                <a:gd name="T5" fmla="*/ 0 h 156"/>
                <a:gd name="T6" fmla="*/ 27 w 116"/>
                <a:gd name="T7" fmla="*/ 0 h 156"/>
                <a:gd name="T8" fmla="*/ 0 w 116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56"/>
                <a:gd name="T17" fmla="*/ 116 w 116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56">
                  <a:moveTo>
                    <a:pt x="0" y="156"/>
                  </a:moveTo>
                  <a:lnTo>
                    <a:pt x="9" y="156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49" name="Rectangle 695"/>
            <p:cNvSpPr>
              <a:spLocks noChangeArrowheads="1"/>
            </p:cNvSpPr>
            <p:nvPr/>
          </p:nvSpPr>
          <p:spPr bwMode="auto">
            <a:xfrm>
              <a:off x="3088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280" name="Group 696"/>
          <p:cNvGrpSpPr>
            <a:grpSpLocks/>
          </p:cNvGrpSpPr>
          <p:nvPr/>
        </p:nvGrpSpPr>
        <p:grpSpPr bwMode="auto">
          <a:xfrm flipH="1">
            <a:off x="871538" y="4481513"/>
            <a:ext cx="387350" cy="574675"/>
            <a:chOff x="2881" y="718"/>
            <a:chExt cx="366" cy="552"/>
          </a:xfrm>
        </p:grpSpPr>
        <p:sp>
          <p:nvSpPr>
            <p:cNvPr id="11528" name="Rectangle 697"/>
            <p:cNvSpPr>
              <a:spLocks noChangeArrowheads="1"/>
            </p:cNvSpPr>
            <p:nvPr/>
          </p:nvSpPr>
          <p:spPr bwMode="auto">
            <a:xfrm>
              <a:off x="2904" y="1042"/>
              <a:ext cx="316" cy="227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29" name="Rectangle 698"/>
            <p:cNvSpPr>
              <a:spLocks noChangeArrowheads="1"/>
            </p:cNvSpPr>
            <p:nvPr/>
          </p:nvSpPr>
          <p:spPr bwMode="auto">
            <a:xfrm>
              <a:off x="2906" y="1070"/>
              <a:ext cx="311" cy="1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30" name="Rectangle 699"/>
            <p:cNvSpPr>
              <a:spLocks noChangeArrowheads="1"/>
            </p:cNvSpPr>
            <p:nvPr/>
          </p:nvSpPr>
          <p:spPr bwMode="auto">
            <a:xfrm>
              <a:off x="2906" y="1074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31" name="Rectangle 700"/>
            <p:cNvSpPr>
              <a:spLocks noChangeArrowheads="1"/>
            </p:cNvSpPr>
            <p:nvPr/>
          </p:nvSpPr>
          <p:spPr bwMode="auto">
            <a:xfrm>
              <a:off x="2906" y="1088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32" name="Rectangle 701"/>
            <p:cNvSpPr>
              <a:spLocks noChangeArrowheads="1"/>
            </p:cNvSpPr>
            <p:nvPr/>
          </p:nvSpPr>
          <p:spPr bwMode="auto">
            <a:xfrm>
              <a:off x="2903" y="1235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33" name="Rectangle 702"/>
            <p:cNvSpPr>
              <a:spLocks noChangeArrowheads="1"/>
            </p:cNvSpPr>
            <p:nvPr/>
          </p:nvSpPr>
          <p:spPr bwMode="auto">
            <a:xfrm>
              <a:off x="2903" y="1227"/>
              <a:ext cx="318" cy="4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34" name="Rectangle 703"/>
            <p:cNvSpPr>
              <a:spLocks noChangeArrowheads="1"/>
            </p:cNvSpPr>
            <p:nvPr/>
          </p:nvSpPr>
          <p:spPr bwMode="auto">
            <a:xfrm>
              <a:off x="2903" y="1242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35" name="Rectangle 704"/>
            <p:cNvSpPr>
              <a:spLocks noChangeArrowheads="1"/>
            </p:cNvSpPr>
            <p:nvPr/>
          </p:nvSpPr>
          <p:spPr bwMode="auto">
            <a:xfrm>
              <a:off x="2906" y="1249"/>
              <a:ext cx="311" cy="18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36" name="Freeform 705"/>
            <p:cNvSpPr>
              <a:spLocks/>
            </p:cNvSpPr>
            <p:nvPr/>
          </p:nvSpPr>
          <p:spPr bwMode="auto">
            <a:xfrm>
              <a:off x="2881" y="736"/>
              <a:ext cx="366" cy="85"/>
            </a:xfrm>
            <a:custGeom>
              <a:avLst/>
              <a:gdLst>
                <a:gd name="T0" fmla="*/ 0 w 1463"/>
                <a:gd name="T1" fmla="*/ 85 h 338"/>
                <a:gd name="T2" fmla="*/ 366 w 1463"/>
                <a:gd name="T3" fmla="*/ 85 h 338"/>
                <a:gd name="T4" fmla="*/ 341 w 1463"/>
                <a:gd name="T5" fmla="*/ 0 h 338"/>
                <a:gd name="T6" fmla="*/ 24 w 1463"/>
                <a:gd name="T7" fmla="*/ 0 h 338"/>
                <a:gd name="T8" fmla="*/ 0 w 1463"/>
                <a:gd name="T9" fmla="*/ 85 h 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63"/>
                <a:gd name="T16" fmla="*/ 0 h 338"/>
                <a:gd name="T17" fmla="*/ 1463 w 1463"/>
                <a:gd name="T18" fmla="*/ 338 h 3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63" h="338">
                  <a:moveTo>
                    <a:pt x="0" y="338"/>
                  </a:moveTo>
                  <a:lnTo>
                    <a:pt x="1463" y="338"/>
                  </a:lnTo>
                  <a:lnTo>
                    <a:pt x="1362" y="0"/>
                  </a:lnTo>
                  <a:lnTo>
                    <a:pt x="97" y="0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37" name="Freeform 706"/>
            <p:cNvSpPr>
              <a:spLocks/>
            </p:cNvSpPr>
            <p:nvPr/>
          </p:nvSpPr>
          <p:spPr bwMode="auto">
            <a:xfrm>
              <a:off x="2881" y="824"/>
              <a:ext cx="177" cy="42"/>
            </a:xfrm>
            <a:custGeom>
              <a:avLst/>
              <a:gdLst>
                <a:gd name="T0" fmla="*/ 177 w 712"/>
                <a:gd name="T1" fmla="*/ 42 h 168"/>
                <a:gd name="T2" fmla="*/ 22 w 712"/>
                <a:gd name="T3" fmla="*/ 42 h 168"/>
                <a:gd name="T4" fmla="*/ 11 w 712"/>
                <a:gd name="T5" fmla="*/ 30 h 168"/>
                <a:gd name="T6" fmla="*/ 11 w 712"/>
                <a:gd name="T7" fmla="*/ 13 h 168"/>
                <a:gd name="T8" fmla="*/ 0 w 712"/>
                <a:gd name="T9" fmla="*/ 0 h 168"/>
                <a:gd name="T10" fmla="*/ 177 w 712"/>
                <a:gd name="T11" fmla="*/ 0 h 168"/>
                <a:gd name="T12" fmla="*/ 177 w 712"/>
                <a:gd name="T13" fmla="*/ 42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12"/>
                <a:gd name="T22" fmla="*/ 0 h 168"/>
                <a:gd name="T23" fmla="*/ 712 w 712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12" h="168">
                  <a:moveTo>
                    <a:pt x="712" y="168"/>
                  </a:moveTo>
                  <a:lnTo>
                    <a:pt x="89" y="168"/>
                  </a:lnTo>
                  <a:lnTo>
                    <a:pt x="45" y="121"/>
                  </a:lnTo>
                  <a:lnTo>
                    <a:pt x="45" y="52"/>
                  </a:lnTo>
                  <a:lnTo>
                    <a:pt x="0" y="0"/>
                  </a:lnTo>
                  <a:lnTo>
                    <a:pt x="712" y="0"/>
                  </a:lnTo>
                  <a:lnTo>
                    <a:pt x="712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38" name="Freeform 707"/>
            <p:cNvSpPr>
              <a:spLocks/>
            </p:cNvSpPr>
            <p:nvPr/>
          </p:nvSpPr>
          <p:spPr bwMode="auto">
            <a:xfrm>
              <a:off x="3053" y="824"/>
              <a:ext cx="191" cy="42"/>
            </a:xfrm>
            <a:custGeom>
              <a:avLst/>
              <a:gdLst>
                <a:gd name="T0" fmla="*/ 0 w 766"/>
                <a:gd name="T1" fmla="*/ 42 h 168"/>
                <a:gd name="T2" fmla="*/ 167 w 766"/>
                <a:gd name="T3" fmla="*/ 42 h 168"/>
                <a:gd name="T4" fmla="*/ 179 w 766"/>
                <a:gd name="T5" fmla="*/ 30 h 168"/>
                <a:gd name="T6" fmla="*/ 179 w 766"/>
                <a:gd name="T7" fmla="*/ 13 h 168"/>
                <a:gd name="T8" fmla="*/ 191 w 766"/>
                <a:gd name="T9" fmla="*/ 0 h 168"/>
                <a:gd name="T10" fmla="*/ 0 w 766"/>
                <a:gd name="T11" fmla="*/ 0 h 168"/>
                <a:gd name="T12" fmla="*/ 0 w 766"/>
                <a:gd name="T13" fmla="*/ 42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6"/>
                <a:gd name="T22" fmla="*/ 0 h 168"/>
                <a:gd name="T23" fmla="*/ 766 w 766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6" h="168">
                  <a:moveTo>
                    <a:pt x="0" y="168"/>
                  </a:moveTo>
                  <a:lnTo>
                    <a:pt x="670" y="168"/>
                  </a:lnTo>
                  <a:lnTo>
                    <a:pt x="718" y="121"/>
                  </a:lnTo>
                  <a:lnTo>
                    <a:pt x="718" y="52"/>
                  </a:lnTo>
                  <a:lnTo>
                    <a:pt x="766" y="0"/>
                  </a:lnTo>
                  <a:lnTo>
                    <a:pt x="0" y="0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39" name="Rectangle 708"/>
            <p:cNvSpPr>
              <a:spLocks noChangeArrowheads="1"/>
            </p:cNvSpPr>
            <p:nvPr/>
          </p:nvSpPr>
          <p:spPr bwMode="auto">
            <a:xfrm>
              <a:off x="2892" y="848"/>
              <a:ext cx="336" cy="4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40" name="Rectangle 709"/>
            <p:cNvSpPr>
              <a:spLocks noChangeArrowheads="1"/>
            </p:cNvSpPr>
            <p:nvPr/>
          </p:nvSpPr>
          <p:spPr bwMode="auto">
            <a:xfrm>
              <a:off x="2892" y="838"/>
              <a:ext cx="336" cy="1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41" name="Rectangle 710"/>
            <p:cNvSpPr>
              <a:spLocks noChangeArrowheads="1"/>
            </p:cNvSpPr>
            <p:nvPr/>
          </p:nvSpPr>
          <p:spPr bwMode="auto">
            <a:xfrm>
              <a:off x="2882" y="820"/>
              <a:ext cx="363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42" name="Rectangle 711"/>
            <p:cNvSpPr>
              <a:spLocks noChangeArrowheads="1"/>
            </p:cNvSpPr>
            <p:nvPr/>
          </p:nvSpPr>
          <p:spPr bwMode="auto">
            <a:xfrm>
              <a:off x="2904" y="864"/>
              <a:ext cx="316" cy="133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43" name="Rectangle 712"/>
            <p:cNvSpPr>
              <a:spLocks noChangeArrowheads="1"/>
            </p:cNvSpPr>
            <p:nvPr/>
          </p:nvSpPr>
          <p:spPr bwMode="auto">
            <a:xfrm>
              <a:off x="3207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44" name="Rectangle 713"/>
            <p:cNvSpPr>
              <a:spLocks noChangeArrowheads="1"/>
            </p:cNvSpPr>
            <p:nvPr/>
          </p:nvSpPr>
          <p:spPr bwMode="auto">
            <a:xfrm>
              <a:off x="3207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45" name="Rectangle 714"/>
            <p:cNvSpPr>
              <a:spLocks noChangeArrowheads="1"/>
            </p:cNvSpPr>
            <p:nvPr/>
          </p:nvSpPr>
          <p:spPr bwMode="auto">
            <a:xfrm>
              <a:off x="3079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46" name="Rectangle 715"/>
            <p:cNvSpPr>
              <a:spLocks noChangeArrowheads="1"/>
            </p:cNvSpPr>
            <p:nvPr/>
          </p:nvSpPr>
          <p:spPr bwMode="auto">
            <a:xfrm>
              <a:off x="3079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47" name="Rectangle 716"/>
            <p:cNvSpPr>
              <a:spLocks noChangeArrowheads="1"/>
            </p:cNvSpPr>
            <p:nvPr/>
          </p:nvSpPr>
          <p:spPr bwMode="auto">
            <a:xfrm>
              <a:off x="3036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48" name="Rectangle 717"/>
            <p:cNvSpPr>
              <a:spLocks noChangeArrowheads="1"/>
            </p:cNvSpPr>
            <p:nvPr/>
          </p:nvSpPr>
          <p:spPr bwMode="auto">
            <a:xfrm>
              <a:off x="3036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49" name="Rectangle 718"/>
            <p:cNvSpPr>
              <a:spLocks noChangeArrowheads="1"/>
            </p:cNvSpPr>
            <p:nvPr/>
          </p:nvSpPr>
          <p:spPr bwMode="auto">
            <a:xfrm>
              <a:off x="2907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50" name="Rectangle 719"/>
            <p:cNvSpPr>
              <a:spLocks noChangeArrowheads="1"/>
            </p:cNvSpPr>
            <p:nvPr/>
          </p:nvSpPr>
          <p:spPr bwMode="auto">
            <a:xfrm>
              <a:off x="2907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51" name="Rectangle 720"/>
            <p:cNvSpPr>
              <a:spLocks noChangeArrowheads="1"/>
            </p:cNvSpPr>
            <p:nvPr/>
          </p:nvSpPr>
          <p:spPr bwMode="auto">
            <a:xfrm>
              <a:off x="3054" y="1092"/>
              <a:ext cx="16" cy="13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52" name="Rectangle 721"/>
            <p:cNvSpPr>
              <a:spLocks noChangeArrowheads="1"/>
            </p:cNvSpPr>
            <p:nvPr/>
          </p:nvSpPr>
          <p:spPr bwMode="auto">
            <a:xfrm>
              <a:off x="2904" y="1007"/>
              <a:ext cx="316" cy="2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53" name="Rectangle 722"/>
            <p:cNvSpPr>
              <a:spLocks noChangeArrowheads="1"/>
            </p:cNvSpPr>
            <p:nvPr/>
          </p:nvSpPr>
          <p:spPr bwMode="auto">
            <a:xfrm>
              <a:off x="2903" y="998"/>
              <a:ext cx="318" cy="11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54" name="Rectangle 723"/>
            <p:cNvSpPr>
              <a:spLocks noChangeArrowheads="1"/>
            </p:cNvSpPr>
            <p:nvPr/>
          </p:nvSpPr>
          <p:spPr bwMode="auto">
            <a:xfrm>
              <a:off x="2903" y="1016"/>
              <a:ext cx="318" cy="4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55" name="Rectangle 724"/>
            <p:cNvSpPr>
              <a:spLocks noChangeArrowheads="1"/>
            </p:cNvSpPr>
            <p:nvPr/>
          </p:nvSpPr>
          <p:spPr bwMode="auto">
            <a:xfrm>
              <a:off x="2903" y="1038"/>
              <a:ext cx="318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56" name="Rectangle 725"/>
            <p:cNvSpPr>
              <a:spLocks noChangeArrowheads="1"/>
            </p:cNvSpPr>
            <p:nvPr/>
          </p:nvSpPr>
          <p:spPr bwMode="auto">
            <a:xfrm>
              <a:off x="2903" y="1052"/>
              <a:ext cx="314" cy="7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57" name="Freeform 726"/>
            <p:cNvSpPr>
              <a:spLocks/>
            </p:cNvSpPr>
            <p:nvPr/>
          </p:nvSpPr>
          <p:spPr bwMode="auto">
            <a:xfrm>
              <a:off x="3093" y="1070"/>
              <a:ext cx="110" cy="156"/>
            </a:xfrm>
            <a:custGeom>
              <a:avLst/>
              <a:gdLst>
                <a:gd name="T0" fmla="*/ 0 w 440"/>
                <a:gd name="T1" fmla="*/ 26 h 623"/>
                <a:gd name="T2" fmla="*/ 0 w 440"/>
                <a:gd name="T3" fmla="*/ 156 h 623"/>
                <a:gd name="T4" fmla="*/ 110 w 440"/>
                <a:gd name="T5" fmla="*/ 156 h 623"/>
                <a:gd name="T6" fmla="*/ 110 w 440"/>
                <a:gd name="T7" fmla="*/ 26 h 623"/>
                <a:gd name="T8" fmla="*/ 76 w 440"/>
                <a:gd name="T9" fmla="*/ 0 h 623"/>
                <a:gd name="T10" fmla="*/ 35 w 440"/>
                <a:gd name="T11" fmla="*/ 0 h 623"/>
                <a:gd name="T12" fmla="*/ 0 w 440"/>
                <a:gd name="T13" fmla="*/ 26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0"/>
                <a:gd name="T22" fmla="*/ 0 h 623"/>
                <a:gd name="T23" fmla="*/ 440 w 440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0" h="623">
                  <a:moveTo>
                    <a:pt x="0" y="103"/>
                  </a:moveTo>
                  <a:lnTo>
                    <a:pt x="0" y="623"/>
                  </a:lnTo>
                  <a:lnTo>
                    <a:pt x="440" y="623"/>
                  </a:lnTo>
                  <a:lnTo>
                    <a:pt x="440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58" name="Rectangle 727"/>
            <p:cNvSpPr>
              <a:spLocks noChangeArrowheads="1"/>
            </p:cNvSpPr>
            <p:nvPr/>
          </p:nvSpPr>
          <p:spPr bwMode="auto">
            <a:xfrm>
              <a:off x="3111" y="1100"/>
              <a:ext cx="73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59" name="Rectangle 728"/>
            <p:cNvSpPr>
              <a:spLocks noChangeArrowheads="1"/>
            </p:cNvSpPr>
            <p:nvPr/>
          </p:nvSpPr>
          <p:spPr bwMode="auto">
            <a:xfrm>
              <a:off x="3150" y="1103"/>
              <a:ext cx="23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60" name="Rectangle 729"/>
            <p:cNvSpPr>
              <a:spLocks noChangeArrowheads="1"/>
            </p:cNvSpPr>
            <p:nvPr/>
          </p:nvSpPr>
          <p:spPr bwMode="auto">
            <a:xfrm>
              <a:off x="3118" y="1103"/>
              <a:ext cx="27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61" name="Rectangle 730"/>
            <p:cNvSpPr>
              <a:spLocks noChangeArrowheads="1"/>
            </p:cNvSpPr>
            <p:nvPr/>
          </p:nvSpPr>
          <p:spPr bwMode="auto">
            <a:xfrm>
              <a:off x="3125" y="1111"/>
              <a:ext cx="12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62" name="Rectangle 731"/>
            <p:cNvSpPr>
              <a:spLocks noChangeArrowheads="1"/>
            </p:cNvSpPr>
            <p:nvPr/>
          </p:nvSpPr>
          <p:spPr bwMode="auto">
            <a:xfrm>
              <a:off x="3157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63" name="Rectangle 732"/>
            <p:cNvSpPr>
              <a:spLocks noChangeArrowheads="1"/>
            </p:cNvSpPr>
            <p:nvPr/>
          </p:nvSpPr>
          <p:spPr bwMode="auto">
            <a:xfrm>
              <a:off x="3154" y="1211"/>
              <a:ext cx="15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64" name="Oval 733"/>
            <p:cNvSpPr>
              <a:spLocks noChangeArrowheads="1"/>
            </p:cNvSpPr>
            <p:nvPr/>
          </p:nvSpPr>
          <p:spPr bwMode="auto">
            <a:xfrm>
              <a:off x="3139" y="1175"/>
              <a:ext cx="2" cy="1"/>
            </a:xfrm>
            <a:prstGeom prst="ellipse">
              <a:avLst/>
            </a:prstGeom>
            <a:solidFill>
              <a:srgbClr val="FFBF7F"/>
            </a:solidFill>
            <a:ln w="3175">
              <a:solidFill>
                <a:srgbClr val="FFBF7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65" name="Freeform 734"/>
            <p:cNvSpPr>
              <a:spLocks/>
            </p:cNvSpPr>
            <p:nvPr/>
          </p:nvSpPr>
          <p:spPr bwMode="auto">
            <a:xfrm>
              <a:off x="2923" y="1070"/>
              <a:ext cx="110" cy="156"/>
            </a:xfrm>
            <a:custGeom>
              <a:avLst/>
              <a:gdLst>
                <a:gd name="T0" fmla="*/ 0 w 439"/>
                <a:gd name="T1" fmla="*/ 26 h 623"/>
                <a:gd name="T2" fmla="*/ 0 w 439"/>
                <a:gd name="T3" fmla="*/ 156 h 623"/>
                <a:gd name="T4" fmla="*/ 110 w 439"/>
                <a:gd name="T5" fmla="*/ 156 h 623"/>
                <a:gd name="T6" fmla="*/ 110 w 439"/>
                <a:gd name="T7" fmla="*/ 26 h 623"/>
                <a:gd name="T8" fmla="*/ 76 w 439"/>
                <a:gd name="T9" fmla="*/ 0 h 623"/>
                <a:gd name="T10" fmla="*/ 35 w 439"/>
                <a:gd name="T11" fmla="*/ 0 h 623"/>
                <a:gd name="T12" fmla="*/ 0 w 439"/>
                <a:gd name="T13" fmla="*/ 26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39"/>
                <a:gd name="T22" fmla="*/ 0 h 623"/>
                <a:gd name="T23" fmla="*/ 439 w 439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39" h="623">
                  <a:moveTo>
                    <a:pt x="0" y="103"/>
                  </a:moveTo>
                  <a:lnTo>
                    <a:pt x="0" y="623"/>
                  </a:lnTo>
                  <a:lnTo>
                    <a:pt x="439" y="623"/>
                  </a:lnTo>
                  <a:lnTo>
                    <a:pt x="439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66" name="Rectangle 735"/>
            <p:cNvSpPr>
              <a:spLocks noChangeArrowheads="1"/>
            </p:cNvSpPr>
            <p:nvPr/>
          </p:nvSpPr>
          <p:spPr bwMode="auto">
            <a:xfrm>
              <a:off x="2940" y="1100"/>
              <a:ext cx="72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67" name="Rectangle 736"/>
            <p:cNvSpPr>
              <a:spLocks noChangeArrowheads="1"/>
            </p:cNvSpPr>
            <p:nvPr/>
          </p:nvSpPr>
          <p:spPr bwMode="auto">
            <a:xfrm>
              <a:off x="2979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68" name="Rectangle 737"/>
            <p:cNvSpPr>
              <a:spLocks noChangeArrowheads="1"/>
            </p:cNvSpPr>
            <p:nvPr/>
          </p:nvSpPr>
          <p:spPr bwMode="auto">
            <a:xfrm>
              <a:off x="2947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69" name="Rectangle 738"/>
            <p:cNvSpPr>
              <a:spLocks noChangeArrowheads="1"/>
            </p:cNvSpPr>
            <p:nvPr/>
          </p:nvSpPr>
          <p:spPr bwMode="auto">
            <a:xfrm>
              <a:off x="2958" y="1111"/>
              <a:ext cx="8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70" name="Rectangle 739"/>
            <p:cNvSpPr>
              <a:spLocks noChangeArrowheads="1"/>
            </p:cNvSpPr>
            <p:nvPr/>
          </p:nvSpPr>
          <p:spPr bwMode="auto">
            <a:xfrm>
              <a:off x="2986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71" name="Rectangle 740"/>
            <p:cNvSpPr>
              <a:spLocks noChangeArrowheads="1"/>
            </p:cNvSpPr>
            <p:nvPr/>
          </p:nvSpPr>
          <p:spPr bwMode="auto">
            <a:xfrm>
              <a:off x="2982" y="1211"/>
              <a:ext cx="16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72" name="Oval 741"/>
            <p:cNvSpPr>
              <a:spLocks noChangeArrowheads="1"/>
            </p:cNvSpPr>
            <p:nvPr/>
          </p:nvSpPr>
          <p:spPr bwMode="auto">
            <a:xfrm>
              <a:off x="2967" y="1174"/>
              <a:ext cx="4" cy="3"/>
            </a:xfrm>
            <a:prstGeom prst="ellipse">
              <a:avLst/>
            </a:prstGeom>
            <a:solidFill>
              <a:srgbClr val="FFBF7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73" name="Rectangle 742"/>
            <p:cNvSpPr>
              <a:spLocks noChangeArrowheads="1"/>
            </p:cNvSpPr>
            <p:nvPr/>
          </p:nvSpPr>
          <p:spPr bwMode="auto">
            <a:xfrm>
              <a:off x="3115" y="746"/>
              <a:ext cx="54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74" name="Freeform 743"/>
            <p:cNvSpPr>
              <a:spLocks/>
            </p:cNvSpPr>
            <p:nvPr/>
          </p:nvSpPr>
          <p:spPr bwMode="auto">
            <a:xfrm>
              <a:off x="3108" y="718"/>
              <a:ext cx="71" cy="29"/>
            </a:xfrm>
            <a:custGeom>
              <a:avLst/>
              <a:gdLst>
                <a:gd name="T0" fmla="*/ 0 w 284"/>
                <a:gd name="T1" fmla="*/ 29 h 118"/>
                <a:gd name="T2" fmla="*/ 71 w 284"/>
                <a:gd name="T3" fmla="*/ 29 h 118"/>
                <a:gd name="T4" fmla="*/ 71 w 284"/>
                <a:gd name="T5" fmla="*/ 14 h 118"/>
                <a:gd name="T6" fmla="*/ 47 w 284"/>
                <a:gd name="T7" fmla="*/ 0 h 118"/>
                <a:gd name="T8" fmla="*/ 24 w 284"/>
                <a:gd name="T9" fmla="*/ 0 h 118"/>
                <a:gd name="T10" fmla="*/ 0 w 284"/>
                <a:gd name="T11" fmla="*/ 14 h 118"/>
                <a:gd name="T12" fmla="*/ 0 w 284"/>
                <a:gd name="T13" fmla="*/ 29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5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75" name="Freeform 744"/>
            <p:cNvSpPr>
              <a:spLocks/>
            </p:cNvSpPr>
            <p:nvPr/>
          </p:nvSpPr>
          <p:spPr bwMode="auto">
            <a:xfrm>
              <a:off x="3115" y="724"/>
              <a:ext cx="58" cy="21"/>
            </a:xfrm>
            <a:custGeom>
              <a:avLst/>
              <a:gdLst>
                <a:gd name="T0" fmla="*/ 0 w 232"/>
                <a:gd name="T1" fmla="*/ 21 h 85"/>
                <a:gd name="T2" fmla="*/ 58 w 232"/>
                <a:gd name="T3" fmla="*/ 21 h 85"/>
                <a:gd name="T4" fmla="*/ 58 w 232"/>
                <a:gd name="T5" fmla="*/ 11 h 85"/>
                <a:gd name="T6" fmla="*/ 38 w 232"/>
                <a:gd name="T7" fmla="*/ 0 h 85"/>
                <a:gd name="T8" fmla="*/ 20 w 232"/>
                <a:gd name="T9" fmla="*/ 0 h 85"/>
                <a:gd name="T10" fmla="*/ 0 w 232"/>
                <a:gd name="T11" fmla="*/ 10 h 85"/>
                <a:gd name="T12" fmla="*/ 0 w 232"/>
                <a:gd name="T13" fmla="*/ 21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2"/>
                <a:gd name="T22" fmla="*/ 0 h 85"/>
                <a:gd name="T23" fmla="*/ 232 w 232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2" h="85">
                  <a:moveTo>
                    <a:pt x="0" y="85"/>
                  </a:moveTo>
                  <a:lnTo>
                    <a:pt x="232" y="85"/>
                  </a:lnTo>
                  <a:lnTo>
                    <a:pt x="232" y="43"/>
                  </a:lnTo>
                  <a:lnTo>
                    <a:pt x="153" y="0"/>
                  </a:lnTo>
                  <a:lnTo>
                    <a:pt x="78" y="0"/>
                  </a:lnTo>
                  <a:lnTo>
                    <a:pt x="0" y="41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76" name="Rectangle 745"/>
            <p:cNvSpPr>
              <a:spLocks noChangeArrowheads="1"/>
            </p:cNvSpPr>
            <p:nvPr/>
          </p:nvSpPr>
          <p:spPr bwMode="auto">
            <a:xfrm>
              <a:off x="3118" y="781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77" name="Rectangle 746"/>
            <p:cNvSpPr>
              <a:spLocks noChangeArrowheads="1"/>
            </p:cNvSpPr>
            <p:nvPr/>
          </p:nvSpPr>
          <p:spPr bwMode="auto">
            <a:xfrm>
              <a:off x="3118" y="753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78" name="Rectangle 747"/>
            <p:cNvSpPr>
              <a:spLocks noChangeArrowheads="1"/>
            </p:cNvSpPr>
            <p:nvPr/>
          </p:nvSpPr>
          <p:spPr bwMode="auto">
            <a:xfrm>
              <a:off x="2958" y="746"/>
              <a:ext cx="51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79" name="Freeform 748"/>
            <p:cNvSpPr>
              <a:spLocks/>
            </p:cNvSpPr>
            <p:nvPr/>
          </p:nvSpPr>
          <p:spPr bwMode="auto">
            <a:xfrm>
              <a:off x="2950" y="718"/>
              <a:ext cx="71" cy="30"/>
            </a:xfrm>
            <a:custGeom>
              <a:avLst/>
              <a:gdLst>
                <a:gd name="T0" fmla="*/ 0 w 284"/>
                <a:gd name="T1" fmla="*/ 30 h 118"/>
                <a:gd name="T2" fmla="*/ 71 w 284"/>
                <a:gd name="T3" fmla="*/ 30 h 118"/>
                <a:gd name="T4" fmla="*/ 71 w 284"/>
                <a:gd name="T5" fmla="*/ 15 h 118"/>
                <a:gd name="T6" fmla="*/ 47 w 284"/>
                <a:gd name="T7" fmla="*/ 0 h 118"/>
                <a:gd name="T8" fmla="*/ 24 w 284"/>
                <a:gd name="T9" fmla="*/ 0 h 118"/>
                <a:gd name="T10" fmla="*/ 0 w 284"/>
                <a:gd name="T11" fmla="*/ 14 h 118"/>
                <a:gd name="T12" fmla="*/ 0 w 284"/>
                <a:gd name="T13" fmla="*/ 3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6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80" name="Freeform 749"/>
            <p:cNvSpPr>
              <a:spLocks/>
            </p:cNvSpPr>
            <p:nvPr/>
          </p:nvSpPr>
          <p:spPr bwMode="auto">
            <a:xfrm>
              <a:off x="2957" y="724"/>
              <a:ext cx="58" cy="21"/>
            </a:xfrm>
            <a:custGeom>
              <a:avLst/>
              <a:gdLst>
                <a:gd name="T0" fmla="*/ 0 w 231"/>
                <a:gd name="T1" fmla="*/ 21 h 85"/>
                <a:gd name="T2" fmla="*/ 58 w 231"/>
                <a:gd name="T3" fmla="*/ 21 h 85"/>
                <a:gd name="T4" fmla="*/ 58 w 231"/>
                <a:gd name="T5" fmla="*/ 11 h 85"/>
                <a:gd name="T6" fmla="*/ 39 w 231"/>
                <a:gd name="T7" fmla="*/ 0 h 85"/>
                <a:gd name="T8" fmla="*/ 20 w 231"/>
                <a:gd name="T9" fmla="*/ 0 h 85"/>
                <a:gd name="T10" fmla="*/ 0 w 231"/>
                <a:gd name="T11" fmla="*/ 10 h 85"/>
                <a:gd name="T12" fmla="*/ 0 w 231"/>
                <a:gd name="T13" fmla="*/ 21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1"/>
                <a:gd name="T22" fmla="*/ 0 h 85"/>
                <a:gd name="T23" fmla="*/ 231 w 231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1" h="85">
                  <a:moveTo>
                    <a:pt x="0" y="85"/>
                  </a:moveTo>
                  <a:lnTo>
                    <a:pt x="231" y="85"/>
                  </a:lnTo>
                  <a:lnTo>
                    <a:pt x="231" y="43"/>
                  </a:lnTo>
                  <a:lnTo>
                    <a:pt x="155" y="0"/>
                  </a:lnTo>
                  <a:lnTo>
                    <a:pt x="78" y="0"/>
                  </a:lnTo>
                  <a:lnTo>
                    <a:pt x="0" y="42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81" name="Rectangle 750"/>
            <p:cNvSpPr>
              <a:spLocks noChangeArrowheads="1"/>
            </p:cNvSpPr>
            <p:nvPr/>
          </p:nvSpPr>
          <p:spPr bwMode="auto">
            <a:xfrm>
              <a:off x="2961" y="785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82" name="Rectangle 751"/>
            <p:cNvSpPr>
              <a:spLocks noChangeArrowheads="1"/>
            </p:cNvSpPr>
            <p:nvPr/>
          </p:nvSpPr>
          <p:spPr bwMode="auto">
            <a:xfrm>
              <a:off x="2961" y="753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83" name="Freeform 752"/>
            <p:cNvSpPr>
              <a:spLocks/>
            </p:cNvSpPr>
            <p:nvPr/>
          </p:nvSpPr>
          <p:spPr bwMode="auto">
            <a:xfrm>
              <a:off x="3096" y="890"/>
              <a:ext cx="93" cy="109"/>
            </a:xfrm>
            <a:custGeom>
              <a:avLst/>
              <a:gdLst>
                <a:gd name="T0" fmla="*/ 10 w 371"/>
                <a:gd name="T1" fmla="*/ 0 h 438"/>
                <a:gd name="T2" fmla="*/ 84 w 371"/>
                <a:gd name="T3" fmla="*/ 0 h 438"/>
                <a:gd name="T4" fmla="*/ 84 w 371"/>
                <a:gd name="T5" fmla="*/ 96 h 438"/>
                <a:gd name="T6" fmla="*/ 93 w 371"/>
                <a:gd name="T7" fmla="*/ 109 h 438"/>
                <a:gd name="T8" fmla="*/ 0 w 371"/>
                <a:gd name="T9" fmla="*/ 109 h 438"/>
                <a:gd name="T10" fmla="*/ 9 w 371"/>
                <a:gd name="T11" fmla="*/ 96 h 438"/>
                <a:gd name="T12" fmla="*/ 1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84" name="Rectangle 753"/>
            <p:cNvSpPr>
              <a:spLocks noChangeArrowheads="1"/>
            </p:cNvSpPr>
            <p:nvPr/>
          </p:nvSpPr>
          <p:spPr bwMode="auto">
            <a:xfrm>
              <a:off x="3115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85" name="Rectangle 754"/>
            <p:cNvSpPr>
              <a:spLocks noChangeArrowheads="1"/>
            </p:cNvSpPr>
            <p:nvPr/>
          </p:nvSpPr>
          <p:spPr bwMode="auto">
            <a:xfrm>
              <a:off x="3147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86" name="Rectangle 755"/>
            <p:cNvSpPr>
              <a:spLocks noChangeArrowheads="1"/>
            </p:cNvSpPr>
            <p:nvPr/>
          </p:nvSpPr>
          <p:spPr bwMode="auto">
            <a:xfrm>
              <a:off x="3118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87" name="Rectangle 756"/>
            <p:cNvSpPr>
              <a:spLocks noChangeArrowheads="1"/>
            </p:cNvSpPr>
            <p:nvPr/>
          </p:nvSpPr>
          <p:spPr bwMode="auto">
            <a:xfrm>
              <a:off x="3147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88" name="Rectangle 757"/>
            <p:cNvSpPr>
              <a:spLocks noChangeArrowheads="1"/>
            </p:cNvSpPr>
            <p:nvPr/>
          </p:nvSpPr>
          <p:spPr bwMode="auto">
            <a:xfrm>
              <a:off x="3118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89" name="Rectangle 758"/>
            <p:cNvSpPr>
              <a:spLocks noChangeArrowheads="1"/>
            </p:cNvSpPr>
            <p:nvPr/>
          </p:nvSpPr>
          <p:spPr bwMode="auto">
            <a:xfrm>
              <a:off x="3089" y="996"/>
              <a:ext cx="102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90" name="Freeform 759"/>
            <p:cNvSpPr>
              <a:spLocks/>
            </p:cNvSpPr>
            <p:nvPr/>
          </p:nvSpPr>
          <p:spPr bwMode="auto">
            <a:xfrm>
              <a:off x="2940" y="890"/>
              <a:ext cx="93" cy="109"/>
            </a:xfrm>
            <a:custGeom>
              <a:avLst/>
              <a:gdLst>
                <a:gd name="T0" fmla="*/ 10 w 371"/>
                <a:gd name="T1" fmla="*/ 0 h 438"/>
                <a:gd name="T2" fmla="*/ 84 w 371"/>
                <a:gd name="T3" fmla="*/ 0 h 438"/>
                <a:gd name="T4" fmla="*/ 84 w 371"/>
                <a:gd name="T5" fmla="*/ 96 h 438"/>
                <a:gd name="T6" fmla="*/ 93 w 371"/>
                <a:gd name="T7" fmla="*/ 109 h 438"/>
                <a:gd name="T8" fmla="*/ 0 w 371"/>
                <a:gd name="T9" fmla="*/ 109 h 438"/>
                <a:gd name="T10" fmla="*/ 9 w 371"/>
                <a:gd name="T11" fmla="*/ 96 h 438"/>
                <a:gd name="T12" fmla="*/ 1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91" name="Rectangle 760"/>
            <p:cNvSpPr>
              <a:spLocks noChangeArrowheads="1"/>
            </p:cNvSpPr>
            <p:nvPr/>
          </p:nvSpPr>
          <p:spPr bwMode="auto">
            <a:xfrm>
              <a:off x="2958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92" name="Rectangle 761"/>
            <p:cNvSpPr>
              <a:spLocks noChangeArrowheads="1"/>
            </p:cNvSpPr>
            <p:nvPr/>
          </p:nvSpPr>
          <p:spPr bwMode="auto">
            <a:xfrm>
              <a:off x="2990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93" name="Rectangle 762"/>
            <p:cNvSpPr>
              <a:spLocks noChangeArrowheads="1"/>
            </p:cNvSpPr>
            <p:nvPr/>
          </p:nvSpPr>
          <p:spPr bwMode="auto">
            <a:xfrm>
              <a:off x="2961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94" name="Rectangle 763"/>
            <p:cNvSpPr>
              <a:spLocks noChangeArrowheads="1"/>
            </p:cNvSpPr>
            <p:nvPr/>
          </p:nvSpPr>
          <p:spPr bwMode="auto">
            <a:xfrm>
              <a:off x="2990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95" name="Rectangle 764"/>
            <p:cNvSpPr>
              <a:spLocks noChangeArrowheads="1"/>
            </p:cNvSpPr>
            <p:nvPr/>
          </p:nvSpPr>
          <p:spPr bwMode="auto">
            <a:xfrm>
              <a:off x="2961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96" name="Rectangle 765"/>
            <p:cNvSpPr>
              <a:spLocks noChangeArrowheads="1"/>
            </p:cNvSpPr>
            <p:nvPr/>
          </p:nvSpPr>
          <p:spPr bwMode="auto">
            <a:xfrm>
              <a:off x="2933" y="996"/>
              <a:ext cx="105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97" name="Rectangle 766"/>
            <p:cNvSpPr>
              <a:spLocks noChangeArrowheads="1"/>
            </p:cNvSpPr>
            <p:nvPr/>
          </p:nvSpPr>
          <p:spPr bwMode="auto">
            <a:xfrm>
              <a:off x="2942" y="1231"/>
              <a:ext cx="68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98" name="Rectangle 767"/>
            <p:cNvSpPr>
              <a:spLocks noChangeArrowheads="1"/>
            </p:cNvSpPr>
            <p:nvPr/>
          </p:nvSpPr>
          <p:spPr bwMode="auto">
            <a:xfrm>
              <a:off x="2935" y="1242"/>
              <a:ext cx="82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99" name="Rectangle 768"/>
            <p:cNvSpPr>
              <a:spLocks noChangeArrowheads="1"/>
            </p:cNvSpPr>
            <p:nvPr/>
          </p:nvSpPr>
          <p:spPr bwMode="auto">
            <a:xfrm>
              <a:off x="2932" y="1249"/>
              <a:ext cx="89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00" name="Rectangle 769"/>
            <p:cNvSpPr>
              <a:spLocks noChangeArrowheads="1"/>
            </p:cNvSpPr>
            <p:nvPr/>
          </p:nvSpPr>
          <p:spPr bwMode="auto">
            <a:xfrm>
              <a:off x="2924" y="1260"/>
              <a:ext cx="104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01" name="Rectangle 770"/>
            <p:cNvSpPr>
              <a:spLocks noChangeArrowheads="1"/>
            </p:cNvSpPr>
            <p:nvPr/>
          </p:nvSpPr>
          <p:spPr bwMode="auto">
            <a:xfrm>
              <a:off x="2921" y="1267"/>
              <a:ext cx="110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02" name="Freeform 771"/>
            <p:cNvSpPr>
              <a:spLocks/>
            </p:cNvSpPr>
            <p:nvPr/>
          </p:nvSpPr>
          <p:spPr bwMode="auto">
            <a:xfrm>
              <a:off x="2943" y="1227"/>
              <a:ext cx="70" cy="5"/>
            </a:xfrm>
            <a:custGeom>
              <a:avLst/>
              <a:gdLst>
                <a:gd name="T0" fmla="*/ 0 w 281"/>
                <a:gd name="T1" fmla="*/ 5 h 22"/>
                <a:gd name="T2" fmla="*/ 5 w 281"/>
                <a:gd name="T3" fmla="*/ 0 h 22"/>
                <a:gd name="T4" fmla="*/ 65 w 281"/>
                <a:gd name="T5" fmla="*/ 0 h 22"/>
                <a:gd name="T6" fmla="*/ 70 w 281"/>
                <a:gd name="T7" fmla="*/ 5 h 22"/>
                <a:gd name="T8" fmla="*/ 0 w 281"/>
                <a:gd name="T9" fmla="*/ 5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1"/>
                <a:gd name="T16" fmla="*/ 0 h 22"/>
                <a:gd name="T17" fmla="*/ 281 w 281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1" h="22">
                  <a:moveTo>
                    <a:pt x="0" y="22"/>
                  </a:moveTo>
                  <a:lnTo>
                    <a:pt x="19" y="0"/>
                  </a:lnTo>
                  <a:lnTo>
                    <a:pt x="262" y="0"/>
                  </a:lnTo>
                  <a:lnTo>
                    <a:pt x="281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03" name="Freeform 772"/>
            <p:cNvSpPr>
              <a:spLocks/>
            </p:cNvSpPr>
            <p:nvPr/>
          </p:nvSpPr>
          <p:spPr bwMode="auto">
            <a:xfrm>
              <a:off x="2937" y="1237"/>
              <a:ext cx="81" cy="3"/>
            </a:xfrm>
            <a:custGeom>
              <a:avLst/>
              <a:gdLst>
                <a:gd name="T0" fmla="*/ 6 w 327"/>
                <a:gd name="T1" fmla="*/ 0 h 13"/>
                <a:gd name="T2" fmla="*/ 77 w 327"/>
                <a:gd name="T3" fmla="*/ 0 h 13"/>
                <a:gd name="T4" fmla="*/ 81 w 327"/>
                <a:gd name="T5" fmla="*/ 3 h 13"/>
                <a:gd name="T6" fmla="*/ 0 w 327"/>
                <a:gd name="T7" fmla="*/ 3 h 13"/>
                <a:gd name="T8" fmla="*/ 6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0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04" name="Freeform 773"/>
            <p:cNvSpPr>
              <a:spLocks/>
            </p:cNvSpPr>
            <p:nvPr/>
          </p:nvSpPr>
          <p:spPr bwMode="auto">
            <a:xfrm>
              <a:off x="2932" y="1246"/>
              <a:ext cx="92" cy="4"/>
            </a:xfrm>
            <a:custGeom>
              <a:avLst/>
              <a:gdLst>
                <a:gd name="T0" fmla="*/ 5 w 366"/>
                <a:gd name="T1" fmla="*/ 0 h 17"/>
                <a:gd name="T2" fmla="*/ 88 w 366"/>
                <a:gd name="T3" fmla="*/ 0 h 17"/>
                <a:gd name="T4" fmla="*/ 92 w 366"/>
                <a:gd name="T5" fmla="*/ 4 h 17"/>
                <a:gd name="T6" fmla="*/ 0 w 366"/>
                <a:gd name="T7" fmla="*/ 4 h 17"/>
                <a:gd name="T8" fmla="*/ 5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8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05" name="Freeform 774"/>
            <p:cNvSpPr>
              <a:spLocks/>
            </p:cNvSpPr>
            <p:nvPr/>
          </p:nvSpPr>
          <p:spPr bwMode="auto">
            <a:xfrm>
              <a:off x="2925" y="1255"/>
              <a:ext cx="106" cy="4"/>
            </a:xfrm>
            <a:custGeom>
              <a:avLst/>
              <a:gdLst>
                <a:gd name="T0" fmla="*/ 6 w 425"/>
                <a:gd name="T1" fmla="*/ 0 h 17"/>
                <a:gd name="T2" fmla="*/ 0 w 425"/>
                <a:gd name="T3" fmla="*/ 4 h 17"/>
                <a:gd name="T4" fmla="*/ 106 w 425"/>
                <a:gd name="T5" fmla="*/ 4 h 17"/>
                <a:gd name="T6" fmla="*/ 100 w 425"/>
                <a:gd name="T7" fmla="*/ 0 h 17"/>
                <a:gd name="T8" fmla="*/ 6 w 425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5"/>
                <a:gd name="T16" fmla="*/ 0 h 17"/>
                <a:gd name="T17" fmla="*/ 425 w 425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5" h="17">
                  <a:moveTo>
                    <a:pt x="23" y="0"/>
                  </a:moveTo>
                  <a:lnTo>
                    <a:pt x="0" y="17"/>
                  </a:lnTo>
                  <a:lnTo>
                    <a:pt x="425" y="17"/>
                  </a:lnTo>
                  <a:lnTo>
                    <a:pt x="402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06" name="Freeform 775"/>
            <p:cNvSpPr>
              <a:spLocks/>
            </p:cNvSpPr>
            <p:nvPr/>
          </p:nvSpPr>
          <p:spPr bwMode="auto">
            <a:xfrm>
              <a:off x="2920" y="1266"/>
              <a:ext cx="115" cy="3"/>
            </a:xfrm>
            <a:custGeom>
              <a:avLst/>
              <a:gdLst>
                <a:gd name="T0" fmla="*/ 4 w 460"/>
                <a:gd name="T1" fmla="*/ 0 h 12"/>
                <a:gd name="T2" fmla="*/ 0 w 460"/>
                <a:gd name="T3" fmla="*/ 3 h 12"/>
                <a:gd name="T4" fmla="*/ 115 w 460"/>
                <a:gd name="T5" fmla="*/ 3 h 12"/>
                <a:gd name="T6" fmla="*/ 111 w 460"/>
                <a:gd name="T7" fmla="*/ 0 h 12"/>
                <a:gd name="T8" fmla="*/ 4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07" name="Rectangle 776"/>
            <p:cNvSpPr>
              <a:spLocks noChangeArrowheads="1"/>
            </p:cNvSpPr>
            <p:nvPr/>
          </p:nvSpPr>
          <p:spPr bwMode="auto">
            <a:xfrm>
              <a:off x="3028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08" name="Rectangle 777"/>
            <p:cNvSpPr>
              <a:spLocks noChangeArrowheads="1"/>
            </p:cNvSpPr>
            <p:nvPr/>
          </p:nvSpPr>
          <p:spPr bwMode="auto">
            <a:xfrm>
              <a:off x="3017" y="1210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09" name="Freeform 778"/>
            <p:cNvSpPr>
              <a:spLocks/>
            </p:cNvSpPr>
            <p:nvPr/>
          </p:nvSpPr>
          <p:spPr bwMode="auto">
            <a:xfrm>
              <a:off x="3009" y="1196"/>
              <a:ext cx="26" cy="40"/>
            </a:xfrm>
            <a:custGeom>
              <a:avLst/>
              <a:gdLst>
                <a:gd name="T0" fmla="*/ 26 w 104"/>
                <a:gd name="T1" fmla="*/ 38 h 160"/>
                <a:gd name="T2" fmla="*/ 0 w 104"/>
                <a:gd name="T3" fmla="*/ 0 h 160"/>
                <a:gd name="T4" fmla="*/ 0 w 104"/>
                <a:gd name="T5" fmla="*/ 1 h 160"/>
                <a:gd name="T6" fmla="*/ 26 w 104"/>
                <a:gd name="T7" fmla="*/ 40 h 160"/>
                <a:gd name="T8" fmla="*/ 26 w 104"/>
                <a:gd name="T9" fmla="*/ 38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10" name="Freeform 779"/>
            <p:cNvSpPr>
              <a:spLocks/>
            </p:cNvSpPr>
            <p:nvPr/>
          </p:nvSpPr>
          <p:spPr bwMode="auto">
            <a:xfrm>
              <a:off x="3008" y="1196"/>
              <a:ext cx="29" cy="39"/>
            </a:xfrm>
            <a:custGeom>
              <a:avLst/>
              <a:gdLst>
                <a:gd name="T0" fmla="*/ 29 w 115"/>
                <a:gd name="T1" fmla="*/ 39 h 156"/>
                <a:gd name="T2" fmla="*/ 27 w 115"/>
                <a:gd name="T3" fmla="*/ 39 h 156"/>
                <a:gd name="T4" fmla="*/ 0 w 115"/>
                <a:gd name="T5" fmla="*/ 0 h 156"/>
                <a:gd name="T6" fmla="*/ 2 w 115"/>
                <a:gd name="T7" fmla="*/ 0 h 156"/>
                <a:gd name="T8" fmla="*/ 29 w 115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115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15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11" name="Rectangle 780"/>
            <p:cNvSpPr>
              <a:spLocks noChangeArrowheads="1"/>
            </p:cNvSpPr>
            <p:nvPr/>
          </p:nvSpPr>
          <p:spPr bwMode="auto">
            <a:xfrm>
              <a:off x="3035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12" name="Rectangle 781"/>
            <p:cNvSpPr>
              <a:spLocks noChangeArrowheads="1"/>
            </p:cNvSpPr>
            <p:nvPr/>
          </p:nvSpPr>
          <p:spPr bwMode="auto">
            <a:xfrm>
              <a:off x="2924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13" name="Rectangle 782"/>
            <p:cNvSpPr>
              <a:spLocks noChangeArrowheads="1"/>
            </p:cNvSpPr>
            <p:nvPr/>
          </p:nvSpPr>
          <p:spPr bwMode="auto">
            <a:xfrm>
              <a:off x="2935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14" name="Rectangle 783"/>
            <p:cNvSpPr>
              <a:spLocks noChangeArrowheads="1"/>
            </p:cNvSpPr>
            <p:nvPr/>
          </p:nvSpPr>
          <p:spPr bwMode="auto">
            <a:xfrm>
              <a:off x="2942" y="1203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15" name="Freeform 784"/>
            <p:cNvSpPr>
              <a:spLocks/>
            </p:cNvSpPr>
            <p:nvPr/>
          </p:nvSpPr>
          <p:spPr bwMode="auto">
            <a:xfrm>
              <a:off x="2922" y="1197"/>
              <a:ext cx="26" cy="39"/>
            </a:xfrm>
            <a:custGeom>
              <a:avLst/>
              <a:gdLst>
                <a:gd name="T0" fmla="*/ 0 w 103"/>
                <a:gd name="T1" fmla="*/ 37 h 160"/>
                <a:gd name="T2" fmla="*/ 26 w 103"/>
                <a:gd name="T3" fmla="*/ 0 h 160"/>
                <a:gd name="T4" fmla="*/ 26 w 103"/>
                <a:gd name="T5" fmla="*/ 2 h 160"/>
                <a:gd name="T6" fmla="*/ 0 w 103"/>
                <a:gd name="T7" fmla="*/ 39 h 160"/>
                <a:gd name="T8" fmla="*/ 0 w 103"/>
                <a:gd name="T9" fmla="*/ 37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60"/>
                <a:gd name="T17" fmla="*/ 103 w 103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60">
                  <a:moveTo>
                    <a:pt x="0" y="153"/>
                  </a:moveTo>
                  <a:lnTo>
                    <a:pt x="103" y="0"/>
                  </a:lnTo>
                  <a:lnTo>
                    <a:pt x="103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16" name="Freeform 785"/>
            <p:cNvSpPr>
              <a:spLocks/>
            </p:cNvSpPr>
            <p:nvPr/>
          </p:nvSpPr>
          <p:spPr bwMode="auto">
            <a:xfrm>
              <a:off x="2919" y="1196"/>
              <a:ext cx="29" cy="39"/>
            </a:xfrm>
            <a:custGeom>
              <a:avLst/>
              <a:gdLst>
                <a:gd name="T0" fmla="*/ 0 w 115"/>
                <a:gd name="T1" fmla="*/ 39 h 156"/>
                <a:gd name="T2" fmla="*/ 3 w 115"/>
                <a:gd name="T3" fmla="*/ 39 h 156"/>
                <a:gd name="T4" fmla="*/ 29 w 115"/>
                <a:gd name="T5" fmla="*/ 0 h 156"/>
                <a:gd name="T6" fmla="*/ 27 w 115"/>
                <a:gd name="T7" fmla="*/ 0 h 156"/>
                <a:gd name="T8" fmla="*/ 0 w 115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0" y="156"/>
                  </a:moveTo>
                  <a:lnTo>
                    <a:pt x="10" y="156"/>
                  </a:lnTo>
                  <a:lnTo>
                    <a:pt x="115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17" name="Rectangle 786"/>
            <p:cNvSpPr>
              <a:spLocks noChangeArrowheads="1"/>
            </p:cNvSpPr>
            <p:nvPr/>
          </p:nvSpPr>
          <p:spPr bwMode="auto">
            <a:xfrm>
              <a:off x="3114" y="1231"/>
              <a:ext cx="67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18" name="Rectangle 787"/>
            <p:cNvSpPr>
              <a:spLocks noChangeArrowheads="1"/>
            </p:cNvSpPr>
            <p:nvPr/>
          </p:nvSpPr>
          <p:spPr bwMode="auto">
            <a:xfrm>
              <a:off x="3106" y="1242"/>
              <a:ext cx="79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19" name="Rectangle 788"/>
            <p:cNvSpPr>
              <a:spLocks noChangeArrowheads="1"/>
            </p:cNvSpPr>
            <p:nvPr/>
          </p:nvSpPr>
          <p:spPr bwMode="auto">
            <a:xfrm>
              <a:off x="3099" y="1249"/>
              <a:ext cx="93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20" name="Rectangle 789"/>
            <p:cNvSpPr>
              <a:spLocks noChangeArrowheads="1"/>
            </p:cNvSpPr>
            <p:nvPr/>
          </p:nvSpPr>
          <p:spPr bwMode="auto">
            <a:xfrm>
              <a:off x="3096" y="1260"/>
              <a:ext cx="103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21" name="Rectangle 790"/>
            <p:cNvSpPr>
              <a:spLocks noChangeArrowheads="1"/>
            </p:cNvSpPr>
            <p:nvPr/>
          </p:nvSpPr>
          <p:spPr bwMode="auto">
            <a:xfrm>
              <a:off x="3092" y="1267"/>
              <a:ext cx="111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22" name="Freeform 791"/>
            <p:cNvSpPr>
              <a:spLocks/>
            </p:cNvSpPr>
            <p:nvPr/>
          </p:nvSpPr>
          <p:spPr bwMode="auto">
            <a:xfrm>
              <a:off x="3113" y="1227"/>
              <a:ext cx="70" cy="5"/>
            </a:xfrm>
            <a:custGeom>
              <a:avLst/>
              <a:gdLst>
                <a:gd name="T0" fmla="*/ 0 w 280"/>
                <a:gd name="T1" fmla="*/ 5 h 22"/>
                <a:gd name="T2" fmla="*/ 5 w 280"/>
                <a:gd name="T3" fmla="*/ 0 h 22"/>
                <a:gd name="T4" fmla="*/ 66 w 280"/>
                <a:gd name="T5" fmla="*/ 0 h 22"/>
                <a:gd name="T6" fmla="*/ 70 w 280"/>
                <a:gd name="T7" fmla="*/ 5 h 22"/>
                <a:gd name="T8" fmla="*/ 0 w 280"/>
                <a:gd name="T9" fmla="*/ 5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0"/>
                <a:gd name="T16" fmla="*/ 0 h 22"/>
                <a:gd name="T17" fmla="*/ 280 w 28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0" h="22">
                  <a:moveTo>
                    <a:pt x="0" y="22"/>
                  </a:moveTo>
                  <a:lnTo>
                    <a:pt x="20" y="0"/>
                  </a:lnTo>
                  <a:lnTo>
                    <a:pt x="262" y="0"/>
                  </a:lnTo>
                  <a:lnTo>
                    <a:pt x="28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23" name="Freeform 792"/>
            <p:cNvSpPr>
              <a:spLocks/>
            </p:cNvSpPr>
            <p:nvPr/>
          </p:nvSpPr>
          <p:spPr bwMode="auto">
            <a:xfrm>
              <a:off x="3107" y="1237"/>
              <a:ext cx="81" cy="3"/>
            </a:xfrm>
            <a:custGeom>
              <a:avLst/>
              <a:gdLst>
                <a:gd name="T0" fmla="*/ 6 w 327"/>
                <a:gd name="T1" fmla="*/ 0 h 13"/>
                <a:gd name="T2" fmla="*/ 77 w 327"/>
                <a:gd name="T3" fmla="*/ 0 h 13"/>
                <a:gd name="T4" fmla="*/ 81 w 327"/>
                <a:gd name="T5" fmla="*/ 3 h 13"/>
                <a:gd name="T6" fmla="*/ 0 w 327"/>
                <a:gd name="T7" fmla="*/ 3 h 13"/>
                <a:gd name="T8" fmla="*/ 6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1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24" name="Freeform 793"/>
            <p:cNvSpPr>
              <a:spLocks/>
            </p:cNvSpPr>
            <p:nvPr/>
          </p:nvSpPr>
          <p:spPr bwMode="auto">
            <a:xfrm>
              <a:off x="3102" y="1246"/>
              <a:ext cx="91" cy="4"/>
            </a:xfrm>
            <a:custGeom>
              <a:avLst/>
              <a:gdLst>
                <a:gd name="T0" fmla="*/ 4 w 366"/>
                <a:gd name="T1" fmla="*/ 0 h 17"/>
                <a:gd name="T2" fmla="*/ 87 w 366"/>
                <a:gd name="T3" fmla="*/ 0 h 17"/>
                <a:gd name="T4" fmla="*/ 91 w 366"/>
                <a:gd name="T5" fmla="*/ 4 h 17"/>
                <a:gd name="T6" fmla="*/ 0 w 366"/>
                <a:gd name="T7" fmla="*/ 4 h 17"/>
                <a:gd name="T8" fmla="*/ 4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7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25" name="Freeform 794"/>
            <p:cNvSpPr>
              <a:spLocks/>
            </p:cNvSpPr>
            <p:nvPr/>
          </p:nvSpPr>
          <p:spPr bwMode="auto">
            <a:xfrm>
              <a:off x="3095" y="1255"/>
              <a:ext cx="106" cy="4"/>
            </a:xfrm>
            <a:custGeom>
              <a:avLst/>
              <a:gdLst>
                <a:gd name="T0" fmla="*/ 6 w 424"/>
                <a:gd name="T1" fmla="*/ 0 h 17"/>
                <a:gd name="T2" fmla="*/ 0 w 424"/>
                <a:gd name="T3" fmla="*/ 4 h 17"/>
                <a:gd name="T4" fmla="*/ 106 w 424"/>
                <a:gd name="T5" fmla="*/ 4 h 17"/>
                <a:gd name="T6" fmla="*/ 101 w 424"/>
                <a:gd name="T7" fmla="*/ 0 h 17"/>
                <a:gd name="T8" fmla="*/ 6 w 424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4"/>
                <a:gd name="T16" fmla="*/ 0 h 17"/>
                <a:gd name="T17" fmla="*/ 424 w 424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4" h="17">
                  <a:moveTo>
                    <a:pt x="22" y="0"/>
                  </a:moveTo>
                  <a:lnTo>
                    <a:pt x="0" y="17"/>
                  </a:lnTo>
                  <a:lnTo>
                    <a:pt x="424" y="17"/>
                  </a:lnTo>
                  <a:lnTo>
                    <a:pt x="40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26" name="Freeform 795"/>
            <p:cNvSpPr>
              <a:spLocks/>
            </p:cNvSpPr>
            <p:nvPr/>
          </p:nvSpPr>
          <p:spPr bwMode="auto">
            <a:xfrm>
              <a:off x="3090" y="1266"/>
              <a:ext cx="115" cy="3"/>
            </a:xfrm>
            <a:custGeom>
              <a:avLst/>
              <a:gdLst>
                <a:gd name="T0" fmla="*/ 4 w 460"/>
                <a:gd name="T1" fmla="*/ 0 h 12"/>
                <a:gd name="T2" fmla="*/ 0 w 460"/>
                <a:gd name="T3" fmla="*/ 3 h 12"/>
                <a:gd name="T4" fmla="*/ 115 w 460"/>
                <a:gd name="T5" fmla="*/ 3 h 12"/>
                <a:gd name="T6" fmla="*/ 111 w 460"/>
                <a:gd name="T7" fmla="*/ 0 h 12"/>
                <a:gd name="T8" fmla="*/ 4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27" name="Rectangle 796"/>
            <p:cNvSpPr>
              <a:spLocks noChangeArrowheads="1"/>
            </p:cNvSpPr>
            <p:nvPr/>
          </p:nvSpPr>
          <p:spPr bwMode="auto">
            <a:xfrm>
              <a:off x="3203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28" name="Rectangle 797"/>
            <p:cNvSpPr>
              <a:spLocks noChangeArrowheads="1"/>
            </p:cNvSpPr>
            <p:nvPr/>
          </p:nvSpPr>
          <p:spPr bwMode="auto">
            <a:xfrm>
              <a:off x="3199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29" name="Rectangle 798"/>
            <p:cNvSpPr>
              <a:spLocks noChangeArrowheads="1"/>
            </p:cNvSpPr>
            <p:nvPr/>
          </p:nvSpPr>
          <p:spPr bwMode="auto">
            <a:xfrm>
              <a:off x="3192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30" name="Freeform 799"/>
            <p:cNvSpPr>
              <a:spLocks/>
            </p:cNvSpPr>
            <p:nvPr/>
          </p:nvSpPr>
          <p:spPr bwMode="auto">
            <a:xfrm>
              <a:off x="3179" y="1196"/>
              <a:ext cx="26" cy="40"/>
            </a:xfrm>
            <a:custGeom>
              <a:avLst/>
              <a:gdLst>
                <a:gd name="T0" fmla="*/ 26 w 104"/>
                <a:gd name="T1" fmla="*/ 38 h 160"/>
                <a:gd name="T2" fmla="*/ 0 w 104"/>
                <a:gd name="T3" fmla="*/ 0 h 160"/>
                <a:gd name="T4" fmla="*/ 0 w 104"/>
                <a:gd name="T5" fmla="*/ 1 h 160"/>
                <a:gd name="T6" fmla="*/ 26 w 104"/>
                <a:gd name="T7" fmla="*/ 40 h 160"/>
                <a:gd name="T8" fmla="*/ 26 w 104"/>
                <a:gd name="T9" fmla="*/ 38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31" name="Freeform 800"/>
            <p:cNvSpPr>
              <a:spLocks/>
            </p:cNvSpPr>
            <p:nvPr/>
          </p:nvSpPr>
          <p:spPr bwMode="auto">
            <a:xfrm>
              <a:off x="3178" y="1196"/>
              <a:ext cx="29" cy="39"/>
            </a:xfrm>
            <a:custGeom>
              <a:avLst/>
              <a:gdLst>
                <a:gd name="T0" fmla="*/ 29 w 114"/>
                <a:gd name="T1" fmla="*/ 39 h 156"/>
                <a:gd name="T2" fmla="*/ 27 w 114"/>
                <a:gd name="T3" fmla="*/ 39 h 156"/>
                <a:gd name="T4" fmla="*/ 0 w 114"/>
                <a:gd name="T5" fmla="*/ 0 h 156"/>
                <a:gd name="T6" fmla="*/ 2 w 114"/>
                <a:gd name="T7" fmla="*/ 0 h 156"/>
                <a:gd name="T8" fmla="*/ 29 w 114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"/>
                <a:gd name="T16" fmla="*/ 0 h 156"/>
                <a:gd name="T17" fmla="*/ 114 w 114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" h="156">
                  <a:moveTo>
                    <a:pt x="114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7" y="0"/>
                  </a:lnTo>
                  <a:lnTo>
                    <a:pt x="114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32" name="Rectangle 801"/>
            <p:cNvSpPr>
              <a:spLocks noChangeArrowheads="1"/>
            </p:cNvSpPr>
            <p:nvPr/>
          </p:nvSpPr>
          <p:spPr bwMode="auto">
            <a:xfrm>
              <a:off x="3203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33" name="Rectangle 802"/>
            <p:cNvSpPr>
              <a:spLocks noChangeArrowheads="1"/>
            </p:cNvSpPr>
            <p:nvPr/>
          </p:nvSpPr>
          <p:spPr bwMode="auto">
            <a:xfrm>
              <a:off x="3088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34" name="Rectangle 803"/>
            <p:cNvSpPr>
              <a:spLocks noChangeArrowheads="1"/>
            </p:cNvSpPr>
            <p:nvPr/>
          </p:nvSpPr>
          <p:spPr bwMode="auto">
            <a:xfrm>
              <a:off x="3099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35" name="Rectangle 804"/>
            <p:cNvSpPr>
              <a:spLocks noChangeArrowheads="1"/>
            </p:cNvSpPr>
            <p:nvPr/>
          </p:nvSpPr>
          <p:spPr bwMode="auto">
            <a:xfrm>
              <a:off x="3106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36" name="Freeform 805"/>
            <p:cNvSpPr>
              <a:spLocks/>
            </p:cNvSpPr>
            <p:nvPr/>
          </p:nvSpPr>
          <p:spPr bwMode="auto">
            <a:xfrm>
              <a:off x="3092" y="1197"/>
              <a:ext cx="25" cy="39"/>
            </a:xfrm>
            <a:custGeom>
              <a:avLst/>
              <a:gdLst>
                <a:gd name="T0" fmla="*/ 0 w 104"/>
                <a:gd name="T1" fmla="*/ 37 h 160"/>
                <a:gd name="T2" fmla="*/ 25 w 104"/>
                <a:gd name="T3" fmla="*/ 0 h 160"/>
                <a:gd name="T4" fmla="*/ 25 w 104"/>
                <a:gd name="T5" fmla="*/ 2 h 160"/>
                <a:gd name="T6" fmla="*/ 0 w 104"/>
                <a:gd name="T7" fmla="*/ 39 h 160"/>
                <a:gd name="T8" fmla="*/ 0 w 104"/>
                <a:gd name="T9" fmla="*/ 37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0" y="153"/>
                  </a:moveTo>
                  <a:lnTo>
                    <a:pt x="104" y="0"/>
                  </a:lnTo>
                  <a:lnTo>
                    <a:pt x="104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37" name="Freeform 806"/>
            <p:cNvSpPr>
              <a:spLocks/>
            </p:cNvSpPr>
            <p:nvPr/>
          </p:nvSpPr>
          <p:spPr bwMode="auto">
            <a:xfrm>
              <a:off x="3089" y="1196"/>
              <a:ext cx="29" cy="39"/>
            </a:xfrm>
            <a:custGeom>
              <a:avLst/>
              <a:gdLst>
                <a:gd name="T0" fmla="*/ 0 w 116"/>
                <a:gd name="T1" fmla="*/ 39 h 156"/>
                <a:gd name="T2" fmla="*/ 2 w 116"/>
                <a:gd name="T3" fmla="*/ 39 h 156"/>
                <a:gd name="T4" fmla="*/ 29 w 116"/>
                <a:gd name="T5" fmla="*/ 0 h 156"/>
                <a:gd name="T6" fmla="*/ 27 w 116"/>
                <a:gd name="T7" fmla="*/ 0 h 156"/>
                <a:gd name="T8" fmla="*/ 0 w 116"/>
                <a:gd name="T9" fmla="*/ 39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56"/>
                <a:gd name="T17" fmla="*/ 116 w 116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56">
                  <a:moveTo>
                    <a:pt x="0" y="156"/>
                  </a:moveTo>
                  <a:lnTo>
                    <a:pt x="9" y="156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38" name="Rectangle 807"/>
            <p:cNvSpPr>
              <a:spLocks noChangeArrowheads="1"/>
            </p:cNvSpPr>
            <p:nvPr/>
          </p:nvSpPr>
          <p:spPr bwMode="auto">
            <a:xfrm>
              <a:off x="3088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281" name="Text Box 1184"/>
          <p:cNvSpPr txBox="1">
            <a:spLocks noChangeArrowheads="1"/>
          </p:cNvSpPr>
          <p:nvPr/>
        </p:nvSpPr>
        <p:spPr bwMode="auto">
          <a:xfrm>
            <a:off x="7494588" y="3533775"/>
            <a:ext cx="157321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1600">
                <a:latin typeface="Arial" charset="0"/>
              </a:rPr>
              <a:t>backhaul/metro</a:t>
            </a:r>
          </a:p>
          <a:p>
            <a:pPr algn="ctr"/>
            <a:r>
              <a:rPr lang="en-GB" sz="1600">
                <a:latin typeface="Arial" charset="0"/>
              </a:rPr>
              <a:t>network</a:t>
            </a:r>
          </a:p>
        </p:txBody>
      </p:sp>
      <p:sp>
        <p:nvSpPr>
          <p:cNvPr id="11282" name="Line 1187"/>
          <p:cNvSpPr>
            <a:spLocks noChangeShapeType="1"/>
          </p:cNvSpPr>
          <p:nvPr/>
        </p:nvSpPr>
        <p:spPr bwMode="auto">
          <a:xfrm flipH="1">
            <a:off x="1408113" y="4598988"/>
            <a:ext cx="1330325" cy="223837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83" name="Line 1188"/>
          <p:cNvSpPr>
            <a:spLocks noChangeShapeType="1"/>
          </p:cNvSpPr>
          <p:nvPr/>
        </p:nvSpPr>
        <p:spPr bwMode="auto">
          <a:xfrm flipH="1">
            <a:off x="996950" y="4594225"/>
            <a:ext cx="1785938" cy="60960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84" name="Line 1189"/>
          <p:cNvSpPr>
            <a:spLocks noChangeShapeType="1"/>
          </p:cNvSpPr>
          <p:nvPr/>
        </p:nvSpPr>
        <p:spPr bwMode="auto">
          <a:xfrm flipH="1">
            <a:off x="1801813" y="4594225"/>
            <a:ext cx="992187" cy="1195388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85" name="Line 1190"/>
          <p:cNvSpPr>
            <a:spLocks noChangeShapeType="1"/>
          </p:cNvSpPr>
          <p:nvPr/>
        </p:nvSpPr>
        <p:spPr bwMode="auto">
          <a:xfrm flipH="1">
            <a:off x="1200150" y="4576763"/>
            <a:ext cx="1593850" cy="145415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86" name="Line 1191"/>
          <p:cNvSpPr>
            <a:spLocks noChangeShapeType="1"/>
          </p:cNvSpPr>
          <p:nvPr/>
        </p:nvSpPr>
        <p:spPr bwMode="auto">
          <a:xfrm flipH="1">
            <a:off x="2019300" y="4589463"/>
            <a:ext cx="788988" cy="1258887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87" name="Line 1192"/>
          <p:cNvSpPr>
            <a:spLocks noChangeShapeType="1"/>
          </p:cNvSpPr>
          <p:nvPr/>
        </p:nvSpPr>
        <p:spPr bwMode="auto">
          <a:xfrm flipH="1">
            <a:off x="2782888" y="3998913"/>
            <a:ext cx="3005137" cy="587375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88" name="Freeform 1193"/>
          <p:cNvSpPr>
            <a:spLocks/>
          </p:cNvSpPr>
          <p:nvPr/>
        </p:nvSpPr>
        <p:spPr bwMode="auto">
          <a:xfrm>
            <a:off x="6492875" y="3200400"/>
            <a:ext cx="2392363" cy="1485900"/>
          </a:xfrm>
          <a:custGeom>
            <a:avLst/>
            <a:gdLst>
              <a:gd name="T0" fmla="*/ 2316162 w 1507"/>
              <a:gd name="T1" fmla="*/ 0 h 936"/>
              <a:gd name="T2" fmla="*/ 309562 w 1507"/>
              <a:gd name="T3" fmla="*/ 520700 h 936"/>
              <a:gd name="T4" fmla="*/ 461962 w 1507"/>
              <a:gd name="T5" fmla="*/ 1155700 h 936"/>
              <a:gd name="T6" fmla="*/ 2392362 w 1507"/>
              <a:gd name="T7" fmla="*/ 1485900 h 936"/>
              <a:gd name="T8" fmla="*/ 0 60000 65536"/>
              <a:gd name="T9" fmla="*/ 0 60000 65536"/>
              <a:gd name="T10" fmla="*/ 0 60000 65536"/>
              <a:gd name="T11" fmla="*/ 0 60000 65536"/>
              <a:gd name="T12" fmla="*/ 0 w 1507"/>
              <a:gd name="T13" fmla="*/ 0 h 936"/>
              <a:gd name="T14" fmla="*/ 1507 w 1507"/>
              <a:gd name="T15" fmla="*/ 936 h 9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07" h="936">
                <a:moveTo>
                  <a:pt x="1459" y="0"/>
                </a:moveTo>
                <a:cubicBezTo>
                  <a:pt x="1248" y="55"/>
                  <a:pt x="390" y="207"/>
                  <a:pt x="195" y="328"/>
                </a:cubicBezTo>
                <a:cubicBezTo>
                  <a:pt x="0" y="449"/>
                  <a:pt x="72" y="627"/>
                  <a:pt x="291" y="728"/>
                </a:cubicBezTo>
                <a:cubicBezTo>
                  <a:pt x="510" y="829"/>
                  <a:pt x="1254" y="893"/>
                  <a:pt x="1507" y="936"/>
                </a:cubicBezTo>
              </a:path>
            </a:pathLst>
          </a:cu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89" name="Rectangle 1194"/>
          <p:cNvSpPr>
            <a:spLocks noChangeArrowheads="1"/>
          </p:cNvSpPr>
          <p:nvPr/>
        </p:nvSpPr>
        <p:spPr bwMode="auto">
          <a:xfrm rot="-725279">
            <a:off x="4267200" y="4003675"/>
            <a:ext cx="62071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400"/>
              <a:t>2.5Gb/s</a:t>
            </a:r>
          </a:p>
        </p:txBody>
      </p:sp>
      <p:sp>
        <p:nvSpPr>
          <p:cNvPr id="11290" name="Rectangle 1195"/>
          <p:cNvSpPr>
            <a:spLocks noChangeArrowheads="1"/>
          </p:cNvSpPr>
          <p:nvPr/>
        </p:nvSpPr>
        <p:spPr bwMode="auto">
          <a:xfrm rot="-605902">
            <a:off x="3781425" y="4303713"/>
            <a:ext cx="101441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400"/>
              <a:t>1.25/2.5Gb/s</a:t>
            </a:r>
          </a:p>
        </p:txBody>
      </p:sp>
      <p:sp>
        <p:nvSpPr>
          <p:cNvPr id="11291" name="Line 1196"/>
          <p:cNvSpPr>
            <a:spLocks noChangeShapeType="1"/>
          </p:cNvSpPr>
          <p:nvPr/>
        </p:nvSpPr>
        <p:spPr bwMode="auto">
          <a:xfrm flipV="1">
            <a:off x="4846638" y="4211638"/>
            <a:ext cx="2667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92" name="Line 1197"/>
          <p:cNvSpPr>
            <a:spLocks noChangeShapeType="1"/>
          </p:cNvSpPr>
          <p:nvPr/>
        </p:nvSpPr>
        <p:spPr bwMode="auto">
          <a:xfrm flipV="1">
            <a:off x="3970338" y="4198938"/>
            <a:ext cx="2667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01" name="Text Box 1433"/>
          <p:cNvSpPr txBox="1">
            <a:spLocks noChangeArrowheads="1"/>
          </p:cNvSpPr>
          <p:nvPr/>
        </p:nvSpPr>
        <p:spPr bwMode="auto">
          <a:xfrm>
            <a:off x="2636838" y="4745038"/>
            <a:ext cx="14017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itchFamily="18" charset="0"/>
              </a:rPr>
              <a:t>~32 way split</a:t>
            </a:r>
            <a:endParaRPr lang="en-GB" dirty="0">
              <a:latin typeface="Arial" charset="0"/>
            </a:endParaRPr>
          </a:p>
        </p:txBody>
      </p:sp>
      <p:sp>
        <p:nvSpPr>
          <p:cNvPr id="11302" name="TextBox 1047"/>
          <p:cNvSpPr txBox="1">
            <a:spLocks noChangeArrowheads="1"/>
          </p:cNvSpPr>
          <p:nvPr/>
        </p:nvSpPr>
        <p:spPr bwMode="auto">
          <a:xfrm>
            <a:off x="2819400" y="3810000"/>
            <a:ext cx="762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GPON</a:t>
            </a:r>
          </a:p>
        </p:txBody>
      </p:sp>
      <p:sp>
        <p:nvSpPr>
          <p:cNvPr id="1049" name="Text Box 1425"/>
          <p:cNvSpPr txBox="1">
            <a:spLocks noChangeArrowheads="1"/>
          </p:cNvSpPr>
          <p:nvPr/>
        </p:nvSpPr>
        <p:spPr bwMode="auto">
          <a:xfrm rot="20950327">
            <a:off x="3537568" y="3494949"/>
            <a:ext cx="156004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600" b="1" dirty="0"/>
              <a:t>~</a:t>
            </a:r>
            <a:r>
              <a:rPr lang="en-GB" sz="2600" b="1" dirty="0" smtClean="0"/>
              <a:t>10-20km</a:t>
            </a:r>
            <a:endParaRPr lang="en-GB" sz="2600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title"/>
          </p:nvPr>
        </p:nvSpPr>
        <p:spPr bwMode="auto">
          <a:xfrm>
            <a:off x="457200" y="45720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>
                <a:ea typeface="ＭＳ Ｐゴシック"/>
                <a:cs typeface="ＭＳ Ｐゴシック"/>
              </a:rPr>
              <a:t>Next-generation </a:t>
            </a:r>
            <a:r>
              <a:rPr lang="en-US" dirty="0" err="1">
                <a:ea typeface="ＭＳ Ｐゴシック"/>
                <a:cs typeface="ＭＳ Ｐゴシック"/>
              </a:rPr>
              <a:t>fibre</a:t>
            </a:r>
            <a:r>
              <a:rPr lang="en-US" dirty="0">
                <a:ea typeface="ＭＳ Ｐゴシック"/>
                <a:cs typeface="ＭＳ Ｐゴシック"/>
              </a:rPr>
              <a:t> access</a:t>
            </a:r>
            <a:endParaRPr lang="en-US" dirty="0" smtClean="0">
              <a:ea typeface="ＭＳ Ｐゴシック"/>
              <a:cs typeface="ＭＳ Ｐゴシック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2514600"/>
          </a:xfrm>
        </p:spPr>
        <p:txBody>
          <a:bodyPr>
            <a:normAutofit fontScale="85000" lnSpcReduction="20000"/>
          </a:bodyPr>
          <a:lstStyle/>
          <a:p>
            <a:pPr>
              <a:buFont typeface="Arial" charset="0"/>
              <a:buBlip>
                <a:blip r:embed="rId2"/>
              </a:buBlip>
              <a:defRPr/>
            </a:pPr>
            <a:r>
              <a:rPr lang="en-US" dirty="0" smtClean="0"/>
              <a:t> Build the </a:t>
            </a:r>
            <a:r>
              <a:rPr lang="en-US" dirty="0" err="1" smtClean="0"/>
              <a:t>fibre</a:t>
            </a:r>
            <a:r>
              <a:rPr lang="en-US" dirty="0" smtClean="0"/>
              <a:t> network around the </a:t>
            </a:r>
            <a:r>
              <a:rPr lang="en-US" dirty="0" err="1" smtClean="0"/>
              <a:t>fibre</a:t>
            </a:r>
            <a:r>
              <a:rPr lang="en-US" dirty="0" smtClean="0"/>
              <a:t>, rather than around legacy copper-centric architectures</a:t>
            </a:r>
          </a:p>
          <a:p>
            <a:pPr>
              <a:buFont typeface="Arial" charset="0"/>
              <a:buBlip>
                <a:blip r:embed="rId2"/>
              </a:buBlip>
              <a:defRPr/>
            </a:pPr>
            <a:r>
              <a:rPr lang="en-US" dirty="0" smtClean="0"/>
              <a:t> The optical </a:t>
            </a:r>
            <a:r>
              <a:rPr lang="en-US" dirty="0" err="1" smtClean="0"/>
              <a:t>fibre</a:t>
            </a:r>
            <a:r>
              <a:rPr lang="en-US" dirty="0" smtClean="0"/>
              <a:t> has two great features:</a:t>
            </a:r>
          </a:p>
          <a:p>
            <a:pPr lvl="1">
              <a:buFont typeface="Arial" charset="0"/>
              <a:buBlip>
                <a:blip r:embed="rId2"/>
              </a:buBlip>
              <a:defRPr/>
            </a:pPr>
            <a:r>
              <a:rPr lang="en-US" dirty="0">
                <a:cs typeface="+mn-cs"/>
              </a:rPr>
              <a:t> </a:t>
            </a:r>
            <a:r>
              <a:rPr lang="en-US" dirty="0" smtClean="0">
                <a:cs typeface="+mn-cs"/>
              </a:rPr>
              <a:t>Large bandwidth</a:t>
            </a:r>
          </a:p>
          <a:p>
            <a:pPr lvl="1">
              <a:buFont typeface="Arial" charset="0"/>
              <a:buBlip>
                <a:blip r:embed="rId2"/>
              </a:buBlip>
              <a:defRPr/>
            </a:pPr>
            <a:r>
              <a:rPr lang="en-US" dirty="0">
                <a:cs typeface="+mn-cs"/>
              </a:rPr>
              <a:t> </a:t>
            </a:r>
            <a:r>
              <a:rPr lang="en-US" dirty="0" smtClean="0">
                <a:cs typeface="+mn-cs"/>
              </a:rPr>
              <a:t>Low loss</a:t>
            </a:r>
          </a:p>
          <a:p>
            <a:pPr>
              <a:buFont typeface="Arial" charset="0"/>
              <a:buBlip>
                <a:blip r:embed="rId2"/>
              </a:buBlip>
              <a:defRPr/>
            </a:pPr>
            <a:r>
              <a:rPr lang="en-US" dirty="0"/>
              <a:t> </a:t>
            </a:r>
            <a:r>
              <a:rPr lang="en-US" dirty="0" smtClean="0"/>
              <a:t>How can we best exploit such properties in the access?</a:t>
            </a:r>
          </a:p>
          <a:p>
            <a:pPr lvl="1">
              <a:defRPr/>
            </a:pPr>
            <a:endParaRPr lang="en-US" dirty="0" smtClean="0">
              <a:cs typeface="+mn-cs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-30678" y="3894137"/>
            <a:ext cx="4221678" cy="2769017"/>
            <a:chOff x="-30678" y="3894137"/>
            <a:chExt cx="4221678" cy="2769017"/>
          </a:xfrm>
        </p:grpSpPr>
        <p:sp>
          <p:nvSpPr>
            <p:cNvPr id="13315" name="Rectangle 4"/>
            <p:cNvSpPr>
              <a:spLocks noChangeArrowheads="1"/>
            </p:cNvSpPr>
            <p:nvPr/>
          </p:nvSpPr>
          <p:spPr bwMode="auto">
            <a:xfrm>
              <a:off x="152400" y="3894137"/>
              <a:ext cx="4038600" cy="830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1">
                <a:buFontTx/>
                <a:buBlip>
                  <a:blip r:embed="rId2"/>
                </a:buBlip>
              </a:pPr>
              <a:r>
                <a:rPr lang="en-US" sz="2400" dirty="0"/>
                <a:t> Reduce cost by sharing bandwidth more</a:t>
              </a: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1028" y="5105400"/>
              <a:ext cx="1913022" cy="137160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1309750" y="6324600"/>
              <a:ext cx="115448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wavelength</a:t>
              </a:r>
              <a:endParaRPr lang="en-US" sz="1600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-30678" y="5334000"/>
              <a:ext cx="100881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 smtClean="0"/>
                <a:t>Fibre</a:t>
              </a:r>
              <a:r>
                <a:rPr lang="en-US" sz="1600" dirty="0" smtClean="0"/>
                <a:t> Loss</a:t>
              </a:r>
              <a:endParaRPr lang="en-US" sz="16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57200" y="4724400"/>
              <a:ext cx="325301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50THz bandwidth &gt; 10Tbps data rate</a:t>
              </a:r>
              <a:endParaRPr lang="en-US" sz="1600" dirty="0"/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H="1">
              <a:off x="1676400" y="5246132"/>
              <a:ext cx="533400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2" name="Picture 699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429000" y="5257800"/>
              <a:ext cx="214313" cy="42545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13" name="Picture 70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819400" y="5057775"/>
              <a:ext cx="190500" cy="4286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14" name="Picture 699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962275" y="5141357"/>
              <a:ext cx="214313" cy="42545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15" name="Picture 70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705100" y="5591175"/>
              <a:ext cx="190500" cy="4286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16" name="Picture 699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048000" y="5441950"/>
              <a:ext cx="214313" cy="42545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17" name="Picture 70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857500" y="5486400"/>
              <a:ext cx="190500" cy="4286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18" name="Picture 699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971800" y="5943600"/>
              <a:ext cx="214313" cy="42545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19" name="Picture 70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819400" y="5895975"/>
              <a:ext cx="190500" cy="4286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20" name="Picture 699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419475" y="5598557"/>
              <a:ext cx="214313" cy="42545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21" name="Picture 70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552700" y="5438775"/>
              <a:ext cx="190500" cy="4286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22" name="Picture 699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24200" y="5867400"/>
              <a:ext cx="214313" cy="42545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23" name="Picture 70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276600" y="5410200"/>
              <a:ext cx="190500" cy="4286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24" name="Picture 699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590800" y="5029200"/>
              <a:ext cx="214313" cy="42545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25" name="Picture 70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200400" y="5715000"/>
              <a:ext cx="190500" cy="4286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26" name="Picture 699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200400" y="5105400"/>
              <a:ext cx="214313" cy="42545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27" name="Picture 70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352800" y="5943600"/>
              <a:ext cx="190500" cy="4286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</p:grpSp>
      <p:grpSp>
        <p:nvGrpSpPr>
          <p:cNvPr id="9" name="Group 8"/>
          <p:cNvGrpSpPr/>
          <p:nvPr/>
        </p:nvGrpSpPr>
        <p:grpSpPr>
          <a:xfrm>
            <a:off x="4343400" y="3905250"/>
            <a:ext cx="4572000" cy="2876550"/>
            <a:chOff x="4343400" y="3905250"/>
            <a:chExt cx="4572000" cy="2876550"/>
          </a:xfrm>
        </p:grpSpPr>
        <p:sp>
          <p:nvSpPr>
            <p:cNvPr id="13316" name="Rectangle 5"/>
            <p:cNvSpPr>
              <a:spLocks noChangeArrowheads="1"/>
            </p:cNvSpPr>
            <p:nvPr/>
          </p:nvSpPr>
          <p:spPr bwMode="auto">
            <a:xfrm>
              <a:off x="4343400" y="3905250"/>
              <a:ext cx="4572000" cy="1200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1">
                <a:buFontTx/>
                <a:buBlip>
                  <a:blip r:embed="rId2"/>
                </a:buBlip>
              </a:pPr>
              <a:r>
                <a:rPr lang="en-US" sz="2400" dirty="0"/>
                <a:t> Reduce cost by eliminating the (electronic) metro network, connect access to the core</a:t>
              </a:r>
            </a:p>
          </p:txBody>
        </p:sp>
        <p:grpSp>
          <p:nvGrpSpPr>
            <p:cNvPr id="13333" name="Group 13332"/>
            <p:cNvGrpSpPr/>
            <p:nvPr/>
          </p:nvGrpSpPr>
          <p:grpSpPr>
            <a:xfrm>
              <a:off x="5486400" y="5105400"/>
              <a:ext cx="2514600" cy="1676400"/>
              <a:chOff x="1447800" y="914400"/>
              <a:chExt cx="6553200" cy="4953000"/>
            </a:xfrm>
          </p:grpSpPr>
          <p:grpSp>
            <p:nvGrpSpPr>
              <p:cNvPr id="28" name="Group 27"/>
              <p:cNvGrpSpPr/>
              <p:nvPr/>
            </p:nvGrpSpPr>
            <p:grpSpPr>
              <a:xfrm>
                <a:off x="1447800" y="914400"/>
                <a:ext cx="6553200" cy="4953000"/>
                <a:chOff x="2590800" y="1777601"/>
                <a:chExt cx="5257800" cy="4080205"/>
              </a:xfrm>
            </p:grpSpPr>
            <p:pic>
              <p:nvPicPr>
                <p:cNvPr id="10" name="Picture 9" descr="fig7.tiff"/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590800" y="1777601"/>
                  <a:ext cx="5257800" cy="4080205"/>
                </a:xfrm>
                <a:prstGeom prst="rect">
                  <a:avLst/>
                </a:prstGeom>
              </p:spPr>
            </p:pic>
            <p:sp>
              <p:nvSpPr>
                <p:cNvPr id="11" name="Oval 10"/>
                <p:cNvSpPr/>
                <p:nvPr/>
              </p:nvSpPr>
              <p:spPr>
                <a:xfrm>
                  <a:off x="5334000" y="3352800"/>
                  <a:ext cx="1828800" cy="1828800"/>
                </a:xfrm>
                <a:prstGeom prst="ellipse">
                  <a:avLst/>
                </a:prstGeom>
                <a:solidFill>
                  <a:srgbClr val="C0504D">
                    <a:alpha val="48000"/>
                  </a:srgbClr>
                </a:solidFill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3331" name="Group 13330"/>
              <p:cNvGrpSpPr/>
              <p:nvPr/>
            </p:nvGrpSpPr>
            <p:grpSpPr>
              <a:xfrm>
                <a:off x="6019800" y="3048000"/>
                <a:ext cx="685800" cy="838200"/>
                <a:chOff x="6019800" y="3048000"/>
                <a:chExt cx="685800" cy="838200"/>
              </a:xfrm>
            </p:grpSpPr>
            <p:cxnSp>
              <p:nvCxnSpPr>
                <p:cNvPr id="30" name="Straight Connector 29"/>
                <p:cNvCxnSpPr/>
                <p:nvPr/>
              </p:nvCxnSpPr>
              <p:spPr>
                <a:xfrm flipV="1">
                  <a:off x="6019800" y="3276600"/>
                  <a:ext cx="457200" cy="609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314" name="Straight Connector 13313"/>
                <p:cNvCxnSpPr/>
                <p:nvPr/>
              </p:nvCxnSpPr>
              <p:spPr>
                <a:xfrm flipH="1" flipV="1">
                  <a:off x="6400800" y="3048000"/>
                  <a:ext cx="76200" cy="228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Connector 36"/>
                <p:cNvCxnSpPr/>
                <p:nvPr/>
              </p:nvCxnSpPr>
              <p:spPr>
                <a:xfrm flipV="1">
                  <a:off x="6477000" y="3048000"/>
                  <a:ext cx="76200" cy="228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Straight Connector 42"/>
                <p:cNvCxnSpPr/>
                <p:nvPr/>
              </p:nvCxnSpPr>
              <p:spPr>
                <a:xfrm flipV="1">
                  <a:off x="6477000" y="3200400"/>
                  <a:ext cx="228600" cy="762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Straight Connector 44"/>
                <p:cNvCxnSpPr/>
                <p:nvPr/>
              </p:nvCxnSpPr>
              <p:spPr>
                <a:xfrm flipH="1" flipV="1">
                  <a:off x="6477000" y="3276600"/>
                  <a:ext cx="228600" cy="762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5" name="Group 54"/>
              <p:cNvGrpSpPr/>
              <p:nvPr/>
            </p:nvGrpSpPr>
            <p:grpSpPr>
              <a:xfrm rot="4253606">
                <a:off x="6185153" y="3623492"/>
                <a:ext cx="685800" cy="838200"/>
                <a:chOff x="6019800" y="3048000"/>
                <a:chExt cx="685800" cy="838200"/>
              </a:xfrm>
            </p:grpSpPr>
            <p:cxnSp>
              <p:nvCxnSpPr>
                <p:cNvPr id="56" name="Straight Connector 55"/>
                <p:cNvCxnSpPr/>
                <p:nvPr/>
              </p:nvCxnSpPr>
              <p:spPr>
                <a:xfrm flipV="1">
                  <a:off x="6019800" y="3276600"/>
                  <a:ext cx="457200" cy="609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>
                <a:xfrm flipH="1" flipV="1">
                  <a:off x="6400800" y="3048000"/>
                  <a:ext cx="76200" cy="228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/>
                <p:cNvCxnSpPr/>
                <p:nvPr/>
              </p:nvCxnSpPr>
              <p:spPr>
                <a:xfrm flipV="1">
                  <a:off x="6477000" y="3048000"/>
                  <a:ext cx="76200" cy="228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Straight Connector 58"/>
                <p:cNvCxnSpPr/>
                <p:nvPr/>
              </p:nvCxnSpPr>
              <p:spPr>
                <a:xfrm flipV="1">
                  <a:off x="6477000" y="3200400"/>
                  <a:ext cx="228600" cy="762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Straight Connector 59"/>
                <p:cNvCxnSpPr/>
                <p:nvPr/>
              </p:nvCxnSpPr>
              <p:spPr>
                <a:xfrm flipH="1" flipV="1">
                  <a:off x="6477000" y="3276600"/>
                  <a:ext cx="228600" cy="762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1" name="Group 60"/>
              <p:cNvGrpSpPr/>
              <p:nvPr/>
            </p:nvGrpSpPr>
            <p:grpSpPr>
              <a:xfrm rot="15262413">
                <a:off x="5182274" y="3224416"/>
                <a:ext cx="685800" cy="838200"/>
                <a:chOff x="6019800" y="3048000"/>
                <a:chExt cx="685800" cy="838200"/>
              </a:xfrm>
            </p:grpSpPr>
            <p:cxnSp>
              <p:nvCxnSpPr>
                <p:cNvPr id="62" name="Straight Connector 61"/>
                <p:cNvCxnSpPr/>
                <p:nvPr/>
              </p:nvCxnSpPr>
              <p:spPr>
                <a:xfrm flipV="1">
                  <a:off x="6019800" y="3276600"/>
                  <a:ext cx="457200" cy="609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Straight Connector 62"/>
                <p:cNvCxnSpPr/>
                <p:nvPr/>
              </p:nvCxnSpPr>
              <p:spPr>
                <a:xfrm flipH="1" flipV="1">
                  <a:off x="6400800" y="3048000"/>
                  <a:ext cx="76200" cy="228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Straight Connector 63"/>
                <p:cNvCxnSpPr/>
                <p:nvPr/>
              </p:nvCxnSpPr>
              <p:spPr>
                <a:xfrm flipV="1">
                  <a:off x="6477000" y="3048000"/>
                  <a:ext cx="76200" cy="228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Straight Connector 64"/>
                <p:cNvCxnSpPr/>
                <p:nvPr/>
              </p:nvCxnSpPr>
              <p:spPr>
                <a:xfrm flipV="1">
                  <a:off x="6477000" y="3200400"/>
                  <a:ext cx="228600" cy="762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" name="Straight Connector 65"/>
                <p:cNvCxnSpPr/>
                <p:nvPr/>
              </p:nvCxnSpPr>
              <p:spPr>
                <a:xfrm flipH="1" flipV="1">
                  <a:off x="6477000" y="3276600"/>
                  <a:ext cx="228600" cy="762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7" name="Group 66"/>
              <p:cNvGrpSpPr/>
              <p:nvPr/>
            </p:nvGrpSpPr>
            <p:grpSpPr>
              <a:xfrm rot="9649316">
                <a:off x="5520153" y="3949214"/>
                <a:ext cx="685800" cy="838200"/>
                <a:chOff x="6019800" y="3048000"/>
                <a:chExt cx="685800" cy="838200"/>
              </a:xfrm>
            </p:grpSpPr>
            <p:cxnSp>
              <p:nvCxnSpPr>
                <p:cNvPr id="68" name="Straight Connector 67"/>
                <p:cNvCxnSpPr/>
                <p:nvPr/>
              </p:nvCxnSpPr>
              <p:spPr>
                <a:xfrm flipV="1">
                  <a:off x="6019800" y="3276600"/>
                  <a:ext cx="457200" cy="609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Straight Connector 68"/>
                <p:cNvCxnSpPr/>
                <p:nvPr/>
              </p:nvCxnSpPr>
              <p:spPr>
                <a:xfrm flipH="1" flipV="1">
                  <a:off x="6400800" y="3048000"/>
                  <a:ext cx="76200" cy="228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" name="Straight Connector 69"/>
                <p:cNvCxnSpPr/>
                <p:nvPr/>
              </p:nvCxnSpPr>
              <p:spPr>
                <a:xfrm flipV="1">
                  <a:off x="6477000" y="3048000"/>
                  <a:ext cx="76200" cy="228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Straight Connector 70"/>
                <p:cNvCxnSpPr/>
                <p:nvPr/>
              </p:nvCxnSpPr>
              <p:spPr>
                <a:xfrm flipV="1">
                  <a:off x="6477000" y="3200400"/>
                  <a:ext cx="228600" cy="762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Straight Connector 71"/>
                <p:cNvCxnSpPr/>
                <p:nvPr/>
              </p:nvCxnSpPr>
              <p:spPr>
                <a:xfrm flipH="1" flipV="1">
                  <a:off x="6477000" y="3276600"/>
                  <a:ext cx="228600" cy="762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3" name="Group 72"/>
              <p:cNvGrpSpPr/>
              <p:nvPr/>
            </p:nvGrpSpPr>
            <p:grpSpPr>
              <a:xfrm rot="1635510">
                <a:off x="6112425" y="3382286"/>
                <a:ext cx="533926" cy="533926"/>
                <a:chOff x="6171674" y="3048000"/>
                <a:chExt cx="533926" cy="533926"/>
              </a:xfrm>
            </p:grpSpPr>
            <p:cxnSp>
              <p:nvCxnSpPr>
                <p:cNvPr id="74" name="Straight Connector 73"/>
                <p:cNvCxnSpPr/>
                <p:nvPr/>
              </p:nvCxnSpPr>
              <p:spPr>
                <a:xfrm rot="19964490" flipV="1">
                  <a:off x="6171674" y="3350631"/>
                  <a:ext cx="379357" cy="231295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Straight Connector 74"/>
                <p:cNvCxnSpPr/>
                <p:nvPr/>
              </p:nvCxnSpPr>
              <p:spPr>
                <a:xfrm flipH="1" flipV="1">
                  <a:off x="6400800" y="3048000"/>
                  <a:ext cx="76200" cy="228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6" name="Straight Connector 75"/>
                <p:cNvCxnSpPr/>
                <p:nvPr/>
              </p:nvCxnSpPr>
              <p:spPr>
                <a:xfrm flipV="1">
                  <a:off x="6477000" y="3048000"/>
                  <a:ext cx="76200" cy="228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Straight Connector 76"/>
                <p:cNvCxnSpPr/>
                <p:nvPr/>
              </p:nvCxnSpPr>
              <p:spPr>
                <a:xfrm flipV="1">
                  <a:off x="6477000" y="3200400"/>
                  <a:ext cx="228600" cy="762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8" name="Straight Connector 77"/>
                <p:cNvCxnSpPr/>
                <p:nvPr/>
              </p:nvCxnSpPr>
              <p:spPr>
                <a:xfrm flipH="1" flipV="1">
                  <a:off x="6477000" y="3276600"/>
                  <a:ext cx="228600" cy="762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0" name="Group 79"/>
              <p:cNvGrpSpPr/>
              <p:nvPr/>
            </p:nvGrpSpPr>
            <p:grpSpPr>
              <a:xfrm rot="18289969">
                <a:off x="5591052" y="3228851"/>
                <a:ext cx="533926" cy="533926"/>
                <a:chOff x="6171674" y="3048000"/>
                <a:chExt cx="533926" cy="533926"/>
              </a:xfrm>
            </p:grpSpPr>
            <p:cxnSp>
              <p:nvCxnSpPr>
                <p:cNvPr id="81" name="Straight Connector 80"/>
                <p:cNvCxnSpPr/>
                <p:nvPr/>
              </p:nvCxnSpPr>
              <p:spPr>
                <a:xfrm rot="19964490" flipV="1">
                  <a:off x="6171674" y="3350631"/>
                  <a:ext cx="379357" cy="231295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Straight Connector 81"/>
                <p:cNvCxnSpPr/>
                <p:nvPr/>
              </p:nvCxnSpPr>
              <p:spPr>
                <a:xfrm flipH="1" flipV="1">
                  <a:off x="6400800" y="3048000"/>
                  <a:ext cx="76200" cy="228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Straight Connector 82"/>
                <p:cNvCxnSpPr/>
                <p:nvPr/>
              </p:nvCxnSpPr>
              <p:spPr>
                <a:xfrm flipV="1">
                  <a:off x="6477000" y="3048000"/>
                  <a:ext cx="76200" cy="228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4" name="Straight Connector 83"/>
                <p:cNvCxnSpPr/>
                <p:nvPr/>
              </p:nvCxnSpPr>
              <p:spPr>
                <a:xfrm flipV="1">
                  <a:off x="6477000" y="3200400"/>
                  <a:ext cx="228600" cy="762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5" name="Straight Connector 84"/>
                <p:cNvCxnSpPr/>
                <p:nvPr/>
              </p:nvCxnSpPr>
              <p:spPr>
                <a:xfrm flipH="1" flipV="1">
                  <a:off x="6477000" y="3276600"/>
                  <a:ext cx="228600" cy="762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6" name="Group 85"/>
              <p:cNvGrpSpPr/>
              <p:nvPr/>
            </p:nvGrpSpPr>
            <p:grpSpPr>
              <a:xfrm rot="12556998">
                <a:off x="5431905" y="3810423"/>
                <a:ext cx="533926" cy="533926"/>
                <a:chOff x="6171674" y="3048000"/>
                <a:chExt cx="533926" cy="533926"/>
              </a:xfrm>
            </p:grpSpPr>
            <p:cxnSp>
              <p:nvCxnSpPr>
                <p:cNvPr id="87" name="Straight Connector 86"/>
                <p:cNvCxnSpPr/>
                <p:nvPr/>
              </p:nvCxnSpPr>
              <p:spPr>
                <a:xfrm rot="19964490" flipV="1">
                  <a:off x="6171674" y="3350631"/>
                  <a:ext cx="379357" cy="231295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8" name="Straight Connector 87"/>
                <p:cNvCxnSpPr/>
                <p:nvPr/>
              </p:nvCxnSpPr>
              <p:spPr>
                <a:xfrm flipH="1" flipV="1">
                  <a:off x="6400800" y="3048000"/>
                  <a:ext cx="76200" cy="228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Straight Connector 88"/>
                <p:cNvCxnSpPr/>
                <p:nvPr/>
              </p:nvCxnSpPr>
              <p:spPr>
                <a:xfrm flipV="1">
                  <a:off x="6477000" y="3048000"/>
                  <a:ext cx="76200" cy="228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0" name="Straight Connector 89"/>
                <p:cNvCxnSpPr/>
                <p:nvPr/>
              </p:nvCxnSpPr>
              <p:spPr>
                <a:xfrm flipV="1">
                  <a:off x="6477000" y="3200400"/>
                  <a:ext cx="228600" cy="762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1" name="Straight Connector 90"/>
                <p:cNvCxnSpPr/>
                <p:nvPr/>
              </p:nvCxnSpPr>
              <p:spPr>
                <a:xfrm flipH="1" flipV="1">
                  <a:off x="6477000" y="3276600"/>
                  <a:ext cx="228600" cy="762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2" name="Group 91"/>
              <p:cNvGrpSpPr/>
              <p:nvPr/>
            </p:nvGrpSpPr>
            <p:grpSpPr>
              <a:xfrm rot="8117880">
                <a:off x="5881931" y="3993607"/>
                <a:ext cx="533926" cy="533926"/>
                <a:chOff x="6171674" y="3048000"/>
                <a:chExt cx="533926" cy="533926"/>
              </a:xfrm>
            </p:grpSpPr>
            <p:cxnSp>
              <p:nvCxnSpPr>
                <p:cNvPr id="93" name="Straight Connector 92"/>
                <p:cNvCxnSpPr/>
                <p:nvPr/>
              </p:nvCxnSpPr>
              <p:spPr>
                <a:xfrm rot="19964490" flipV="1">
                  <a:off x="6171674" y="3350631"/>
                  <a:ext cx="379357" cy="231295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Straight Connector 93"/>
                <p:cNvCxnSpPr/>
                <p:nvPr/>
              </p:nvCxnSpPr>
              <p:spPr>
                <a:xfrm flipH="1" flipV="1">
                  <a:off x="6400800" y="3048000"/>
                  <a:ext cx="76200" cy="228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5" name="Straight Connector 94"/>
                <p:cNvCxnSpPr/>
                <p:nvPr/>
              </p:nvCxnSpPr>
              <p:spPr>
                <a:xfrm flipV="1">
                  <a:off x="6477000" y="3048000"/>
                  <a:ext cx="76200" cy="2286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6" name="Straight Connector 95"/>
                <p:cNvCxnSpPr/>
                <p:nvPr/>
              </p:nvCxnSpPr>
              <p:spPr>
                <a:xfrm flipV="1">
                  <a:off x="6477000" y="3200400"/>
                  <a:ext cx="228600" cy="762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7" name="Straight Connector 96"/>
                <p:cNvCxnSpPr/>
                <p:nvPr/>
              </p:nvCxnSpPr>
              <p:spPr>
                <a:xfrm flipH="1" flipV="1">
                  <a:off x="6477000" y="3276600"/>
                  <a:ext cx="228600" cy="762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14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14963" y="1676400"/>
            <a:ext cx="3729037" cy="382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5"/>
          <p:cNvPicPr>
            <a:picLocks noChangeAspect="1" noChangeArrowheads="1"/>
          </p:cNvPicPr>
          <p:nvPr/>
        </p:nvPicPr>
        <p:blipFill>
          <a:blip r:embed="rId5"/>
          <a:srcRect t="10001" b="17776"/>
          <a:stretch>
            <a:fillRect/>
          </a:stretch>
        </p:blipFill>
        <p:spPr bwMode="auto">
          <a:xfrm>
            <a:off x="0" y="0"/>
            <a:ext cx="32893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6"/>
          <p:cNvPicPr>
            <a:picLocks noChangeAspect="1" noChangeArrowheads="1"/>
          </p:cNvPicPr>
          <p:nvPr/>
        </p:nvPicPr>
        <p:blipFill>
          <a:blip r:embed="rId6">
            <a:lum bright="38000" contrast="-8000"/>
            <a:grayscl/>
          </a:blip>
          <a:srcRect/>
          <a:stretch>
            <a:fillRect/>
          </a:stretch>
        </p:blipFill>
        <p:spPr bwMode="auto">
          <a:xfrm>
            <a:off x="3214688" y="3687763"/>
            <a:ext cx="747712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090" name="Group 8"/>
          <p:cNvGrpSpPr>
            <a:grpSpLocks/>
          </p:cNvGrpSpPr>
          <p:nvPr/>
        </p:nvGrpSpPr>
        <p:grpSpPr bwMode="auto">
          <a:xfrm>
            <a:off x="1890713" y="3617913"/>
            <a:ext cx="815975" cy="779462"/>
            <a:chOff x="1080" y="2010"/>
            <a:chExt cx="408" cy="375"/>
          </a:xfrm>
        </p:grpSpPr>
        <p:sp>
          <p:nvSpPr>
            <p:cNvPr id="30761" name="Oval 9"/>
            <p:cNvSpPr>
              <a:spLocks noChangeArrowheads="1"/>
            </p:cNvSpPr>
            <p:nvPr/>
          </p:nvSpPr>
          <p:spPr bwMode="auto">
            <a:xfrm>
              <a:off x="1080" y="2010"/>
              <a:ext cx="408" cy="375"/>
            </a:xfrm>
            <a:prstGeom prst="ellipse">
              <a:avLst/>
            </a:prstGeom>
            <a:solidFill>
              <a:srgbClr val="00FF00"/>
            </a:soli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GB" sz="3000"/>
            </a:p>
          </p:txBody>
        </p:sp>
        <p:sp>
          <p:nvSpPr>
            <p:cNvPr id="30762" name="Rectangle 10"/>
            <p:cNvSpPr>
              <a:spLocks noChangeArrowheads="1"/>
            </p:cNvSpPr>
            <p:nvPr/>
          </p:nvSpPr>
          <p:spPr bwMode="auto">
            <a:xfrm>
              <a:off x="1084" y="2092"/>
              <a:ext cx="402" cy="276"/>
            </a:xfrm>
            <a:prstGeom prst="rect">
              <a:avLst/>
            </a:prstGeom>
            <a:solidFill>
              <a:srgbClr val="00FF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en-GB" sz="3000"/>
            </a:p>
          </p:txBody>
        </p:sp>
      </p:grpSp>
      <p:sp>
        <p:nvSpPr>
          <p:cNvPr id="3091" name="Line 12"/>
          <p:cNvSpPr>
            <a:spLocks noChangeShapeType="1"/>
          </p:cNvSpPr>
          <p:nvPr/>
        </p:nvSpPr>
        <p:spPr bwMode="auto">
          <a:xfrm flipH="1" flipV="1">
            <a:off x="1312863" y="4033838"/>
            <a:ext cx="900112" cy="66675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092" name="Group 16"/>
          <p:cNvGrpSpPr>
            <a:grpSpLocks/>
          </p:cNvGrpSpPr>
          <p:nvPr/>
        </p:nvGrpSpPr>
        <p:grpSpPr bwMode="auto">
          <a:xfrm flipH="1">
            <a:off x="1392238" y="4700588"/>
            <a:ext cx="285750" cy="465137"/>
            <a:chOff x="2881" y="718"/>
            <a:chExt cx="366" cy="552"/>
          </a:xfrm>
        </p:grpSpPr>
        <p:sp>
          <p:nvSpPr>
            <p:cNvPr id="4026" name="Rectangle 17"/>
            <p:cNvSpPr>
              <a:spLocks noChangeArrowheads="1"/>
            </p:cNvSpPr>
            <p:nvPr/>
          </p:nvSpPr>
          <p:spPr bwMode="auto">
            <a:xfrm>
              <a:off x="2904" y="1042"/>
              <a:ext cx="316" cy="227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27" name="Rectangle 18"/>
            <p:cNvSpPr>
              <a:spLocks noChangeArrowheads="1"/>
            </p:cNvSpPr>
            <p:nvPr/>
          </p:nvSpPr>
          <p:spPr bwMode="auto">
            <a:xfrm>
              <a:off x="2906" y="1070"/>
              <a:ext cx="311" cy="1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28" name="Rectangle 19"/>
            <p:cNvSpPr>
              <a:spLocks noChangeArrowheads="1"/>
            </p:cNvSpPr>
            <p:nvPr/>
          </p:nvSpPr>
          <p:spPr bwMode="auto">
            <a:xfrm>
              <a:off x="2906" y="1074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29" name="Rectangle 20"/>
            <p:cNvSpPr>
              <a:spLocks noChangeArrowheads="1"/>
            </p:cNvSpPr>
            <p:nvPr/>
          </p:nvSpPr>
          <p:spPr bwMode="auto">
            <a:xfrm>
              <a:off x="2906" y="1088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30" name="Rectangle 21"/>
            <p:cNvSpPr>
              <a:spLocks noChangeArrowheads="1"/>
            </p:cNvSpPr>
            <p:nvPr/>
          </p:nvSpPr>
          <p:spPr bwMode="auto">
            <a:xfrm>
              <a:off x="2903" y="1235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31" name="Rectangle 22"/>
            <p:cNvSpPr>
              <a:spLocks noChangeArrowheads="1"/>
            </p:cNvSpPr>
            <p:nvPr/>
          </p:nvSpPr>
          <p:spPr bwMode="auto">
            <a:xfrm>
              <a:off x="2903" y="1227"/>
              <a:ext cx="318" cy="4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32" name="Rectangle 23"/>
            <p:cNvSpPr>
              <a:spLocks noChangeArrowheads="1"/>
            </p:cNvSpPr>
            <p:nvPr/>
          </p:nvSpPr>
          <p:spPr bwMode="auto">
            <a:xfrm>
              <a:off x="2903" y="1242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33" name="Rectangle 24"/>
            <p:cNvSpPr>
              <a:spLocks noChangeArrowheads="1"/>
            </p:cNvSpPr>
            <p:nvPr/>
          </p:nvSpPr>
          <p:spPr bwMode="auto">
            <a:xfrm>
              <a:off x="2906" y="1249"/>
              <a:ext cx="311" cy="18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34" name="Freeform 25"/>
            <p:cNvSpPr>
              <a:spLocks/>
            </p:cNvSpPr>
            <p:nvPr/>
          </p:nvSpPr>
          <p:spPr bwMode="auto">
            <a:xfrm>
              <a:off x="2881" y="736"/>
              <a:ext cx="366" cy="85"/>
            </a:xfrm>
            <a:custGeom>
              <a:avLst/>
              <a:gdLst>
                <a:gd name="T0" fmla="*/ 0 w 1463"/>
                <a:gd name="T1" fmla="*/ 0 h 338"/>
                <a:gd name="T2" fmla="*/ 0 w 1463"/>
                <a:gd name="T3" fmla="*/ 0 h 338"/>
                <a:gd name="T4" fmla="*/ 0 w 1463"/>
                <a:gd name="T5" fmla="*/ 0 h 338"/>
                <a:gd name="T6" fmla="*/ 0 w 1463"/>
                <a:gd name="T7" fmla="*/ 0 h 338"/>
                <a:gd name="T8" fmla="*/ 0 w 1463"/>
                <a:gd name="T9" fmla="*/ 0 h 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63"/>
                <a:gd name="T16" fmla="*/ 0 h 338"/>
                <a:gd name="T17" fmla="*/ 1463 w 1463"/>
                <a:gd name="T18" fmla="*/ 338 h 3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63" h="338">
                  <a:moveTo>
                    <a:pt x="0" y="338"/>
                  </a:moveTo>
                  <a:lnTo>
                    <a:pt x="1463" y="338"/>
                  </a:lnTo>
                  <a:lnTo>
                    <a:pt x="1362" y="0"/>
                  </a:lnTo>
                  <a:lnTo>
                    <a:pt x="97" y="0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35" name="Freeform 26"/>
            <p:cNvSpPr>
              <a:spLocks/>
            </p:cNvSpPr>
            <p:nvPr/>
          </p:nvSpPr>
          <p:spPr bwMode="auto">
            <a:xfrm>
              <a:off x="2881" y="824"/>
              <a:ext cx="177" cy="42"/>
            </a:xfrm>
            <a:custGeom>
              <a:avLst/>
              <a:gdLst>
                <a:gd name="T0" fmla="*/ 0 w 712"/>
                <a:gd name="T1" fmla="*/ 0 h 168"/>
                <a:gd name="T2" fmla="*/ 0 w 712"/>
                <a:gd name="T3" fmla="*/ 0 h 168"/>
                <a:gd name="T4" fmla="*/ 0 w 712"/>
                <a:gd name="T5" fmla="*/ 0 h 168"/>
                <a:gd name="T6" fmla="*/ 0 w 712"/>
                <a:gd name="T7" fmla="*/ 0 h 168"/>
                <a:gd name="T8" fmla="*/ 0 w 712"/>
                <a:gd name="T9" fmla="*/ 0 h 168"/>
                <a:gd name="T10" fmla="*/ 0 w 712"/>
                <a:gd name="T11" fmla="*/ 0 h 168"/>
                <a:gd name="T12" fmla="*/ 0 w 712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12"/>
                <a:gd name="T22" fmla="*/ 0 h 168"/>
                <a:gd name="T23" fmla="*/ 712 w 712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12" h="168">
                  <a:moveTo>
                    <a:pt x="712" y="168"/>
                  </a:moveTo>
                  <a:lnTo>
                    <a:pt x="89" y="168"/>
                  </a:lnTo>
                  <a:lnTo>
                    <a:pt x="45" y="121"/>
                  </a:lnTo>
                  <a:lnTo>
                    <a:pt x="45" y="52"/>
                  </a:lnTo>
                  <a:lnTo>
                    <a:pt x="0" y="0"/>
                  </a:lnTo>
                  <a:lnTo>
                    <a:pt x="712" y="0"/>
                  </a:lnTo>
                  <a:lnTo>
                    <a:pt x="712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36" name="Freeform 27"/>
            <p:cNvSpPr>
              <a:spLocks/>
            </p:cNvSpPr>
            <p:nvPr/>
          </p:nvSpPr>
          <p:spPr bwMode="auto">
            <a:xfrm>
              <a:off x="3053" y="824"/>
              <a:ext cx="191" cy="42"/>
            </a:xfrm>
            <a:custGeom>
              <a:avLst/>
              <a:gdLst>
                <a:gd name="T0" fmla="*/ 0 w 766"/>
                <a:gd name="T1" fmla="*/ 0 h 168"/>
                <a:gd name="T2" fmla="*/ 0 w 766"/>
                <a:gd name="T3" fmla="*/ 0 h 168"/>
                <a:gd name="T4" fmla="*/ 0 w 766"/>
                <a:gd name="T5" fmla="*/ 0 h 168"/>
                <a:gd name="T6" fmla="*/ 0 w 766"/>
                <a:gd name="T7" fmla="*/ 0 h 168"/>
                <a:gd name="T8" fmla="*/ 0 w 766"/>
                <a:gd name="T9" fmla="*/ 0 h 168"/>
                <a:gd name="T10" fmla="*/ 0 w 766"/>
                <a:gd name="T11" fmla="*/ 0 h 168"/>
                <a:gd name="T12" fmla="*/ 0 w 766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6"/>
                <a:gd name="T22" fmla="*/ 0 h 168"/>
                <a:gd name="T23" fmla="*/ 766 w 766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6" h="168">
                  <a:moveTo>
                    <a:pt x="0" y="168"/>
                  </a:moveTo>
                  <a:lnTo>
                    <a:pt x="670" y="168"/>
                  </a:lnTo>
                  <a:lnTo>
                    <a:pt x="718" y="121"/>
                  </a:lnTo>
                  <a:lnTo>
                    <a:pt x="718" y="52"/>
                  </a:lnTo>
                  <a:lnTo>
                    <a:pt x="766" y="0"/>
                  </a:lnTo>
                  <a:lnTo>
                    <a:pt x="0" y="0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37" name="Rectangle 28"/>
            <p:cNvSpPr>
              <a:spLocks noChangeArrowheads="1"/>
            </p:cNvSpPr>
            <p:nvPr/>
          </p:nvSpPr>
          <p:spPr bwMode="auto">
            <a:xfrm>
              <a:off x="2892" y="848"/>
              <a:ext cx="336" cy="4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38" name="Rectangle 29"/>
            <p:cNvSpPr>
              <a:spLocks noChangeArrowheads="1"/>
            </p:cNvSpPr>
            <p:nvPr/>
          </p:nvSpPr>
          <p:spPr bwMode="auto">
            <a:xfrm>
              <a:off x="2892" y="838"/>
              <a:ext cx="336" cy="1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39" name="Rectangle 30"/>
            <p:cNvSpPr>
              <a:spLocks noChangeArrowheads="1"/>
            </p:cNvSpPr>
            <p:nvPr/>
          </p:nvSpPr>
          <p:spPr bwMode="auto">
            <a:xfrm>
              <a:off x="2882" y="820"/>
              <a:ext cx="363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40" name="Rectangle 31"/>
            <p:cNvSpPr>
              <a:spLocks noChangeArrowheads="1"/>
            </p:cNvSpPr>
            <p:nvPr/>
          </p:nvSpPr>
          <p:spPr bwMode="auto">
            <a:xfrm>
              <a:off x="2904" y="864"/>
              <a:ext cx="316" cy="133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41" name="Rectangle 32"/>
            <p:cNvSpPr>
              <a:spLocks noChangeArrowheads="1"/>
            </p:cNvSpPr>
            <p:nvPr/>
          </p:nvSpPr>
          <p:spPr bwMode="auto">
            <a:xfrm>
              <a:off x="3207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42" name="Rectangle 33"/>
            <p:cNvSpPr>
              <a:spLocks noChangeArrowheads="1"/>
            </p:cNvSpPr>
            <p:nvPr/>
          </p:nvSpPr>
          <p:spPr bwMode="auto">
            <a:xfrm>
              <a:off x="3207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43" name="Rectangle 34"/>
            <p:cNvSpPr>
              <a:spLocks noChangeArrowheads="1"/>
            </p:cNvSpPr>
            <p:nvPr/>
          </p:nvSpPr>
          <p:spPr bwMode="auto">
            <a:xfrm>
              <a:off x="3079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44" name="Rectangle 35"/>
            <p:cNvSpPr>
              <a:spLocks noChangeArrowheads="1"/>
            </p:cNvSpPr>
            <p:nvPr/>
          </p:nvSpPr>
          <p:spPr bwMode="auto">
            <a:xfrm>
              <a:off x="3079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45" name="Rectangle 36"/>
            <p:cNvSpPr>
              <a:spLocks noChangeArrowheads="1"/>
            </p:cNvSpPr>
            <p:nvPr/>
          </p:nvSpPr>
          <p:spPr bwMode="auto">
            <a:xfrm>
              <a:off x="3036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46" name="Rectangle 37"/>
            <p:cNvSpPr>
              <a:spLocks noChangeArrowheads="1"/>
            </p:cNvSpPr>
            <p:nvPr/>
          </p:nvSpPr>
          <p:spPr bwMode="auto">
            <a:xfrm>
              <a:off x="3036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47" name="Rectangle 38"/>
            <p:cNvSpPr>
              <a:spLocks noChangeArrowheads="1"/>
            </p:cNvSpPr>
            <p:nvPr/>
          </p:nvSpPr>
          <p:spPr bwMode="auto">
            <a:xfrm>
              <a:off x="2907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48" name="Rectangle 39"/>
            <p:cNvSpPr>
              <a:spLocks noChangeArrowheads="1"/>
            </p:cNvSpPr>
            <p:nvPr/>
          </p:nvSpPr>
          <p:spPr bwMode="auto">
            <a:xfrm>
              <a:off x="2907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49" name="Rectangle 40"/>
            <p:cNvSpPr>
              <a:spLocks noChangeArrowheads="1"/>
            </p:cNvSpPr>
            <p:nvPr/>
          </p:nvSpPr>
          <p:spPr bwMode="auto">
            <a:xfrm>
              <a:off x="3054" y="1092"/>
              <a:ext cx="16" cy="13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50" name="Rectangle 41"/>
            <p:cNvSpPr>
              <a:spLocks noChangeArrowheads="1"/>
            </p:cNvSpPr>
            <p:nvPr/>
          </p:nvSpPr>
          <p:spPr bwMode="auto">
            <a:xfrm>
              <a:off x="2904" y="1007"/>
              <a:ext cx="316" cy="2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51" name="Rectangle 42"/>
            <p:cNvSpPr>
              <a:spLocks noChangeArrowheads="1"/>
            </p:cNvSpPr>
            <p:nvPr/>
          </p:nvSpPr>
          <p:spPr bwMode="auto">
            <a:xfrm>
              <a:off x="2903" y="998"/>
              <a:ext cx="318" cy="11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52" name="Rectangle 43"/>
            <p:cNvSpPr>
              <a:spLocks noChangeArrowheads="1"/>
            </p:cNvSpPr>
            <p:nvPr/>
          </p:nvSpPr>
          <p:spPr bwMode="auto">
            <a:xfrm>
              <a:off x="2903" y="1016"/>
              <a:ext cx="318" cy="4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53" name="Rectangle 44"/>
            <p:cNvSpPr>
              <a:spLocks noChangeArrowheads="1"/>
            </p:cNvSpPr>
            <p:nvPr/>
          </p:nvSpPr>
          <p:spPr bwMode="auto">
            <a:xfrm>
              <a:off x="2903" y="1038"/>
              <a:ext cx="318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54" name="Rectangle 45"/>
            <p:cNvSpPr>
              <a:spLocks noChangeArrowheads="1"/>
            </p:cNvSpPr>
            <p:nvPr/>
          </p:nvSpPr>
          <p:spPr bwMode="auto">
            <a:xfrm>
              <a:off x="2903" y="1052"/>
              <a:ext cx="314" cy="7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55" name="Freeform 46"/>
            <p:cNvSpPr>
              <a:spLocks/>
            </p:cNvSpPr>
            <p:nvPr/>
          </p:nvSpPr>
          <p:spPr bwMode="auto">
            <a:xfrm>
              <a:off x="3093" y="1070"/>
              <a:ext cx="110" cy="156"/>
            </a:xfrm>
            <a:custGeom>
              <a:avLst/>
              <a:gdLst>
                <a:gd name="T0" fmla="*/ 0 w 440"/>
                <a:gd name="T1" fmla="*/ 0 h 623"/>
                <a:gd name="T2" fmla="*/ 0 w 440"/>
                <a:gd name="T3" fmla="*/ 0 h 623"/>
                <a:gd name="T4" fmla="*/ 0 w 440"/>
                <a:gd name="T5" fmla="*/ 0 h 623"/>
                <a:gd name="T6" fmla="*/ 0 w 440"/>
                <a:gd name="T7" fmla="*/ 0 h 623"/>
                <a:gd name="T8" fmla="*/ 0 w 440"/>
                <a:gd name="T9" fmla="*/ 0 h 623"/>
                <a:gd name="T10" fmla="*/ 0 w 440"/>
                <a:gd name="T11" fmla="*/ 0 h 623"/>
                <a:gd name="T12" fmla="*/ 0 w 440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0"/>
                <a:gd name="T22" fmla="*/ 0 h 623"/>
                <a:gd name="T23" fmla="*/ 440 w 440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0" h="623">
                  <a:moveTo>
                    <a:pt x="0" y="103"/>
                  </a:moveTo>
                  <a:lnTo>
                    <a:pt x="0" y="623"/>
                  </a:lnTo>
                  <a:lnTo>
                    <a:pt x="440" y="623"/>
                  </a:lnTo>
                  <a:lnTo>
                    <a:pt x="440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56" name="Rectangle 47"/>
            <p:cNvSpPr>
              <a:spLocks noChangeArrowheads="1"/>
            </p:cNvSpPr>
            <p:nvPr/>
          </p:nvSpPr>
          <p:spPr bwMode="auto">
            <a:xfrm>
              <a:off x="3111" y="1100"/>
              <a:ext cx="73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57" name="Rectangle 48"/>
            <p:cNvSpPr>
              <a:spLocks noChangeArrowheads="1"/>
            </p:cNvSpPr>
            <p:nvPr/>
          </p:nvSpPr>
          <p:spPr bwMode="auto">
            <a:xfrm>
              <a:off x="3150" y="1103"/>
              <a:ext cx="23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58" name="Rectangle 49"/>
            <p:cNvSpPr>
              <a:spLocks noChangeArrowheads="1"/>
            </p:cNvSpPr>
            <p:nvPr/>
          </p:nvSpPr>
          <p:spPr bwMode="auto">
            <a:xfrm>
              <a:off x="3118" y="1103"/>
              <a:ext cx="27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59" name="Rectangle 50"/>
            <p:cNvSpPr>
              <a:spLocks noChangeArrowheads="1"/>
            </p:cNvSpPr>
            <p:nvPr/>
          </p:nvSpPr>
          <p:spPr bwMode="auto">
            <a:xfrm>
              <a:off x="3125" y="1111"/>
              <a:ext cx="12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60" name="Rectangle 51"/>
            <p:cNvSpPr>
              <a:spLocks noChangeArrowheads="1"/>
            </p:cNvSpPr>
            <p:nvPr/>
          </p:nvSpPr>
          <p:spPr bwMode="auto">
            <a:xfrm>
              <a:off x="3157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61" name="Rectangle 52"/>
            <p:cNvSpPr>
              <a:spLocks noChangeArrowheads="1"/>
            </p:cNvSpPr>
            <p:nvPr/>
          </p:nvSpPr>
          <p:spPr bwMode="auto">
            <a:xfrm>
              <a:off x="3154" y="1211"/>
              <a:ext cx="15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62" name="Oval 53"/>
            <p:cNvSpPr>
              <a:spLocks noChangeArrowheads="1"/>
            </p:cNvSpPr>
            <p:nvPr/>
          </p:nvSpPr>
          <p:spPr bwMode="auto">
            <a:xfrm>
              <a:off x="3139" y="1175"/>
              <a:ext cx="2" cy="1"/>
            </a:xfrm>
            <a:prstGeom prst="ellipse">
              <a:avLst/>
            </a:prstGeom>
            <a:solidFill>
              <a:srgbClr val="FFBF7F"/>
            </a:solidFill>
            <a:ln w="3175">
              <a:solidFill>
                <a:srgbClr val="FFBF7F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63" name="Freeform 54"/>
            <p:cNvSpPr>
              <a:spLocks/>
            </p:cNvSpPr>
            <p:nvPr/>
          </p:nvSpPr>
          <p:spPr bwMode="auto">
            <a:xfrm>
              <a:off x="2923" y="1070"/>
              <a:ext cx="110" cy="156"/>
            </a:xfrm>
            <a:custGeom>
              <a:avLst/>
              <a:gdLst>
                <a:gd name="T0" fmla="*/ 0 w 439"/>
                <a:gd name="T1" fmla="*/ 0 h 623"/>
                <a:gd name="T2" fmla="*/ 0 w 439"/>
                <a:gd name="T3" fmla="*/ 0 h 623"/>
                <a:gd name="T4" fmla="*/ 0 w 439"/>
                <a:gd name="T5" fmla="*/ 0 h 623"/>
                <a:gd name="T6" fmla="*/ 0 w 439"/>
                <a:gd name="T7" fmla="*/ 0 h 623"/>
                <a:gd name="T8" fmla="*/ 0 w 439"/>
                <a:gd name="T9" fmla="*/ 0 h 623"/>
                <a:gd name="T10" fmla="*/ 0 w 439"/>
                <a:gd name="T11" fmla="*/ 0 h 623"/>
                <a:gd name="T12" fmla="*/ 0 w 439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39"/>
                <a:gd name="T22" fmla="*/ 0 h 623"/>
                <a:gd name="T23" fmla="*/ 439 w 439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39" h="623">
                  <a:moveTo>
                    <a:pt x="0" y="103"/>
                  </a:moveTo>
                  <a:lnTo>
                    <a:pt x="0" y="623"/>
                  </a:lnTo>
                  <a:lnTo>
                    <a:pt x="439" y="623"/>
                  </a:lnTo>
                  <a:lnTo>
                    <a:pt x="439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64" name="Rectangle 55"/>
            <p:cNvSpPr>
              <a:spLocks noChangeArrowheads="1"/>
            </p:cNvSpPr>
            <p:nvPr/>
          </p:nvSpPr>
          <p:spPr bwMode="auto">
            <a:xfrm>
              <a:off x="2940" y="1100"/>
              <a:ext cx="72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65" name="Rectangle 56"/>
            <p:cNvSpPr>
              <a:spLocks noChangeArrowheads="1"/>
            </p:cNvSpPr>
            <p:nvPr/>
          </p:nvSpPr>
          <p:spPr bwMode="auto">
            <a:xfrm>
              <a:off x="2979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66" name="Rectangle 57"/>
            <p:cNvSpPr>
              <a:spLocks noChangeArrowheads="1"/>
            </p:cNvSpPr>
            <p:nvPr/>
          </p:nvSpPr>
          <p:spPr bwMode="auto">
            <a:xfrm>
              <a:off x="2947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67" name="Rectangle 58"/>
            <p:cNvSpPr>
              <a:spLocks noChangeArrowheads="1"/>
            </p:cNvSpPr>
            <p:nvPr/>
          </p:nvSpPr>
          <p:spPr bwMode="auto">
            <a:xfrm>
              <a:off x="2958" y="1111"/>
              <a:ext cx="8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68" name="Rectangle 59"/>
            <p:cNvSpPr>
              <a:spLocks noChangeArrowheads="1"/>
            </p:cNvSpPr>
            <p:nvPr/>
          </p:nvSpPr>
          <p:spPr bwMode="auto">
            <a:xfrm>
              <a:off x="2986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69" name="Rectangle 60"/>
            <p:cNvSpPr>
              <a:spLocks noChangeArrowheads="1"/>
            </p:cNvSpPr>
            <p:nvPr/>
          </p:nvSpPr>
          <p:spPr bwMode="auto">
            <a:xfrm>
              <a:off x="2982" y="1211"/>
              <a:ext cx="16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70" name="Oval 61"/>
            <p:cNvSpPr>
              <a:spLocks noChangeArrowheads="1"/>
            </p:cNvSpPr>
            <p:nvPr/>
          </p:nvSpPr>
          <p:spPr bwMode="auto">
            <a:xfrm>
              <a:off x="2967" y="1174"/>
              <a:ext cx="4" cy="3"/>
            </a:xfrm>
            <a:prstGeom prst="ellipse">
              <a:avLst/>
            </a:prstGeom>
            <a:solidFill>
              <a:srgbClr val="FFBF7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71" name="Rectangle 62"/>
            <p:cNvSpPr>
              <a:spLocks noChangeArrowheads="1"/>
            </p:cNvSpPr>
            <p:nvPr/>
          </p:nvSpPr>
          <p:spPr bwMode="auto">
            <a:xfrm>
              <a:off x="3115" y="746"/>
              <a:ext cx="54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72" name="Freeform 63"/>
            <p:cNvSpPr>
              <a:spLocks/>
            </p:cNvSpPr>
            <p:nvPr/>
          </p:nvSpPr>
          <p:spPr bwMode="auto">
            <a:xfrm>
              <a:off x="3108" y="718"/>
              <a:ext cx="71" cy="29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5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73" name="Freeform 64"/>
            <p:cNvSpPr>
              <a:spLocks/>
            </p:cNvSpPr>
            <p:nvPr/>
          </p:nvSpPr>
          <p:spPr bwMode="auto">
            <a:xfrm>
              <a:off x="3115" y="724"/>
              <a:ext cx="58" cy="21"/>
            </a:xfrm>
            <a:custGeom>
              <a:avLst/>
              <a:gdLst>
                <a:gd name="T0" fmla="*/ 0 w 232"/>
                <a:gd name="T1" fmla="*/ 0 h 85"/>
                <a:gd name="T2" fmla="*/ 0 w 232"/>
                <a:gd name="T3" fmla="*/ 0 h 85"/>
                <a:gd name="T4" fmla="*/ 0 w 232"/>
                <a:gd name="T5" fmla="*/ 0 h 85"/>
                <a:gd name="T6" fmla="*/ 0 w 232"/>
                <a:gd name="T7" fmla="*/ 0 h 85"/>
                <a:gd name="T8" fmla="*/ 0 w 232"/>
                <a:gd name="T9" fmla="*/ 0 h 85"/>
                <a:gd name="T10" fmla="*/ 0 w 232"/>
                <a:gd name="T11" fmla="*/ 0 h 85"/>
                <a:gd name="T12" fmla="*/ 0 w 232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2"/>
                <a:gd name="T22" fmla="*/ 0 h 85"/>
                <a:gd name="T23" fmla="*/ 232 w 232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2" h="85">
                  <a:moveTo>
                    <a:pt x="0" y="85"/>
                  </a:moveTo>
                  <a:lnTo>
                    <a:pt x="232" y="85"/>
                  </a:lnTo>
                  <a:lnTo>
                    <a:pt x="232" y="43"/>
                  </a:lnTo>
                  <a:lnTo>
                    <a:pt x="153" y="0"/>
                  </a:lnTo>
                  <a:lnTo>
                    <a:pt x="78" y="0"/>
                  </a:lnTo>
                  <a:lnTo>
                    <a:pt x="0" y="41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74" name="Rectangle 65"/>
            <p:cNvSpPr>
              <a:spLocks noChangeArrowheads="1"/>
            </p:cNvSpPr>
            <p:nvPr/>
          </p:nvSpPr>
          <p:spPr bwMode="auto">
            <a:xfrm>
              <a:off x="3118" y="781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75" name="Rectangle 66"/>
            <p:cNvSpPr>
              <a:spLocks noChangeArrowheads="1"/>
            </p:cNvSpPr>
            <p:nvPr/>
          </p:nvSpPr>
          <p:spPr bwMode="auto">
            <a:xfrm>
              <a:off x="3118" y="753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76" name="Rectangle 67"/>
            <p:cNvSpPr>
              <a:spLocks noChangeArrowheads="1"/>
            </p:cNvSpPr>
            <p:nvPr/>
          </p:nvSpPr>
          <p:spPr bwMode="auto">
            <a:xfrm>
              <a:off x="2958" y="746"/>
              <a:ext cx="51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77" name="Freeform 68"/>
            <p:cNvSpPr>
              <a:spLocks/>
            </p:cNvSpPr>
            <p:nvPr/>
          </p:nvSpPr>
          <p:spPr bwMode="auto">
            <a:xfrm>
              <a:off x="2950" y="718"/>
              <a:ext cx="71" cy="30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6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78" name="Freeform 69"/>
            <p:cNvSpPr>
              <a:spLocks/>
            </p:cNvSpPr>
            <p:nvPr/>
          </p:nvSpPr>
          <p:spPr bwMode="auto">
            <a:xfrm>
              <a:off x="2957" y="724"/>
              <a:ext cx="58" cy="21"/>
            </a:xfrm>
            <a:custGeom>
              <a:avLst/>
              <a:gdLst>
                <a:gd name="T0" fmla="*/ 0 w 231"/>
                <a:gd name="T1" fmla="*/ 0 h 85"/>
                <a:gd name="T2" fmla="*/ 0 w 231"/>
                <a:gd name="T3" fmla="*/ 0 h 85"/>
                <a:gd name="T4" fmla="*/ 0 w 231"/>
                <a:gd name="T5" fmla="*/ 0 h 85"/>
                <a:gd name="T6" fmla="*/ 0 w 231"/>
                <a:gd name="T7" fmla="*/ 0 h 85"/>
                <a:gd name="T8" fmla="*/ 0 w 231"/>
                <a:gd name="T9" fmla="*/ 0 h 85"/>
                <a:gd name="T10" fmla="*/ 0 w 231"/>
                <a:gd name="T11" fmla="*/ 0 h 85"/>
                <a:gd name="T12" fmla="*/ 0 w 231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1"/>
                <a:gd name="T22" fmla="*/ 0 h 85"/>
                <a:gd name="T23" fmla="*/ 231 w 231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1" h="85">
                  <a:moveTo>
                    <a:pt x="0" y="85"/>
                  </a:moveTo>
                  <a:lnTo>
                    <a:pt x="231" y="85"/>
                  </a:lnTo>
                  <a:lnTo>
                    <a:pt x="231" y="43"/>
                  </a:lnTo>
                  <a:lnTo>
                    <a:pt x="155" y="0"/>
                  </a:lnTo>
                  <a:lnTo>
                    <a:pt x="78" y="0"/>
                  </a:lnTo>
                  <a:lnTo>
                    <a:pt x="0" y="42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79" name="Rectangle 70"/>
            <p:cNvSpPr>
              <a:spLocks noChangeArrowheads="1"/>
            </p:cNvSpPr>
            <p:nvPr/>
          </p:nvSpPr>
          <p:spPr bwMode="auto">
            <a:xfrm>
              <a:off x="2961" y="785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80" name="Rectangle 71"/>
            <p:cNvSpPr>
              <a:spLocks noChangeArrowheads="1"/>
            </p:cNvSpPr>
            <p:nvPr/>
          </p:nvSpPr>
          <p:spPr bwMode="auto">
            <a:xfrm>
              <a:off x="2961" y="753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81" name="Freeform 72"/>
            <p:cNvSpPr>
              <a:spLocks/>
            </p:cNvSpPr>
            <p:nvPr/>
          </p:nvSpPr>
          <p:spPr bwMode="auto">
            <a:xfrm>
              <a:off x="3096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82" name="Rectangle 73"/>
            <p:cNvSpPr>
              <a:spLocks noChangeArrowheads="1"/>
            </p:cNvSpPr>
            <p:nvPr/>
          </p:nvSpPr>
          <p:spPr bwMode="auto">
            <a:xfrm>
              <a:off x="3115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83" name="Rectangle 74"/>
            <p:cNvSpPr>
              <a:spLocks noChangeArrowheads="1"/>
            </p:cNvSpPr>
            <p:nvPr/>
          </p:nvSpPr>
          <p:spPr bwMode="auto">
            <a:xfrm>
              <a:off x="3147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84" name="Rectangle 75"/>
            <p:cNvSpPr>
              <a:spLocks noChangeArrowheads="1"/>
            </p:cNvSpPr>
            <p:nvPr/>
          </p:nvSpPr>
          <p:spPr bwMode="auto">
            <a:xfrm>
              <a:off x="3118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85" name="Rectangle 76"/>
            <p:cNvSpPr>
              <a:spLocks noChangeArrowheads="1"/>
            </p:cNvSpPr>
            <p:nvPr/>
          </p:nvSpPr>
          <p:spPr bwMode="auto">
            <a:xfrm>
              <a:off x="3147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86" name="Rectangle 77"/>
            <p:cNvSpPr>
              <a:spLocks noChangeArrowheads="1"/>
            </p:cNvSpPr>
            <p:nvPr/>
          </p:nvSpPr>
          <p:spPr bwMode="auto">
            <a:xfrm>
              <a:off x="3118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87" name="Rectangle 78"/>
            <p:cNvSpPr>
              <a:spLocks noChangeArrowheads="1"/>
            </p:cNvSpPr>
            <p:nvPr/>
          </p:nvSpPr>
          <p:spPr bwMode="auto">
            <a:xfrm>
              <a:off x="3089" y="996"/>
              <a:ext cx="102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88" name="Freeform 79"/>
            <p:cNvSpPr>
              <a:spLocks/>
            </p:cNvSpPr>
            <p:nvPr/>
          </p:nvSpPr>
          <p:spPr bwMode="auto">
            <a:xfrm>
              <a:off x="2940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89" name="Rectangle 80"/>
            <p:cNvSpPr>
              <a:spLocks noChangeArrowheads="1"/>
            </p:cNvSpPr>
            <p:nvPr/>
          </p:nvSpPr>
          <p:spPr bwMode="auto">
            <a:xfrm>
              <a:off x="2958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90" name="Rectangle 81"/>
            <p:cNvSpPr>
              <a:spLocks noChangeArrowheads="1"/>
            </p:cNvSpPr>
            <p:nvPr/>
          </p:nvSpPr>
          <p:spPr bwMode="auto">
            <a:xfrm>
              <a:off x="2990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91" name="Rectangle 82"/>
            <p:cNvSpPr>
              <a:spLocks noChangeArrowheads="1"/>
            </p:cNvSpPr>
            <p:nvPr/>
          </p:nvSpPr>
          <p:spPr bwMode="auto">
            <a:xfrm>
              <a:off x="2961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92" name="Rectangle 83"/>
            <p:cNvSpPr>
              <a:spLocks noChangeArrowheads="1"/>
            </p:cNvSpPr>
            <p:nvPr/>
          </p:nvSpPr>
          <p:spPr bwMode="auto">
            <a:xfrm>
              <a:off x="2990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93" name="Rectangle 84"/>
            <p:cNvSpPr>
              <a:spLocks noChangeArrowheads="1"/>
            </p:cNvSpPr>
            <p:nvPr/>
          </p:nvSpPr>
          <p:spPr bwMode="auto">
            <a:xfrm>
              <a:off x="2961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94" name="Rectangle 85"/>
            <p:cNvSpPr>
              <a:spLocks noChangeArrowheads="1"/>
            </p:cNvSpPr>
            <p:nvPr/>
          </p:nvSpPr>
          <p:spPr bwMode="auto">
            <a:xfrm>
              <a:off x="2933" y="996"/>
              <a:ext cx="105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95" name="Rectangle 86"/>
            <p:cNvSpPr>
              <a:spLocks noChangeArrowheads="1"/>
            </p:cNvSpPr>
            <p:nvPr/>
          </p:nvSpPr>
          <p:spPr bwMode="auto">
            <a:xfrm>
              <a:off x="2942" y="1231"/>
              <a:ext cx="68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20" name="Rectangle 87"/>
            <p:cNvSpPr>
              <a:spLocks noChangeArrowheads="1"/>
            </p:cNvSpPr>
            <p:nvPr/>
          </p:nvSpPr>
          <p:spPr bwMode="auto">
            <a:xfrm>
              <a:off x="2935" y="1242"/>
              <a:ext cx="82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21" name="Rectangle 88"/>
            <p:cNvSpPr>
              <a:spLocks noChangeArrowheads="1"/>
            </p:cNvSpPr>
            <p:nvPr/>
          </p:nvSpPr>
          <p:spPr bwMode="auto">
            <a:xfrm>
              <a:off x="2932" y="1249"/>
              <a:ext cx="89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22" name="Rectangle 89"/>
            <p:cNvSpPr>
              <a:spLocks noChangeArrowheads="1"/>
            </p:cNvSpPr>
            <p:nvPr/>
          </p:nvSpPr>
          <p:spPr bwMode="auto">
            <a:xfrm>
              <a:off x="2924" y="1260"/>
              <a:ext cx="104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23" name="Rectangle 90"/>
            <p:cNvSpPr>
              <a:spLocks noChangeArrowheads="1"/>
            </p:cNvSpPr>
            <p:nvPr/>
          </p:nvSpPr>
          <p:spPr bwMode="auto">
            <a:xfrm>
              <a:off x="2921" y="1267"/>
              <a:ext cx="110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24" name="Freeform 91"/>
            <p:cNvSpPr>
              <a:spLocks/>
            </p:cNvSpPr>
            <p:nvPr/>
          </p:nvSpPr>
          <p:spPr bwMode="auto">
            <a:xfrm>
              <a:off x="2943" y="1227"/>
              <a:ext cx="70" cy="5"/>
            </a:xfrm>
            <a:custGeom>
              <a:avLst/>
              <a:gdLst>
                <a:gd name="T0" fmla="*/ 0 w 281"/>
                <a:gd name="T1" fmla="*/ 0 h 22"/>
                <a:gd name="T2" fmla="*/ 0 w 281"/>
                <a:gd name="T3" fmla="*/ 0 h 22"/>
                <a:gd name="T4" fmla="*/ 0 w 281"/>
                <a:gd name="T5" fmla="*/ 0 h 22"/>
                <a:gd name="T6" fmla="*/ 0 w 281"/>
                <a:gd name="T7" fmla="*/ 0 h 22"/>
                <a:gd name="T8" fmla="*/ 0 w 281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1"/>
                <a:gd name="T16" fmla="*/ 0 h 22"/>
                <a:gd name="T17" fmla="*/ 281 w 281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1" h="22">
                  <a:moveTo>
                    <a:pt x="0" y="22"/>
                  </a:moveTo>
                  <a:lnTo>
                    <a:pt x="19" y="0"/>
                  </a:lnTo>
                  <a:lnTo>
                    <a:pt x="262" y="0"/>
                  </a:lnTo>
                  <a:lnTo>
                    <a:pt x="281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25" name="Freeform 92"/>
            <p:cNvSpPr>
              <a:spLocks/>
            </p:cNvSpPr>
            <p:nvPr/>
          </p:nvSpPr>
          <p:spPr bwMode="auto">
            <a:xfrm>
              <a:off x="293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0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26" name="Freeform 93"/>
            <p:cNvSpPr>
              <a:spLocks/>
            </p:cNvSpPr>
            <p:nvPr/>
          </p:nvSpPr>
          <p:spPr bwMode="auto">
            <a:xfrm>
              <a:off x="2932" y="1246"/>
              <a:ext cx="92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8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27" name="Freeform 94"/>
            <p:cNvSpPr>
              <a:spLocks/>
            </p:cNvSpPr>
            <p:nvPr/>
          </p:nvSpPr>
          <p:spPr bwMode="auto">
            <a:xfrm>
              <a:off x="2925" y="1255"/>
              <a:ext cx="106" cy="4"/>
            </a:xfrm>
            <a:custGeom>
              <a:avLst/>
              <a:gdLst>
                <a:gd name="T0" fmla="*/ 0 w 425"/>
                <a:gd name="T1" fmla="*/ 0 h 17"/>
                <a:gd name="T2" fmla="*/ 0 w 425"/>
                <a:gd name="T3" fmla="*/ 0 h 17"/>
                <a:gd name="T4" fmla="*/ 0 w 425"/>
                <a:gd name="T5" fmla="*/ 0 h 17"/>
                <a:gd name="T6" fmla="*/ 0 w 425"/>
                <a:gd name="T7" fmla="*/ 0 h 17"/>
                <a:gd name="T8" fmla="*/ 0 w 425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5"/>
                <a:gd name="T16" fmla="*/ 0 h 17"/>
                <a:gd name="T17" fmla="*/ 425 w 425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5" h="17">
                  <a:moveTo>
                    <a:pt x="23" y="0"/>
                  </a:moveTo>
                  <a:lnTo>
                    <a:pt x="0" y="17"/>
                  </a:lnTo>
                  <a:lnTo>
                    <a:pt x="425" y="17"/>
                  </a:lnTo>
                  <a:lnTo>
                    <a:pt x="402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28" name="Freeform 95"/>
            <p:cNvSpPr>
              <a:spLocks/>
            </p:cNvSpPr>
            <p:nvPr/>
          </p:nvSpPr>
          <p:spPr bwMode="auto">
            <a:xfrm>
              <a:off x="292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29" name="Rectangle 96"/>
            <p:cNvSpPr>
              <a:spLocks noChangeArrowheads="1"/>
            </p:cNvSpPr>
            <p:nvPr/>
          </p:nvSpPr>
          <p:spPr bwMode="auto">
            <a:xfrm>
              <a:off x="3028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30" name="Rectangle 97"/>
            <p:cNvSpPr>
              <a:spLocks noChangeArrowheads="1"/>
            </p:cNvSpPr>
            <p:nvPr/>
          </p:nvSpPr>
          <p:spPr bwMode="auto">
            <a:xfrm>
              <a:off x="3017" y="1210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31" name="Freeform 98"/>
            <p:cNvSpPr>
              <a:spLocks/>
            </p:cNvSpPr>
            <p:nvPr/>
          </p:nvSpPr>
          <p:spPr bwMode="auto">
            <a:xfrm>
              <a:off x="300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32" name="Freeform 99"/>
            <p:cNvSpPr>
              <a:spLocks/>
            </p:cNvSpPr>
            <p:nvPr/>
          </p:nvSpPr>
          <p:spPr bwMode="auto">
            <a:xfrm>
              <a:off x="3008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115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15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33" name="Rectangle 100"/>
            <p:cNvSpPr>
              <a:spLocks noChangeArrowheads="1"/>
            </p:cNvSpPr>
            <p:nvPr/>
          </p:nvSpPr>
          <p:spPr bwMode="auto">
            <a:xfrm>
              <a:off x="3035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34" name="Rectangle 101"/>
            <p:cNvSpPr>
              <a:spLocks noChangeArrowheads="1"/>
            </p:cNvSpPr>
            <p:nvPr/>
          </p:nvSpPr>
          <p:spPr bwMode="auto">
            <a:xfrm>
              <a:off x="2924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35" name="Rectangle 102"/>
            <p:cNvSpPr>
              <a:spLocks noChangeArrowheads="1"/>
            </p:cNvSpPr>
            <p:nvPr/>
          </p:nvSpPr>
          <p:spPr bwMode="auto">
            <a:xfrm>
              <a:off x="2935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36" name="Rectangle 103"/>
            <p:cNvSpPr>
              <a:spLocks noChangeArrowheads="1"/>
            </p:cNvSpPr>
            <p:nvPr/>
          </p:nvSpPr>
          <p:spPr bwMode="auto">
            <a:xfrm>
              <a:off x="2942" y="1203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37" name="Freeform 104"/>
            <p:cNvSpPr>
              <a:spLocks/>
            </p:cNvSpPr>
            <p:nvPr/>
          </p:nvSpPr>
          <p:spPr bwMode="auto">
            <a:xfrm>
              <a:off x="2922" y="1197"/>
              <a:ext cx="26" cy="39"/>
            </a:xfrm>
            <a:custGeom>
              <a:avLst/>
              <a:gdLst>
                <a:gd name="T0" fmla="*/ 0 w 103"/>
                <a:gd name="T1" fmla="*/ 0 h 160"/>
                <a:gd name="T2" fmla="*/ 0 w 103"/>
                <a:gd name="T3" fmla="*/ 0 h 160"/>
                <a:gd name="T4" fmla="*/ 0 w 103"/>
                <a:gd name="T5" fmla="*/ 0 h 160"/>
                <a:gd name="T6" fmla="*/ 0 w 103"/>
                <a:gd name="T7" fmla="*/ 0 h 160"/>
                <a:gd name="T8" fmla="*/ 0 w 103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60"/>
                <a:gd name="T17" fmla="*/ 103 w 103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60">
                  <a:moveTo>
                    <a:pt x="0" y="153"/>
                  </a:moveTo>
                  <a:lnTo>
                    <a:pt x="103" y="0"/>
                  </a:lnTo>
                  <a:lnTo>
                    <a:pt x="103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38" name="Freeform 105"/>
            <p:cNvSpPr>
              <a:spLocks/>
            </p:cNvSpPr>
            <p:nvPr/>
          </p:nvSpPr>
          <p:spPr bwMode="auto">
            <a:xfrm>
              <a:off x="2919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0" y="156"/>
                  </a:moveTo>
                  <a:lnTo>
                    <a:pt x="10" y="156"/>
                  </a:lnTo>
                  <a:lnTo>
                    <a:pt x="115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39" name="Rectangle 106"/>
            <p:cNvSpPr>
              <a:spLocks noChangeArrowheads="1"/>
            </p:cNvSpPr>
            <p:nvPr/>
          </p:nvSpPr>
          <p:spPr bwMode="auto">
            <a:xfrm>
              <a:off x="3114" y="1231"/>
              <a:ext cx="67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40" name="Rectangle 107"/>
            <p:cNvSpPr>
              <a:spLocks noChangeArrowheads="1"/>
            </p:cNvSpPr>
            <p:nvPr/>
          </p:nvSpPr>
          <p:spPr bwMode="auto">
            <a:xfrm>
              <a:off x="3106" y="1242"/>
              <a:ext cx="79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41" name="Rectangle 108"/>
            <p:cNvSpPr>
              <a:spLocks noChangeArrowheads="1"/>
            </p:cNvSpPr>
            <p:nvPr/>
          </p:nvSpPr>
          <p:spPr bwMode="auto">
            <a:xfrm>
              <a:off x="3099" y="1249"/>
              <a:ext cx="93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42" name="Rectangle 109"/>
            <p:cNvSpPr>
              <a:spLocks noChangeArrowheads="1"/>
            </p:cNvSpPr>
            <p:nvPr/>
          </p:nvSpPr>
          <p:spPr bwMode="auto">
            <a:xfrm>
              <a:off x="3096" y="1260"/>
              <a:ext cx="103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43" name="Rectangle 110"/>
            <p:cNvSpPr>
              <a:spLocks noChangeArrowheads="1"/>
            </p:cNvSpPr>
            <p:nvPr/>
          </p:nvSpPr>
          <p:spPr bwMode="auto">
            <a:xfrm>
              <a:off x="3092" y="1267"/>
              <a:ext cx="111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44" name="Freeform 111"/>
            <p:cNvSpPr>
              <a:spLocks/>
            </p:cNvSpPr>
            <p:nvPr/>
          </p:nvSpPr>
          <p:spPr bwMode="auto">
            <a:xfrm>
              <a:off x="3113" y="1227"/>
              <a:ext cx="70" cy="5"/>
            </a:xfrm>
            <a:custGeom>
              <a:avLst/>
              <a:gdLst>
                <a:gd name="T0" fmla="*/ 0 w 280"/>
                <a:gd name="T1" fmla="*/ 0 h 22"/>
                <a:gd name="T2" fmla="*/ 0 w 280"/>
                <a:gd name="T3" fmla="*/ 0 h 22"/>
                <a:gd name="T4" fmla="*/ 0 w 280"/>
                <a:gd name="T5" fmla="*/ 0 h 22"/>
                <a:gd name="T6" fmla="*/ 0 w 280"/>
                <a:gd name="T7" fmla="*/ 0 h 22"/>
                <a:gd name="T8" fmla="*/ 0 w 280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0"/>
                <a:gd name="T16" fmla="*/ 0 h 22"/>
                <a:gd name="T17" fmla="*/ 280 w 28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0" h="22">
                  <a:moveTo>
                    <a:pt x="0" y="22"/>
                  </a:moveTo>
                  <a:lnTo>
                    <a:pt x="20" y="0"/>
                  </a:lnTo>
                  <a:lnTo>
                    <a:pt x="262" y="0"/>
                  </a:lnTo>
                  <a:lnTo>
                    <a:pt x="28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45" name="Freeform 112"/>
            <p:cNvSpPr>
              <a:spLocks/>
            </p:cNvSpPr>
            <p:nvPr/>
          </p:nvSpPr>
          <p:spPr bwMode="auto">
            <a:xfrm>
              <a:off x="310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1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46" name="Freeform 113"/>
            <p:cNvSpPr>
              <a:spLocks/>
            </p:cNvSpPr>
            <p:nvPr/>
          </p:nvSpPr>
          <p:spPr bwMode="auto">
            <a:xfrm>
              <a:off x="3102" y="1246"/>
              <a:ext cx="91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7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47" name="Freeform 114"/>
            <p:cNvSpPr>
              <a:spLocks/>
            </p:cNvSpPr>
            <p:nvPr/>
          </p:nvSpPr>
          <p:spPr bwMode="auto">
            <a:xfrm>
              <a:off x="3095" y="1255"/>
              <a:ext cx="106" cy="4"/>
            </a:xfrm>
            <a:custGeom>
              <a:avLst/>
              <a:gdLst>
                <a:gd name="T0" fmla="*/ 0 w 424"/>
                <a:gd name="T1" fmla="*/ 0 h 17"/>
                <a:gd name="T2" fmla="*/ 0 w 424"/>
                <a:gd name="T3" fmla="*/ 0 h 17"/>
                <a:gd name="T4" fmla="*/ 0 w 424"/>
                <a:gd name="T5" fmla="*/ 0 h 17"/>
                <a:gd name="T6" fmla="*/ 0 w 424"/>
                <a:gd name="T7" fmla="*/ 0 h 17"/>
                <a:gd name="T8" fmla="*/ 0 w 424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4"/>
                <a:gd name="T16" fmla="*/ 0 h 17"/>
                <a:gd name="T17" fmla="*/ 424 w 424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4" h="17">
                  <a:moveTo>
                    <a:pt x="22" y="0"/>
                  </a:moveTo>
                  <a:lnTo>
                    <a:pt x="0" y="17"/>
                  </a:lnTo>
                  <a:lnTo>
                    <a:pt x="424" y="17"/>
                  </a:lnTo>
                  <a:lnTo>
                    <a:pt x="40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48" name="Freeform 115"/>
            <p:cNvSpPr>
              <a:spLocks/>
            </p:cNvSpPr>
            <p:nvPr/>
          </p:nvSpPr>
          <p:spPr bwMode="auto">
            <a:xfrm>
              <a:off x="309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49" name="Rectangle 116"/>
            <p:cNvSpPr>
              <a:spLocks noChangeArrowheads="1"/>
            </p:cNvSpPr>
            <p:nvPr/>
          </p:nvSpPr>
          <p:spPr bwMode="auto">
            <a:xfrm>
              <a:off x="3203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50" name="Rectangle 117"/>
            <p:cNvSpPr>
              <a:spLocks noChangeArrowheads="1"/>
            </p:cNvSpPr>
            <p:nvPr/>
          </p:nvSpPr>
          <p:spPr bwMode="auto">
            <a:xfrm>
              <a:off x="3199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51" name="Rectangle 118"/>
            <p:cNvSpPr>
              <a:spLocks noChangeArrowheads="1"/>
            </p:cNvSpPr>
            <p:nvPr/>
          </p:nvSpPr>
          <p:spPr bwMode="auto">
            <a:xfrm>
              <a:off x="3192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52" name="Freeform 119"/>
            <p:cNvSpPr>
              <a:spLocks/>
            </p:cNvSpPr>
            <p:nvPr/>
          </p:nvSpPr>
          <p:spPr bwMode="auto">
            <a:xfrm>
              <a:off x="317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53" name="Freeform 120"/>
            <p:cNvSpPr>
              <a:spLocks/>
            </p:cNvSpPr>
            <p:nvPr/>
          </p:nvSpPr>
          <p:spPr bwMode="auto">
            <a:xfrm>
              <a:off x="3178" y="1196"/>
              <a:ext cx="29" cy="39"/>
            </a:xfrm>
            <a:custGeom>
              <a:avLst/>
              <a:gdLst>
                <a:gd name="T0" fmla="*/ 0 w 114"/>
                <a:gd name="T1" fmla="*/ 0 h 156"/>
                <a:gd name="T2" fmla="*/ 0 w 114"/>
                <a:gd name="T3" fmla="*/ 0 h 156"/>
                <a:gd name="T4" fmla="*/ 0 w 114"/>
                <a:gd name="T5" fmla="*/ 0 h 156"/>
                <a:gd name="T6" fmla="*/ 0 w 114"/>
                <a:gd name="T7" fmla="*/ 0 h 156"/>
                <a:gd name="T8" fmla="*/ 0 w 114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"/>
                <a:gd name="T16" fmla="*/ 0 h 156"/>
                <a:gd name="T17" fmla="*/ 114 w 114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" h="156">
                  <a:moveTo>
                    <a:pt x="114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7" y="0"/>
                  </a:lnTo>
                  <a:lnTo>
                    <a:pt x="114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54" name="Rectangle 121"/>
            <p:cNvSpPr>
              <a:spLocks noChangeArrowheads="1"/>
            </p:cNvSpPr>
            <p:nvPr/>
          </p:nvSpPr>
          <p:spPr bwMode="auto">
            <a:xfrm>
              <a:off x="3203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55" name="Rectangle 122"/>
            <p:cNvSpPr>
              <a:spLocks noChangeArrowheads="1"/>
            </p:cNvSpPr>
            <p:nvPr/>
          </p:nvSpPr>
          <p:spPr bwMode="auto">
            <a:xfrm>
              <a:off x="3088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56" name="Rectangle 123"/>
            <p:cNvSpPr>
              <a:spLocks noChangeArrowheads="1"/>
            </p:cNvSpPr>
            <p:nvPr/>
          </p:nvSpPr>
          <p:spPr bwMode="auto">
            <a:xfrm>
              <a:off x="3099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57" name="Rectangle 124"/>
            <p:cNvSpPr>
              <a:spLocks noChangeArrowheads="1"/>
            </p:cNvSpPr>
            <p:nvPr/>
          </p:nvSpPr>
          <p:spPr bwMode="auto">
            <a:xfrm>
              <a:off x="3106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0758" name="Freeform 125"/>
            <p:cNvSpPr>
              <a:spLocks/>
            </p:cNvSpPr>
            <p:nvPr/>
          </p:nvSpPr>
          <p:spPr bwMode="auto">
            <a:xfrm>
              <a:off x="3092" y="1197"/>
              <a:ext cx="25" cy="39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0" y="153"/>
                  </a:moveTo>
                  <a:lnTo>
                    <a:pt x="104" y="0"/>
                  </a:lnTo>
                  <a:lnTo>
                    <a:pt x="104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59" name="Freeform 126"/>
            <p:cNvSpPr>
              <a:spLocks/>
            </p:cNvSpPr>
            <p:nvPr/>
          </p:nvSpPr>
          <p:spPr bwMode="auto">
            <a:xfrm>
              <a:off x="3089" y="1196"/>
              <a:ext cx="29" cy="39"/>
            </a:xfrm>
            <a:custGeom>
              <a:avLst/>
              <a:gdLst>
                <a:gd name="T0" fmla="*/ 0 w 116"/>
                <a:gd name="T1" fmla="*/ 0 h 156"/>
                <a:gd name="T2" fmla="*/ 0 w 116"/>
                <a:gd name="T3" fmla="*/ 0 h 156"/>
                <a:gd name="T4" fmla="*/ 0 w 116"/>
                <a:gd name="T5" fmla="*/ 0 h 156"/>
                <a:gd name="T6" fmla="*/ 0 w 116"/>
                <a:gd name="T7" fmla="*/ 0 h 156"/>
                <a:gd name="T8" fmla="*/ 0 w 116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56"/>
                <a:gd name="T17" fmla="*/ 116 w 116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56">
                  <a:moveTo>
                    <a:pt x="0" y="156"/>
                  </a:moveTo>
                  <a:lnTo>
                    <a:pt x="9" y="156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60" name="Rectangle 127"/>
            <p:cNvSpPr>
              <a:spLocks noChangeArrowheads="1"/>
            </p:cNvSpPr>
            <p:nvPr/>
          </p:nvSpPr>
          <p:spPr bwMode="auto">
            <a:xfrm>
              <a:off x="3088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</p:grpSp>
      <p:grpSp>
        <p:nvGrpSpPr>
          <p:cNvPr id="3093" name="Group 128"/>
          <p:cNvGrpSpPr>
            <a:grpSpLocks/>
          </p:cNvGrpSpPr>
          <p:nvPr/>
        </p:nvGrpSpPr>
        <p:grpSpPr bwMode="auto">
          <a:xfrm flipH="1">
            <a:off x="1235075" y="4700588"/>
            <a:ext cx="285750" cy="465137"/>
            <a:chOff x="2881" y="718"/>
            <a:chExt cx="366" cy="552"/>
          </a:xfrm>
        </p:grpSpPr>
        <p:sp>
          <p:nvSpPr>
            <p:cNvPr id="3915" name="Rectangle 129"/>
            <p:cNvSpPr>
              <a:spLocks noChangeArrowheads="1"/>
            </p:cNvSpPr>
            <p:nvPr/>
          </p:nvSpPr>
          <p:spPr bwMode="auto">
            <a:xfrm>
              <a:off x="2904" y="1042"/>
              <a:ext cx="316" cy="227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16" name="Rectangle 130"/>
            <p:cNvSpPr>
              <a:spLocks noChangeArrowheads="1"/>
            </p:cNvSpPr>
            <p:nvPr/>
          </p:nvSpPr>
          <p:spPr bwMode="auto">
            <a:xfrm>
              <a:off x="2906" y="1070"/>
              <a:ext cx="311" cy="1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17" name="Rectangle 131"/>
            <p:cNvSpPr>
              <a:spLocks noChangeArrowheads="1"/>
            </p:cNvSpPr>
            <p:nvPr/>
          </p:nvSpPr>
          <p:spPr bwMode="auto">
            <a:xfrm>
              <a:off x="2906" y="1074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18" name="Rectangle 132"/>
            <p:cNvSpPr>
              <a:spLocks noChangeArrowheads="1"/>
            </p:cNvSpPr>
            <p:nvPr/>
          </p:nvSpPr>
          <p:spPr bwMode="auto">
            <a:xfrm>
              <a:off x="2906" y="1088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19" name="Rectangle 133"/>
            <p:cNvSpPr>
              <a:spLocks noChangeArrowheads="1"/>
            </p:cNvSpPr>
            <p:nvPr/>
          </p:nvSpPr>
          <p:spPr bwMode="auto">
            <a:xfrm>
              <a:off x="2903" y="1235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20" name="Rectangle 134"/>
            <p:cNvSpPr>
              <a:spLocks noChangeArrowheads="1"/>
            </p:cNvSpPr>
            <p:nvPr/>
          </p:nvSpPr>
          <p:spPr bwMode="auto">
            <a:xfrm>
              <a:off x="2903" y="1227"/>
              <a:ext cx="318" cy="4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21" name="Rectangle 135"/>
            <p:cNvSpPr>
              <a:spLocks noChangeArrowheads="1"/>
            </p:cNvSpPr>
            <p:nvPr/>
          </p:nvSpPr>
          <p:spPr bwMode="auto">
            <a:xfrm>
              <a:off x="2903" y="1242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22" name="Rectangle 136"/>
            <p:cNvSpPr>
              <a:spLocks noChangeArrowheads="1"/>
            </p:cNvSpPr>
            <p:nvPr/>
          </p:nvSpPr>
          <p:spPr bwMode="auto">
            <a:xfrm>
              <a:off x="2906" y="1249"/>
              <a:ext cx="311" cy="18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23" name="Freeform 137"/>
            <p:cNvSpPr>
              <a:spLocks/>
            </p:cNvSpPr>
            <p:nvPr/>
          </p:nvSpPr>
          <p:spPr bwMode="auto">
            <a:xfrm>
              <a:off x="2881" y="736"/>
              <a:ext cx="366" cy="85"/>
            </a:xfrm>
            <a:custGeom>
              <a:avLst/>
              <a:gdLst>
                <a:gd name="T0" fmla="*/ 0 w 1463"/>
                <a:gd name="T1" fmla="*/ 0 h 338"/>
                <a:gd name="T2" fmla="*/ 0 w 1463"/>
                <a:gd name="T3" fmla="*/ 0 h 338"/>
                <a:gd name="T4" fmla="*/ 0 w 1463"/>
                <a:gd name="T5" fmla="*/ 0 h 338"/>
                <a:gd name="T6" fmla="*/ 0 w 1463"/>
                <a:gd name="T7" fmla="*/ 0 h 338"/>
                <a:gd name="T8" fmla="*/ 0 w 1463"/>
                <a:gd name="T9" fmla="*/ 0 h 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63"/>
                <a:gd name="T16" fmla="*/ 0 h 338"/>
                <a:gd name="T17" fmla="*/ 1463 w 1463"/>
                <a:gd name="T18" fmla="*/ 338 h 3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63" h="338">
                  <a:moveTo>
                    <a:pt x="0" y="338"/>
                  </a:moveTo>
                  <a:lnTo>
                    <a:pt x="1463" y="338"/>
                  </a:lnTo>
                  <a:lnTo>
                    <a:pt x="1362" y="0"/>
                  </a:lnTo>
                  <a:lnTo>
                    <a:pt x="97" y="0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24" name="Freeform 138"/>
            <p:cNvSpPr>
              <a:spLocks/>
            </p:cNvSpPr>
            <p:nvPr/>
          </p:nvSpPr>
          <p:spPr bwMode="auto">
            <a:xfrm>
              <a:off x="2881" y="824"/>
              <a:ext cx="177" cy="42"/>
            </a:xfrm>
            <a:custGeom>
              <a:avLst/>
              <a:gdLst>
                <a:gd name="T0" fmla="*/ 0 w 712"/>
                <a:gd name="T1" fmla="*/ 0 h 168"/>
                <a:gd name="T2" fmla="*/ 0 w 712"/>
                <a:gd name="T3" fmla="*/ 0 h 168"/>
                <a:gd name="T4" fmla="*/ 0 w 712"/>
                <a:gd name="T5" fmla="*/ 0 h 168"/>
                <a:gd name="T6" fmla="*/ 0 w 712"/>
                <a:gd name="T7" fmla="*/ 0 h 168"/>
                <a:gd name="T8" fmla="*/ 0 w 712"/>
                <a:gd name="T9" fmla="*/ 0 h 168"/>
                <a:gd name="T10" fmla="*/ 0 w 712"/>
                <a:gd name="T11" fmla="*/ 0 h 168"/>
                <a:gd name="T12" fmla="*/ 0 w 712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12"/>
                <a:gd name="T22" fmla="*/ 0 h 168"/>
                <a:gd name="T23" fmla="*/ 712 w 712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12" h="168">
                  <a:moveTo>
                    <a:pt x="712" y="168"/>
                  </a:moveTo>
                  <a:lnTo>
                    <a:pt x="89" y="168"/>
                  </a:lnTo>
                  <a:lnTo>
                    <a:pt x="45" y="121"/>
                  </a:lnTo>
                  <a:lnTo>
                    <a:pt x="45" y="52"/>
                  </a:lnTo>
                  <a:lnTo>
                    <a:pt x="0" y="0"/>
                  </a:lnTo>
                  <a:lnTo>
                    <a:pt x="712" y="0"/>
                  </a:lnTo>
                  <a:lnTo>
                    <a:pt x="712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25" name="Freeform 139"/>
            <p:cNvSpPr>
              <a:spLocks/>
            </p:cNvSpPr>
            <p:nvPr/>
          </p:nvSpPr>
          <p:spPr bwMode="auto">
            <a:xfrm>
              <a:off x="3053" y="824"/>
              <a:ext cx="191" cy="42"/>
            </a:xfrm>
            <a:custGeom>
              <a:avLst/>
              <a:gdLst>
                <a:gd name="T0" fmla="*/ 0 w 766"/>
                <a:gd name="T1" fmla="*/ 0 h 168"/>
                <a:gd name="T2" fmla="*/ 0 w 766"/>
                <a:gd name="T3" fmla="*/ 0 h 168"/>
                <a:gd name="T4" fmla="*/ 0 w 766"/>
                <a:gd name="T5" fmla="*/ 0 h 168"/>
                <a:gd name="T6" fmla="*/ 0 w 766"/>
                <a:gd name="T7" fmla="*/ 0 h 168"/>
                <a:gd name="T8" fmla="*/ 0 w 766"/>
                <a:gd name="T9" fmla="*/ 0 h 168"/>
                <a:gd name="T10" fmla="*/ 0 w 766"/>
                <a:gd name="T11" fmla="*/ 0 h 168"/>
                <a:gd name="T12" fmla="*/ 0 w 766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6"/>
                <a:gd name="T22" fmla="*/ 0 h 168"/>
                <a:gd name="T23" fmla="*/ 766 w 766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6" h="168">
                  <a:moveTo>
                    <a:pt x="0" y="168"/>
                  </a:moveTo>
                  <a:lnTo>
                    <a:pt x="670" y="168"/>
                  </a:lnTo>
                  <a:lnTo>
                    <a:pt x="718" y="121"/>
                  </a:lnTo>
                  <a:lnTo>
                    <a:pt x="718" y="52"/>
                  </a:lnTo>
                  <a:lnTo>
                    <a:pt x="766" y="0"/>
                  </a:lnTo>
                  <a:lnTo>
                    <a:pt x="0" y="0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26" name="Rectangle 140"/>
            <p:cNvSpPr>
              <a:spLocks noChangeArrowheads="1"/>
            </p:cNvSpPr>
            <p:nvPr/>
          </p:nvSpPr>
          <p:spPr bwMode="auto">
            <a:xfrm>
              <a:off x="2892" y="848"/>
              <a:ext cx="336" cy="4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27" name="Rectangle 141"/>
            <p:cNvSpPr>
              <a:spLocks noChangeArrowheads="1"/>
            </p:cNvSpPr>
            <p:nvPr/>
          </p:nvSpPr>
          <p:spPr bwMode="auto">
            <a:xfrm>
              <a:off x="2892" y="838"/>
              <a:ext cx="336" cy="1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28" name="Rectangle 142"/>
            <p:cNvSpPr>
              <a:spLocks noChangeArrowheads="1"/>
            </p:cNvSpPr>
            <p:nvPr/>
          </p:nvSpPr>
          <p:spPr bwMode="auto">
            <a:xfrm>
              <a:off x="2882" y="820"/>
              <a:ext cx="363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29" name="Rectangle 143"/>
            <p:cNvSpPr>
              <a:spLocks noChangeArrowheads="1"/>
            </p:cNvSpPr>
            <p:nvPr/>
          </p:nvSpPr>
          <p:spPr bwMode="auto">
            <a:xfrm>
              <a:off x="2904" y="864"/>
              <a:ext cx="316" cy="133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30" name="Rectangle 144"/>
            <p:cNvSpPr>
              <a:spLocks noChangeArrowheads="1"/>
            </p:cNvSpPr>
            <p:nvPr/>
          </p:nvSpPr>
          <p:spPr bwMode="auto">
            <a:xfrm>
              <a:off x="3207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31" name="Rectangle 145"/>
            <p:cNvSpPr>
              <a:spLocks noChangeArrowheads="1"/>
            </p:cNvSpPr>
            <p:nvPr/>
          </p:nvSpPr>
          <p:spPr bwMode="auto">
            <a:xfrm>
              <a:off x="3207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32" name="Rectangle 146"/>
            <p:cNvSpPr>
              <a:spLocks noChangeArrowheads="1"/>
            </p:cNvSpPr>
            <p:nvPr/>
          </p:nvSpPr>
          <p:spPr bwMode="auto">
            <a:xfrm>
              <a:off x="3079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33" name="Rectangle 147"/>
            <p:cNvSpPr>
              <a:spLocks noChangeArrowheads="1"/>
            </p:cNvSpPr>
            <p:nvPr/>
          </p:nvSpPr>
          <p:spPr bwMode="auto">
            <a:xfrm>
              <a:off x="3079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34" name="Rectangle 148"/>
            <p:cNvSpPr>
              <a:spLocks noChangeArrowheads="1"/>
            </p:cNvSpPr>
            <p:nvPr/>
          </p:nvSpPr>
          <p:spPr bwMode="auto">
            <a:xfrm>
              <a:off x="3036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35" name="Rectangle 149"/>
            <p:cNvSpPr>
              <a:spLocks noChangeArrowheads="1"/>
            </p:cNvSpPr>
            <p:nvPr/>
          </p:nvSpPr>
          <p:spPr bwMode="auto">
            <a:xfrm>
              <a:off x="3036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36" name="Rectangle 150"/>
            <p:cNvSpPr>
              <a:spLocks noChangeArrowheads="1"/>
            </p:cNvSpPr>
            <p:nvPr/>
          </p:nvSpPr>
          <p:spPr bwMode="auto">
            <a:xfrm>
              <a:off x="2907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37" name="Rectangle 151"/>
            <p:cNvSpPr>
              <a:spLocks noChangeArrowheads="1"/>
            </p:cNvSpPr>
            <p:nvPr/>
          </p:nvSpPr>
          <p:spPr bwMode="auto">
            <a:xfrm>
              <a:off x="2907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38" name="Rectangle 152"/>
            <p:cNvSpPr>
              <a:spLocks noChangeArrowheads="1"/>
            </p:cNvSpPr>
            <p:nvPr/>
          </p:nvSpPr>
          <p:spPr bwMode="auto">
            <a:xfrm>
              <a:off x="3054" y="1092"/>
              <a:ext cx="16" cy="13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39" name="Rectangle 153"/>
            <p:cNvSpPr>
              <a:spLocks noChangeArrowheads="1"/>
            </p:cNvSpPr>
            <p:nvPr/>
          </p:nvSpPr>
          <p:spPr bwMode="auto">
            <a:xfrm>
              <a:off x="2904" y="1007"/>
              <a:ext cx="316" cy="2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40" name="Rectangle 154"/>
            <p:cNvSpPr>
              <a:spLocks noChangeArrowheads="1"/>
            </p:cNvSpPr>
            <p:nvPr/>
          </p:nvSpPr>
          <p:spPr bwMode="auto">
            <a:xfrm>
              <a:off x="2903" y="998"/>
              <a:ext cx="318" cy="11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41" name="Rectangle 155"/>
            <p:cNvSpPr>
              <a:spLocks noChangeArrowheads="1"/>
            </p:cNvSpPr>
            <p:nvPr/>
          </p:nvSpPr>
          <p:spPr bwMode="auto">
            <a:xfrm>
              <a:off x="2903" y="1016"/>
              <a:ext cx="318" cy="4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42" name="Rectangle 156"/>
            <p:cNvSpPr>
              <a:spLocks noChangeArrowheads="1"/>
            </p:cNvSpPr>
            <p:nvPr/>
          </p:nvSpPr>
          <p:spPr bwMode="auto">
            <a:xfrm>
              <a:off x="2903" y="1038"/>
              <a:ext cx="318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43" name="Rectangle 157"/>
            <p:cNvSpPr>
              <a:spLocks noChangeArrowheads="1"/>
            </p:cNvSpPr>
            <p:nvPr/>
          </p:nvSpPr>
          <p:spPr bwMode="auto">
            <a:xfrm>
              <a:off x="2903" y="1052"/>
              <a:ext cx="314" cy="7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44" name="Freeform 158"/>
            <p:cNvSpPr>
              <a:spLocks/>
            </p:cNvSpPr>
            <p:nvPr/>
          </p:nvSpPr>
          <p:spPr bwMode="auto">
            <a:xfrm>
              <a:off x="3093" y="1070"/>
              <a:ext cx="110" cy="156"/>
            </a:xfrm>
            <a:custGeom>
              <a:avLst/>
              <a:gdLst>
                <a:gd name="T0" fmla="*/ 0 w 440"/>
                <a:gd name="T1" fmla="*/ 0 h 623"/>
                <a:gd name="T2" fmla="*/ 0 w 440"/>
                <a:gd name="T3" fmla="*/ 0 h 623"/>
                <a:gd name="T4" fmla="*/ 0 w 440"/>
                <a:gd name="T5" fmla="*/ 0 h 623"/>
                <a:gd name="T6" fmla="*/ 0 w 440"/>
                <a:gd name="T7" fmla="*/ 0 h 623"/>
                <a:gd name="T8" fmla="*/ 0 w 440"/>
                <a:gd name="T9" fmla="*/ 0 h 623"/>
                <a:gd name="T10" fmla="*/ 0 w 440"/>
                <a:gd name="T11" fmla="*/ 0 h 623"/>
                <a:gd name="T12" fmla="*/ 0 w 440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0"/>
                <a:gd name="T22" fmla="*/ 0 h 623"/>
                <a:gd name="T23" fmla="*/ 440 w 440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0" h="623">
                  <a:moveTo>
                    <a:pt x="0" y="103"/>
                  </a:moveTo>
                  <a:lnTo>
                    <a:pt x="0" y="623"/>
                  </a:lnTo>
                  <a:lnTo>
                    <a:pt x="440" y="623"/>
                  </a:lnTo>
                  <a:lnTo>
                    <a:pt x="440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45" name="Rectangle 159"/>
            <p:cNvSpPr>
              <a:spLocks noChangeArrowheads="1"/>
            </p:cNvSpPr>
            <p:nvPr/>
          </p:nvSpPr>
          <p:spPr bwMode="auto">
            <a:xfrm>
              <a:off x="3111" y="1100"/>
              <a:ext cx="73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46" name="Rectangle 160"/>
            <p:cNvSpPr>
              <a:spLocks noChangeArrowheads="1"/>
            </p:cNvSpPr>
            <p:nvPr/>
          </p:nvSpPr>
          <p:spPr bwMode="auto">
            <a:xfrm>
              <a:off x="3150" y="1103"/>
              <a:ext cx="23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47" name="Rectangle 161"/>
            <p:cNvSpPr>
              <a:spLocks noChangeArrowheads="1"/>
            </p:cNvSpPr>
            <p:nvPr/>
          </p:nvSpPr>
          <p:spPr bwMode="auto">
            <a:xfrm>
              <a:off x="3118" y="1103"/>
              <a:ext cx="27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48" name="Rectangle 162"/>
            <p:cNvSpPr>
              <a:spLocks noChangeArrowheads="1"/>
            </p:cNvSpPr>
            <p:nvPr/>
          </p:nvSpPr>
          <p:spPr bwMode="auto">
            <a:xfrm>
              <a:off x="3125" y="1111"/>
              <a:ext cx="12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49" name="Rectangle 163"/>
            <p:cNvSpPr>
              <a:spLocks noChangeArrowheads="1"/>
            </p:cNvSpPr>
            <p:nvPr/>
          </p:nvSpPr>
          <p:spPr bwMode="auto">
            <a:xfrm>
              <a:off x="3157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50" name="Rectangle 164"/>
            <p:cNvSpPr>
              <a:spLocks noChangeArrowheads="1"/>
            </p:cNvSpPr>
            <p:nvPr/>
          </p:nvSpPr>
          <p:spPr bwMode="auto">
            <a:xfrm>
              <a:off x="3154" y="1211"/>
              <a:ext cx="15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51" name="Oval 165"/>
            <p:cNvSpPr>
              <a:spLocks noChangeArrowheads="1"/>
            </p:cNvSpPr>
            <p:nvPr/>
          </p:nvSpPr>
          <p:spPr bwMode="auto">
            <a:xfrm>
              <a:off x="3139" y="1175"/>
              <a:ext cx="2" cy="1"/>
            </a:xfrm>
            <a:prstGeom prst="ellipse">
              <a:avLst/>
            </a:prstGeom>
            <a:solidFill>
              <a:srgbClr val="FFBF7F"/>
            </a:solidFill>
            <a:ln w="3175">
              <a:solidFill>
                <a:srgbClr val="FFBF7F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52" name="Freeform 166"/>
            <p:cNvSpPr>
              <a:spLocks/>
            </p:cNvSpPr>
            <p:nvPr/>
          </p:nvSpPr>
          <p:spPr bwMode="auto">
            <a:xfrm>
              <a:off x="2923" y="1070"/>
              <a:ext cx="110" cy="156"/>
            </a:xfrm>
            <a:custGeom>
              <a:avLst/>
              <a:gdLst>
                <a:gd name="T0" fmla="*/ 0 w 439"/>
                <a:gd name="T1" fmla="*/ 0 h 623"/>
                <a:gd name="T2" fmla="*/ 0 w 439"/>
                <a:gd name="T3" fmla="*/ 0 h 623"/>
                <a:gd name="T4" fmla="*/ 0 w 439"/>
                <a:gd name="T5" fmla="*/ 0 h 623"/>
                <a:gd name="T6" fmla="*/ 0 w 439"/>
                <a:gd name="T7" fmla="*/ 0 h 623"/>
                <a:gd name="T8" fmla="*/ 0 w 439"/>
                <a:gd name="T9" fmla="*/ 0 h 623"/>
                <a:gd name="T10" fmla="*/ 0 w 439"/>
                <a:gd name="T11" fmla="*/ 0 h 623"/>
                <a:gd name="T12" fmla="*/ 0 w 439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39"/>
                <a:gd name="T22" fmla="*/ 0 h 623"/>
                <a:gd name="T23" fmla="*/ 439 w 439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39" h="623">
                  <a:moveTo>
                    <a:pt x="0" y="103"/>
                  </a:moveTo>
                  <a:lnTo>
                    <a:pt x="0" y="623"/>
                  </a:lnTo>
                  <a:lnTo>
                    <a:pt x="439" y="623"/>
                  </a:lnTo>
                  <a:lnTo>
                    <a:pt x="439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53" name="Rectangle 167"/>
            <p:cNvSpPr>
              <a:spLocks noChangeArrowheads="1"/>
            </p:cNvSpPr>
            <p:nvPr/>
          </p:nvSpPr>
          <p:spPr bwMode="auto">
            <a:xfrm>
              <a:off x="2940" y="1100"/>
              <a:ext cx="72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54" name="Rectangle 168"/>
            <p:cNvSpPr>
              <a:spLocks noChangeArrowheads="1"/>
            </p:cNvSpPr>
            <p:nvPr/>
          </p:nvSpPr>
          <p:spPr bwMode="auto">
            <a:xfrm>
              <a:off x="2979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55" name="Rectangle 169"/>
            <p:cNvSpPr>
              <a:spLocks noChangeArrowheads="1"/>
            </p:cNvSpPr>
            <p:nvPr/>
          </p:nvSpPr>
          <p:spPr bwMode="auto">
            <a:xfrm>
              <a:off x="2947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56" name="Rectangle 170"/>
            <p:cNvSpPr>
              <a:spLocks noChangeArrowheads="1"/>
            </p:cNvSpPr>
            <p:nvPr/>
          </p:nvSpPr>
          <p:spPr bwMode="auto">
            <a:xfrm>
              <a:off x="2958" y="1111"/>
              <a:ext cx="8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57" name="Rectangle 171"/>
            <p:cNvSpPr>
              <a:spLocks noChangeArrowheads="1"/>
            </p:cNvSpPr>
            <p:nvPr/>
          </p:nvSpPr>
          <p:spPr bwMode="auto">
            <a:xfrm>
              <a:off x="2986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58" name="Rectangle 172"/>
            <p:cNvSpPr>
              <a:spLocks noChangeArrowheads="1"/>
            </p:cNvSpPr>
            <p:nvPr/>
          </p:nvSpPr>
          <p:spPr bwMode="auto">
            <a:xfrm>
              <a:off x="2982" y="1211"/>
              <a:ext cx="16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59" name="Oval 173"/>
            <p:cNvSpPr>
              <a:spLocks noChangeArrowheads="1"/>
            </p:cNvSpPr>
            <p:nvPr/>
          </p:nvSpPr>
          <p:spPr bwMode="auto">
            <a:xfrm>
              <a:off x="2967" y="1174"/>
              <a:ext cx="4" cy="3"/>
            </a:xfrm>
            <a:prstGeom prst="ellipse">
              <a:avLst/>
            </a:prstGeom>
            <a:solidFill>
              <a:srgbClr val="FFBF7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60" name="Rectangle 174"/>
            <p:cNvSpPr>
              <a:spLocks noChangeArrowheads="1"/>
            </p:cNvSpPr>
            <p:nvPr/>
          </p:nvSpPr>
          <p:spPr bwMode="auto">
            <a:xfrm>
              <a:off x="3115" y="746"/>
              <a:ext cx="54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61" name="Freeform 175"/>
            <p:cNvSpPr>
              <a:spLocks/>
            </p:cNvSpPr>
            <p:nvPr/>
          </p:nvSpPr>
          <p:spPr bwMode="auto">
            <a:xfrm>
              <a:off x="3108" y="718"/>
              <a:ext cx="71" cy="29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5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62" name="Freeform 176"/>
            <p:cNvSpPr>
              <a:spLocks/>
            </p:cNvSpPr>
            <p:nvPr/>
          </p:nvSpPr>
          <p:spPr bwMode="auto">
            <a:xfrm>
              <a:off x="3115" y="724"/>
              <a:ext cx="58" cy="21"/>
            </a:xfrm>
            <a:custGeom>
              <a:avLst/>
              <a:gdLst>
                <a:gd name="T0" fmla="*/ 0 w 232"/>
                <a:gd name="T1" fmla="*/ 0 h 85"/>
                <a:gd name="T2" fmla="*/ 0 w 232"/>
                <a:gd name="T3" fmla="*/ 0 h 85"/>
                <a:gd name="T4" fmla="*/ 0 w 232"/>
                <a:gd name="T5" fmla="*/ 0 h 85"/>
                <a:gd name="T6" fmla="*/ 0 w 232"/>
                <a:gd name="T7" fmla="*/ 0 h 85"/>
                <a:gd name="T8" fmla="*/ 0 w 232"/>
                <a:gd name="T9" fmla="*/ 0 h 85"/>
                <a:gd name="T10" fmla="*/ 0 w 232"/>
                <a:gd name="T11" fmla="*/ 0 h 85"/>
                <a:gd name="T12" fmla="*/ 0 w 232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2"/>
                <a:gd name="T22" fmla="*/ 0 h 85"/>
                <a:gd name="T23" fmla="*/ 232 w 232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2" h="85">
                  <a:moveTo>
                    <a:pt x="0" y="85"/>
                  </a:moveTo>
                  <a:lnTo>
                    <a:pt x="232" y="85"/>
                  </a:lnTo>
                  <a:lnTo>
                    <a:pt x="232" y="43"/>
                  </a:lnTo>
                  <a:lnTo>
                    <a:pt x="153" y="0"/>
                  </a:lnTo>
                  <a:lnTo>
                    <a:pt x="78" y="0"/>
                  </a:lnTo>
                  <a:lnTo>
                    <a:pt x="0" y="41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63" name="Rectangle 177"/>
            <p:cNvSpPr>
              <a:spLocks noChangeArrowheads="1"/>
            </p:cNvSpPr>
            <p:nvPr/>
          </p:nvSpPr>
          <p:spPr bwMode="auto">
            <a:xfrm>
              <a:off x="3118" y="781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64" name="Rectangle 178"/>
            <p:cNvSpPr>
              <a:spLocks noChangeArrowheads="1"/>
            </p:cNvSpPr>
            <p:nvPr/>
          </p:nvSpPr>
          <p:spPr bwMode="auto">
            <a:xfrm>
              <a:off x="3118" y="753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65" name="Rectangle 179"/>
            <p:cNvSpPr>
              <a:spLocks noChangeArrowheads="1"/>
            </p:cNvSpPr>
            <p:nvPr/>
          </p:nvSpPr>
          <p:spPr bwMode="auto">
            <a:xfrm>
              <a:off x="2958" y="746"/>
              <a:ext cx="51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66" name="Freeform 180"/>
            <p:cNvSpPr>
              <a:spLocks/>
            </p:cNvSpPr>
            <p:nvPr/>
          </p:nvSpPr>
          <p:spPr bwMode="auto">
            <a:xfrm>
              <a:off x="2950" y="718"/>
              <a:ext cx="71" cy="30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6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67" name="Freeform 181"/>
            <p:cNvSpPr>
              <a:spLocks/>
            </p:cNvSpPr>
            <p:nvPr/>
          </p:nvSpPr>
          <p:spPr bwMode="auto">
            <a:xfrm>
              <a:off x="2957" y="724"/>
              <a:ext cx="58" cy="21"/>
            </a:xfrm>
            <a:custGeom>
              <a:avLst/>
              <a:gdLst>
                <a:gd name="T0" fmla="*/ 0 w 231"/>
                <a:gd name="T1" fmla="*/ 0 h 85"/>
                <a:gd name="T2" fmla="*/ 0 w 231"/>
                <a:gd name="T3" fmla="*/ 0 h 85"/>
                <a:gd name="T4" fmla="*/ 0 w 231"/>
                <a:gd name="T5" fmla="*/ 0 h 85"/>
                <a:gd name="T6" fmla="*/ 0 w 231"/>
                <a:gd name="T7" fmla="*/ 0 h 85"/>
                <a:gd name="T8" fmla="*/ 0 w 231"/>
                <a:gd name="T9" fmla="*/ 0 h 85"/>
                <a:gd name="T10" fmla="*/ 0 w 231"/>
                <a:gd name="T11" fmla="*/ 0 h 85"/>
                <a:gd name="T12" fmla="*/ 0 w 231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1"/>
                <a:gd name="T22" fmla="*/ 0 h 85"/>
                <a:gd name="T23" fmla="*/ 231 w 231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1" h="85">
                  <a:moveTo>
                    <a:pt x="0" y="85"/>
                  </a:moveTo>
                  <a:lnTo>
                    <a:pt x="231" y="85"/>
                  </a:lnTo>
                  <a:lnTo>
                    <a:pt x="231" y="43"/>
                  </a:lnTo>
                  <a:lnTo>
                    <a:pt x="155" y="0"/>
                  </a:lnTo>
                  <a:lnTo>
                    <a:pt x="78" y="0"/>
                  </a:lnTo>
                  <a:lnTo>
                    <a:pt x="0" y="42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68" name="Rectangle 182"/>
            <p:cNvSpPr>
              <a:spLocks noChangeArrowheads="1"/>
            </p:cNvSpPr>
            <p:nvPr/>
          </p:nvSpPr>
          <p:spPr bwMode="auto">
            <a:xfrm>
              <a:off x="2961" y="785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69" name="Rectangle 183"/>
            <p:cNvSpPr>
              <a:spLocks noChangeArrowheads="1"/>
            </p:cNvSpPr>
            <p:nvPr/>
          </p:nvSpPr>
          <p:spPr bwMode="auto">
            <a:xfrm>
              <a:off x="2961" y="753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70" name="Freeform 184"/>
            <p:cNvSpPr>
              <a:spLocks/>
            </p:cNvSpPr>
            <p:nvPr/>
          </p:nvSpPr>
          <p:spPr bwMode="auto">
            <a:xfrm>
              <a:off x="3096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71" name="Rectangle 185"/>
            <p:cNvSpPr>
              <a:spLocks noChangeArrowheads="1"/>
            </p:cNvSpPr>
            <p:nvPr/>
          </p:nvSpPr>
          <p:spPr bwMode="auto">
            <a:xfrm>
              <a:off x="3115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72" name="Rectangle 186"/>
            <p:cNvSpPr>
              <a:spLocks noChangeArrowheads="1"/>
            </p:cNvSpPr>
            <p:nvPr/>
          </p:nvSpPr>
          <p:spPr bwMode="auto">
            <a:xfrm>
              <a:off x="3147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73" name="Rectangle 187"/>
            <p:cNvSpPr>
              <a:spLocks noChangeArrowheads="1"/>
            </p:cNvSpPr>
            <p:nvPr/>
          </p:nvSpPr>
          <p:spPr bwMode="auto">
            <a:xfrm>
              <a:off x="3118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74" name="Rectangle 188"/>
            <p:cNvSpPr>
              <a:spLocks noChangeArrowheads="1"/>
            </p:cNvSpPr>
            <p:nvPr/>
          </p:nvSpPr>
          <p:spPr bwMode="auto">
            <a:xfrm>
              <a:off x="3147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75" name="Rectangle 189"/>
            <p:cNvSpPr>
              <a:spLocks noChangeArrowheads="1"/>
            </p:cNvSpPr>
            <p:nvPr/>
          </p:nvSpPr>
          <p:spPr bwMode="auto">
            <a:xfrm>
              <a:off x="3118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76" name="Rectangle 190"/>
            <p:cNvSpPr>
              <a:spLocks noChangeArrowheads="1"/>
            </p:cNvSpPr>
            <p:nvPr/>
          </p:nvSpPr>
          <p:spPr bwMode="auto">
            <a:xfrm>
              <a:off x="3089" y="996"/>
              <a:ext cx="102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77" name="Freeform 191"/>
            <p:cNvSpPr>
              <a:spLocks/>
            </p:cNvSpPr>
            <p:nvPr/>
          </p:nvSpPr>
          <p:spPr bwMode="auto">
            <a:xfrm>
              <a:off x="2940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78" name="Rectangle 192"/>
            <p:cNvSpPr>
              <a:spLocks noChangeArrowheads="1"/>
            </p:cNvSpPr>
            <p:nvPr/>
          </p:nvSpPr>
          <p:spPr bwMode="auto">
            <a:xfrm>
              <a:off x="2958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79" name="Rectangle 193"/>
            <p:cNvSpPr>
              <a:spLocks noChangeArrowheads="1"/>
            </p:cNvSpPr>
            <p:nvPr/>
          </p:nvSpPr>
          <p:spPr bwMode="auto">
            <a:xfrm>
              <a:off x="2990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80" name="Rectangle 194"/>
            <p:cNvSpPr>
              <a:spLocks noChangeArrowheads="1"/>
            </p:cNvSpPr>
            <p:nvPr/>
          </p:nvSpPr>
          <p:spPr bwMode="auto">
            <a:xfrm>
              <a:off x="2961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81" name="Rectangle 195"/>
            <p:cNvSpPr>
              <a:spLocks noChangeArrowheads="1"/>
            </p:cNvSpPr>
            <p:nvPr/>
          </p:nvSpPr>
          <p:spPr bwMode="auto">
            <a:xfrm>
              <a:off x="2990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82" name="Rectangle 196"/>
            <p:cNvSpPr>
              <a:spLocks noChangeArrowheads="1"/>
            </p:cNvSpPr>
            <p:nvPr/>
          </p:nvSpPr>
          <p:spPr bwMode="auto">
            <a:xfrm>
              <a:off x="2961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83" name="Rectangle 197"/>
            <p:cNvSpPr>
              <a:spLocks noChangeArrowheads="1"/>
            </p:cNvSpPr>
            <p:nvPr/>
          </p:nvSpPr>
          <p:spPr bwMode="auto">
            <a:xfrm>
              <a:off x="2933" y="996"/>
              <a:ext cx="105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84" name="Rectangle 198"/>
            <p:cNvSpPr>
              <a:spLocks noChangeArrowheads="1"/>
            </p:cNvSpPr>
            <p:nvPr/>
          </p:nvSpPr>
          <p:spPr bwMode="auto">
            <a:xfrm>
              <a:off x="2942" y="1231"/>
              <a:ext cx="68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85" name="Rectangle 199"/>
            <p:cNvSpPr>
              <a:spLocks noChangeArrowheads="1"/>
            </p:cNvSpPr>
            <p:nvPr/>
          </p:nvSpPr>
          <p:spPr bwMode="auto">
            <a:xfrm>
              <a:off x="2935" y="1242"/>
              <a:ext cx="82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86" name="Rectangle 200"/>
            <p:cNvSpPr>
              <a:spLocks noChangeArrowheads="1"/>
            </p:cNvSpPr>
            <p:nvPr/>
          </p:nvSpPr>
          <p:spPr bwMode="auto">
            <a:xfrm>
              <a:off x="2932" y="1249"/>
              <a:ext cx="89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87" name="Rectangle 201"/>
            <p:cNvSpPr>
              <a:spLocks noChangeArrowheads="1"/>
            </p:cNvSpPr>
            <p:nvPr/>
          </p:nvSpPr>
          <p:spPr bwMode="auto">
            <a:xfrm>
              <a:off x="2924" y="1260"/>
              <a:ext cx="104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88" name="Rectangle 202"/>
            <p:cNvSpPr>
              <a:spLocks noChangeArrowheads="1"/>
            </p:cNvSpPr>
            <p:nvPr/>
          </p:nvSpPr>
          <p:spPr bwMode="auto">
            <a:xfrm>
              <a:off x="2921" y="1267"/>
              <a:ext cx="110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89" name="Freeform 203"/>
            <p:cNvSpPr>
              <a:spLocks/>
            </p:cNvSpPr>
            <p:nvPr/>
          </p:nvSpPr>
          <p:spPr bwMode="auto">
            <a:xfrm>
              <a:off x="2943" y="1227"/>
              <a:ext cx="70" cy="5"/>
            </a:xfrm>
            <a:custGeom>
              <a:avLst/>
              <a:gdLst>
                <a:gd name="T0" fmla="*/ 0 w 281"/>
                <a:gd name="T1" fmla="*/ 0 h 22"/>
                <a:gd name="T2" fmla="*/ 0 w 281"/>
                <a:gd name="T3" fmla="*/ 0 h 22"/>
                <a:gd name="T4" fmla="*/ 0 w 281"/>
                <a:gd name="T5" fmla="*/ 0 h 22"/>
                <a:gd name="T6" fmla="*/ 0 w 281"/>
                <a:gd name="T7" fmla="*/ 0 h 22"/>
                <a:gd name="T8" fmla="*/ 0 w 281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1"/>
                <a:gd name="T16" fmla="*/ 0 h 22"/>
                <a:gd name="T17" fmla="*/ 281 w 281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1" h="22">
                  <a:moveTo>
                    <a:pt x="0" y="22"/>
                  </a:moveTo>
                  <a:lnTo>
                    <a:pt x="19" y="0"/>
                  </a:lnTo>
                  <a:lnTo>
                    <a:pt x="262" y="0"/>
                  </a:lnTo>
                  <a:lnTo>
                    <a:pt x="281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90" name="Freeform 204"/>
            <p:cNvSpPr>
              <a:spLocks/>
            </p:cNvSpPr>
            <p:nvPr/>
          </p:nvSpPr>
          <p:spPr bwMode="auto">
            <a:xfrm>
              <a:off x="293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0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91" name="Freeform 205"/>
            <p:cNvSpPr>
              <a:spLocks/>
            </p:cNvSpPr>
            <p:nvPr/>
          </p:nvSpPr>
          <p:spPr bwMode="auto">
            <a:xfrm>
              <a:off x="2932" y="1246"/>
              <a:ext cx="92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8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92" name="Freeform 206"/>
            <p:cNvSpPr>
              <a:spLocks/>
            </p:cNvSpPr>
            <p:nvPr/>
          </p:nvSpPr>
          <p:spPr bwMode="auto">
            <a:xfrm>
              <a:off x="2925" y="1255"/>
              <a:ext cx="106" cy="4"/>
            </a:xfrm>
            <a:custGeom>
              <a:avLst/>
              <a:gdLst>
                <a:gd name="T0" fmla="*/ 0 w 425"/>
                <a:gd name="T1" fmla="*/ 0 h 17"/>
                <a:gd name="T2" fmla="*/ 0 w 425"/>
                <a:gd name="T3" fmla="*/ 0 h 17"/>
                <a:gd name="T4" fmla="*/ 0 w 425"/>
                <a:gd name="T5" fmla="*/ 0 h 17"/>
                <a:gd name="T6" fmla="*/ 0 w 425"/>
                <a:gd name="T7" fmla="*/ 0 h 17"/>
                <a:gd name="T8" fmla="*/ 0 w 425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5"/>
                <a:gd name="T16" fmla="*/ 0 h 17"/>
                <a:gd name="T17" fmla="*/ 425 w 425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5" h="17">
                  <a:moveTo>
                    <a:pt x="23" y="0"/>
                  </a:moveTo>
                  <a:lnTo>
                    <a:pt x="0" y="17"/>
                  </a:lnTo>
                  <a:lnTo>
                    <a:pt x="425" y="17"/>
                  </a:lnTo>
                  <a:lnTo>
                    <a:pt x="402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93" name="Freeform 207"/>
            <p:cNvSpPr>
              <a:spLocks/>
            </p:cNvSpPr>
            <p:nvPr/>
          </p:nvSpPr>
          <p:spPr bwMode="auto">
            <a:xfrm>
              <a:off x="292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94" name="Rectangle 208"/>
            <p:cNvSpPr>
              <a:spLocks noChangeArrowheads="1"/>
            </p:cNvSpPr>
            <p:nvPr/>
          </p:nvSpPr>
          <p:spPr bwMode="auto">
            <a:xfrm>
              <a:off x="3028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95" name="Rectangle 209"/>
            <p:cNvSpPr>
              <a:spLocks noChangeArrowheads="1"/>
            </p:cNvSpPr>
            <p:nvPr/>
          </p:nvSpPr>
          <p:spPr bwMode="auto">
            <a:xfrm>
              <a:off x="3017" y="1210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96" name="Freeform 210"/>
            <p:cNvSpPr>
              <a:spLocks/>
            </p:cNvSpPr>
            <p:nvPr/>
          </p:nvSpPr>
          <p:spPr bwMode="auto">
            <a:xfrm>
              <a:off x="300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97" name="Freeform 211"/>
            <p:cNvSpPr>
              <a:spLocks/>
            </p:cNvSpPr>
            <p:nvPr/>
          </p:nvSpPr>
          <p:spPr bwMode="auto">
            <a:xfrm>
              <a:off x="3008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115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15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98" name="Rectangle 212"/>
            <p:cNvSpPr>
              <a:spLocks noChangeArrowheads="1"/>
            </p:cNvSpPr>
            <p:nvPr/>
          </p:nvSpPr>
          <p:spPr bwMode="auto">
            <a:xfrm>
              <a:off x="3035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99" name="Rectangle 213"/>
            <p:cNvSpPr>
              <a:spLocks noChangeArrowheads="1"/>
            </p:cNvSpPr>
            <p:nvPr/>
          </p:nvSpPr>
          <p:spPr bwMode="auto">
            <a:xfrm>
              <a:off x="2924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00" name="Rectangle 214"/>
            <p:cNvSpPr>
              <a:spLocks noChangeArrowheads="1"/>
            </p:cNvSpPr>
            <p:nvPr/>
          </p:nvSpPr>
          <p:spPr bwMode="auto">
            <a:xfrm>
              <a:off x="2935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01" name="Rectangle 215"/>
            <p:cNvSpPr>
              <a:spLocks noChangeArrowheads="1"/>
            </p:cNvSpPr>
            <p:nvPr/>
          </p:nvSpPr>
          <p:spPr bwMode="auto">
            <a:xfrm>
              <a:off x="2942" y="1203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02" name="Freeform 216"/>
            <p:cNvSpPr>
              <a:spLocks/>
            </p:cNvSpPr>
            <p:nvPr/>
          </p:nvSpPr>
          <p:spPr bwMode="auto">
            <a:xfrm>
              <a:off x="2922" y="1197"/>
              <a:ext cx="26" cy="39"/>
            </a:xfrm>
            <a:custGeom>
              <a:avLst/>
              <a:gdLst>
                <a:gd name="T0" fmla="*/ 0 w 103"/>
                <a:gd name="T1" fmla="*/ 0 h 160"/>
                <a:gd name="T2" fmla="*/ 0 w 103"/>
                <a:gd name="T3" fmla="*/ 0 h 160"/>
                <a:gd name="T4" fmla="*/ 0 w 103"/>
                <a:gd name="T5" fmla="*/ 0 h 160"/>
                <a:gd name="T6" fmla="*/ 0 w 103"/>
                <a:gd name="T7" fmla="*/ 0 h 160"/>
                <a:gd name="T8" fmla="*/ 0 w 103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60"/>
                <a:gd name="T17" fmla="*/ 103 w 103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60">
                  <a:moveTo>
                    <a:pt x="0" y="153"/>
                  </a:moveTo>
                  <a:lnTo>
                    <a:pt x="103" y="0"/>
                  </a:lnTo>
                  <a:lnTo>
                    <a:pt x="103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03" name="Freeform 217"/>
            <p:cNvSpPr>
              <a:spLocks/>
            </p:cNvSpPr>
            <p:nvPr/>
          </p:nvSpPr>
          <p:spPr bwMode="auto">
            <a:xfrm>
              <a:off x="2919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0" y="156"/>
                  </a:moveTo>
                  <a:lnTo>
                    <a:pt x="10" y="156"/>
                  </a:lnTo>
                  <a:lnTo>
                    <a:pt x="115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04" name="Rectangle 218"/>
            <p:cNvSpPr>
              <a:spLocks noChangeArrowheads="1"/>
            </p:cNvSpPr>
            <p:nvPr/>
          </p:nvSpPr>
          <p:spPr bwMode="auto">
            <a:xfrm>
              <a:off x="3114" y="1231"/>
              <a:ext cx="67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05" name="Rectangle 219"/>
            <p:cNvSpPr>
              <a:spLocks noChangeArrowheads="1"/>
            </p:cNvSpPr>
            <p:nvPr/>
          </p:nvSpPr>
          <p:spPr bwMode="auto">
            <a:xfrm>
              <a:off x="3106" y="1242"/>
              <a:ext cx="79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06" name="Rectangle 220"/>
            <p:cNvSpPr>
              <a:spLocks noChangeArrowheads="1"/>
            </p:cNvSpPr>
            <p:nvPr/>
          </p:nvSpPr>
          <p:spPr bwMode="auto">
            <a:xfrm>
              <a:off x="3099" y="1249"/>
              <a:ext cx="93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07" name="Rectangle 221"/>
            <p:cNvSpPr>
              <a:spLocks noChangeArrowheads="1"/>
            </p:cNvSpPr>
            <p:nvPr/>
          </p:nvSpPr>
          <p:spPr bwMode="auto">
            <a:xfrm>
              <a:off x="3096" y="1260"/>
              <a:ext cx="103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08" name="Rectangle 222"/>
            <p:cNvSpPr>
              <a:spLocks noChangeArrowheads="1"/>
            </p:cNvSpPr>
            <p:nvPr/>
          </p:nvSpPr>
          <p:spPr bwMode="auto">
            <a:xfrm>
              <a:off x="3092" y="1267"/>
              <a:ext cx="111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09" name="Freeform 223"/>
            <p:cNvSpPr>
              <a:spLocks/>
            </p:cNvSpPr>
            <p:nvPr/>
          </p:nvSpPr>
          <p:spPr bwMode="auto">
            <a:xfrm>
              <a:off x="3113" y="1227"/>
              <a:ext cx="70" cy="5"/>
            </a:xfrm>
            <a:custGeom>
              <a:avLst/>
              <a:gdLst>
                <a:gd name="T0" fmla="*/ 0 w 280"/>
                <a:gd name="T1" fmla="*/ 0 h 22"/>
                <a:gd name="T2" fmla="*/ 0 w 280"/>
                <a:gd name="T3" fmla="*/ 0 h 22"/>
                <a:gd name="T4" fmla="*/ 0 w 280"/>
                <a:gd name="T5" fmla="*/ 0 h 22"/>
                <a:gd name="T6" fmla="*/ 0 w 280"/>
                <a:gd name="T7" fmla="*/ 0 h 22"/>
                <a:gd name="T8" fmla="*/ 0 w 280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0"/>
                <a:gd name="T16" fmla="*/ 0 h 22"/>
                <a:gd name="T17" fmla="*/ 280 w 28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0" h="22">
                  <a:moveTo>
                    <a:pt x="0" y="22"/>
                  </a:moveTo>
                  <a:lnTo>
                    <a:pt x="20" y="0"/>
                  </a:lnTo>
                  <a:lnTo>
                    <a:pt x="262" y="0"/>
                  </a:lnTo>
                  <a:lnTo>
                    <a:pt x="28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10" name="Freeform 224"/>
            <p:cNvSpPr>
              <a:spLocks/>
            </p:cNvSpPr>
            <p:nvPr/>
          </p:nvSpPr>
          <p:spPr bwMode="auto">
            <a:xfrm>
              <a:off x="310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1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11" name="Freeform 225"/>
            <p:cNvSpPr>
              <a:spLocks/>
            </p:cNvSpPr>
            <p:nvPr/>
          </p:nvSpPr>
          <p:spPr bwMode="auto">
            <a:xfrm>
              <a:off x="3102" y="1246"/>
              <a:ext cx="91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7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12" name="Freeform 226"/>
            <p:cNvSpPr>
              <a:spLocks/>
            </p:cNvSpPr>
            <p:nvPr/>
          </p:nvSpPr>
          <p:spPr bwMode="auto">
            <a:xfrm>
              <a:off x="3095" y="1255"/>
              <a:ext cx="106" cy="4"/>
            </a:xfrm>
            <a:custGeom>
              <a:avLst/>
              <a:gdLst>
                <a:gd name="T0" fmla="*/ 0 w 424"/>
                <a:gd name="T1" fmla="*/ 0 h 17"/>
                <a:gd name="T2" fmla="*/ 0 w 424"/>
                <a:gd name="T3" fmla="*/ 0 h 17"/>
                <a:gd name="T4" fmla="*/ 0 w 424"/>
                <a:gd name="T5" fmla="*/ 0 h 17"/>
                <a:gd name="T6" fmla="*/ 0 w 424"/>
                <a:gd name="T7" fmla="*/ 0 h 17"/>
                <a:gd name="T8" fmla="*/ 0 w 424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4"/>
                <a:gd name="T16" fmla="*/ 0 h 17"/>
                <a:gd name="T17" fmla="*/ 424 w 424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4" h="17">
                  <a:moveTo>
                    <a:pt x="22" y="0"/>
                  </a:moveTo>
                  <a:lnTo>
                    <a:pt x="0" y="17"/>
                  </a:lnTo>
                  <a:lnTo>
                    <a:pt x="424" y="17"/>
                  </a:lnTo>
                  <a:lnTo>
                    <a:pt x="40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13" name="Freeform 227"/>
            <p:cNvSpPr>
              <a:spLocks/>
            </p:cNvSpPr>
            <p:nvPr/>
          </p:nvSpPr>
          <p:spPr bwMode="auto">
            <a:xfrm>
              <a:off x="309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14" name="Rectangle 228"/>
            <p:cNvSpPr>
              <a:spLocks noChangeArrowheads="1"/>
            </p:cNvSpPr>
            <p:nvPr/>
          </p:nvSpPr>
          <p:spPr bwMode="auto">
            <a:xfrm>
              <a:off x="3203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15" name="Rectangle 229"/>
            <p:cNvSpPr>
              <a:spLocks noChangeArrowheads="1"/>
            </p:cNvSpPr>
            <p:nvPr/>
          </p:nvSpPr>
          <p:spPr bwMode="auto">
            <a:xfrm>
              <a:off x="3199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16" name="Rectangle 230"/>
            <p:cNvSpPr>
              <a:spLocks noChangeArrowheads="1"/>
            </p:cNvSpPr>
            <p:nvPr/>
          </p:nvSpPr>
          <p:spPr bwMode="auto">
            <a:xfrm>
              <a:off x="3192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17" name="Freeform 231"/>
            <p:cNvSpPr>
              <a:spLocks/>
            </p:cNvSpPr>
            <p:nvPr/>
          </p:nvSpPr>
          <p:spPr bwMode="auto">
            <a:xfrm>
              <a:off x="317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18" name="Freeform 232"/>
            <p:cNvSpPr>
              <a:spLocks/>
            </p:cNvSpPr>
            <p:nvPr/>
          </p:nvSpPr>
          <p:spPr bwMode="auto">
            <a:xfrm>
              <a:off x="3178" y="1196"/>
              <a:ext cx="29" cy="39"/>
            </a:xfrm>
            <a:custGeom>
              <a:avLst/>
              <a:gdLst>
                <a:gd name="T0" fmla="*/ 0 w 114"/>
                <a:gd name="T1" fmla="*/ 0 h 156"/>
                <a:gd name="T2" fmla="*/ 0 w 114"/>
                <a:gd name="T3" fmla="*/ 0 h 156"/>
                <a:gd name="T4" fmla="*/ 0 w 114"/>
                <a:gd name="T5" fmla="*/ 0 h 156"/>
                <a:gd name="T6" fmla="*/ 0 w 114"/>
                <a:gd name="T7" fmla="*/ 0 h 156"/>
                <a:gd name="T8" fmla="*/ 0 w 114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"/>
                <a:gd name="T16" fmla="*/ 0 h 156"/>
                <a:gd name="T17" fmla="*/ 114 w 114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" h="156">
                  <a:moveTo>
                    <a:pt x="114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7" y="0"/>
                  </a:lnTo>
                  <a:lnTo>
                    <a:pt x="114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19" name="Rectangle 233"/>
            <p:cNvSpPr>
              <a:spLocks noChangeArrowheads="1"/>
            </p:cNvSpPr>
            <p:nvPr/>
          </p:nvSpPr>
          <p:spPr bwMode="auto">
            <a:xfrm>
              <a:off x="3203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20" name="Rectangle 234"/>
            <p:cNvSpPr>
              <a:spLocks noChangeArrowheads="1"/>
            </p:cNvSpPr>
            <p:nvPr/>
          </p:nvSpPr>
          <p:spPr bwMode="auto">
            <a:xfrm>
              <a:off x="3088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21" name="Rectangle 235"/>
            <p:cNvSpPr>
              <a:spLocks noChangeArrowheads="1"/>
            </p:cNvSpPr>
            <p:nvPr/>
          </p:nvSpPr>
          <p:spPr bwMode="auto">
            <a:xfrm>
              <a:off x="3099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22" name="Rectangle 236"/>
            <p:cNvSpPr>
              <a:spLocks noChangeArrowheads="1"/>
            </p:cNvSpPr>
            <p:nvPr/>
          </p:nvSpPr>
          <p:spPr bwMode="auto">
            <a:xfrm>
              <a:off x="3106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4023" name="Freeform 237"/>
            <p:cNvSpPr>
              <a:spLocks/>
            </p:cNvSpPr>
            <p:nvPr/>
          </p:nvSpPr>
          <p:spPr bwMode="auto">
            <a:xfrm>
              <a:off x="3092" y="1197"/>
              <a:ext cx="25" cy="39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0" y="153"/>
                  </a:moveTo>
                  <a:lnTo>
                    <a:pt x="104" y="0"/>
                  </a:lnTo>
                  <a:lnTo>
                    <a:pt x="104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24" name="Freeform 238"/>
            <p:cNvSpPr>
              <a:spLocks/>
            </p:cNvSpPr>
            <p:nvPr/>
          </p:nvSpPr>
          <p:spPr bwMode="auto">
            <a:xfrm>
              <a:off x="3089" y="1196"/>
              <a:ext cx="29" cy="39"/>
            </a:xfrm>
            <a:custGeom>
              <a:avLst/>
              <a:gdLst>
                <a:gd name="T0" fmla="*/ 0 w 116"/>
                <a:gd name="T1" fmla="*/ 0 h 156"/>
                <a:gd name="T2" fmla="*/ 0 w 116"/>
                <a:gd name="T3" fmla="*/ 0 h 156"/>
                <a:gd name="T4" fmla="*/ 0 w 116"/>
                <a:gd name="T5" fmla="*/ 0 h 156"/>
                <a:gd name="T6" fmla="*/ 0 w 116"/>
                <a:gd name="T7" fmla="*/ 0 h 156"/>
                <a:gd name="T8" fmla="*/ 0 w 116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56"/>
                <a:gd name="T17" fmla="*/ 116 w 116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56">
                  <a:moveTo>
                    <a:pt x="0" y="156"/>
                  </a:moveTo>
                  <a:lnTo>
                    <a:pt x="9" y="156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25" name="Rectangle 239"/>
            <p:cNvSpPr>
              <a:spLocks noChangeArrowheads="1"/>
            </p:cNvSpPr>
            <p:nvPr/>
          </p:nvSpPr>
          <p:spPr bwMode="auto">
            <a:xfrm>
              <a:off x="3088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</p:grpSp>
      <p:grpSp>
        <p:nvGrpSpPr>
          <p:cNvPr id="3094" name="Group 240"/>
          <p:cNvGrpSpPr>
            <a:grpSpLocks/>
          </p:cNvGrpSpPr>
          <p:nvPr/>
        </p:nvGrpSpPr>
        <p:grpSpPr bwMode="auto">
          <a:xfrm flipH="1">
            <a:off x="615950" y="4217988"/>
            <a:ext cx="285750" cy="465137"/>
            <a:chOff x="2881" y="718"/>
            <a:chExt cx="366" cy="552"/>
          </a:xfrm>
        </p:grpSpPr>
        <p:sp>
          <p:nvSpPr>
            <p:cNvPr id="3804" name="Rectangle 241"/>
            <p:cNvSpPr>
              <a:spLocks noChangeArrowheads="1"/>
            </p:cNvSpPr>
            <p:nvPr/>
          </p:nvSpPr>
          <p:spPr bwMode="auto">
            <a:xfrm>
              <a:off x="2904" y="1042"/>
              <a:ext cx="316" cy="227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05" name="Rectangle 242"/>
            <p:cNvSpPr>
              <a:spLocks noChangeArrowheads="1"/>
            </p:cNvSpPr>
            <p:nvPr/>
          </p:nvSpPr>
          <p:spPr bwMode="auto">
            <a:xfrm>
              <a:off x="2906" y="1070"/>
              <a:ext cx="311" cy="1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06" name="Rectangle 243"/>
            <p:cNvSpPr>
              <a:spLocks noChangeArrowheads="1"/>
            </p:cNvSpPr>
            <p:nvPr/>
          </p:nvSpPr>
          <p:spPr bwMode="auto">
            <a:xfrm>
              <a:off x="2906" y="1074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07" name="Rectangle 244"/>
            <p:cNvSpPr>
              <a:spLocks noChangeArrowheads="1"/>
            </p:cNvSpPr>
            <p:nvPr/>
          </p:nvSpPr>
          <p:spPr bwMode="auto">
            <a:xfrm>
              <a:off x="2906" y="1088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08" name="Rectangle 245"/>
            <p:cNvSpPr>
              <a:spLocks noChangeArrowheads="1"/>
            </p:cNvSpPr>
            <p:nvPr/>
          </p:nvSpPr>
          <p:spPr bwMode="auto">
            <a:xfrm>
              <a:off x="2903" y="1235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09" name="Rectangle 246"/>
            <p:cNvSpPr>
              <a:spLocks noChangeArrowheads="1"/>
            </p:cNvSpPr>
            <p:nvPr/>
          </p:nvSpPr>
          <p:spPr bwMode="auto">
            <a:xfrm>
              <a:off x="2903" y="1227"/>
              <a:ext cx="318" cy="4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10" name="Rectangle 247"/>
            <p:cNvSpPr>
              <a:spLocks noChangeArrowheads="1"/>
            </p:cNvSpPr>
            <p:nvPr/>
          </p:nvSpPr>
          <p:spPr bwMode="auto">
            <a:xfrm>
              <a:off x="2903" y="1242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11" name="Rectangle 248"/>
            <p:cNvSpPr>
              <a:spLocks noChangeArrowheads="1"/>
            </p:cNvSpPr>
            <p:nvPr/>
          </p:nvSpPr>
          <p:spPr bwMode="auto">
            <a:xfrm>
              <a:off x="2906" y="1249"/>
              <a:ext cx="311" cy="18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12" name="Freeform 249"/>
            <p:cNvSpPr>
              <a:spLocks/>
            </p:cNvSpPr>
            <p:nvPr/>
          </p:nvSpPr>
          <p:spPr bwMode="auto">
            <a:xfrm>
              <a:off x="2881" y="736"/>
              <a:ext cx="366" cy="85"/>
            </a:xfrm>
            <a:custGeom>
              <a:avLst/>
              <a:gdLst>
                <a:gd name="T0" fmla="*/ 0 w 1463"/>
                <a:gd name="T1" fmla="*/ 0 h 338"/>
                <a:gd name="T2" fmla="*/ 0 w 1463"/>
                <a:gd name="T3" fmla="*/ 0 h 338"/>
                <a:gd name="T4" fmla="*/ 0 w 1463"/>
                <a:gd name="T5" fmla="*/ 0 h 338"/>
                <a:gd name="T6" fmla="*/ 0 w 1463"/>
                <a:gd name="T7" fmla="*/ 0 h 338"/>
                <a:gd name="T8" fmla="*/ 0 w 1463"/>
                <a:gd name="T9" fmla="*/ 0 h 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63"/>
                <a:gd name="T16" fmla="*/ 0 h 338"/>
                <a:gd name="T17" fmla="*/ 1463 w 1463"/>
                <a:gd name="T18" fmla="*/ 338 h 3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63" h="338">
                  <a:moveTo>
                    <a:pt x="0" y="338"/>
                  </a:moveTo>
                  <a:lnTo>
                    <a:pt x="1463" y="338"/>
                  </a:lnTo>
                  <a:lnTo>
                    <a:pt x="1362" y="0"/>
                  </a:lnTo>
                  <a:lnTo>
                    <a:pt x="97" y="0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13" name="Freeform 250"/>
            <p:cNvSpPr>
              <a:spLocks/>
            </p:cNvSpPr>
            <p:nvPr/>
          </p:nvSpPr>
          <p:spPr bwMode="auto">
            <a:xfrm>
              <a:off x="2881" y="824"/>
              <a:ext cx="177" cy="42"/>
            </a:xfrm>
            <a:custGeom>
              <a:avLst/>
              <a:gdLst>
                <a:gd name="T0" fmla="*/ 0 w 712"/>
                <a:gd name="T1" fmla="*/ 0 h 168"/>
                <a:gd name="T2" fmla="*/ 0 w 712"/>
                <a:gd name="T3" fmla="*/ 0 h 168"/>
                <a:gd name="T4" fmla="*/ 0 w 712"/>
                <a:gd name="T5" fmla="*/ 0 h 168"/>
                <a:gd name="T6" fmla="*/ 0 w 712"/>
                <a:gd name="T7" fmla="*/ 0 h 168"/>
                <a:gd name="T8" fmla="*/ 0 w 712"/>
                <a:gd name="T9" fmla="*/ 0 h 168"/>
                <a:gd name="T10" fmla="*/ 0 w 712"/>
                <a:gd name="T11" fmla="*/ 0 h 168"/>
                <a:gd name="T12" fmla="*/ 0 w 712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12"/>
                <a:gd name="T22" fmla="*/ 0 h 168"/>
                <a:gd name="T23" fmla="*/ 712 w 712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12" h="168">
                  <a:moveTo>
                    <a:pt x="712" y="168"/>
                  </a:moveTo>
                  <a:lnTo>
                    <a:pt x="89" y="168"/>
                  </a:lnTo>
                  <a:lnTo>
                    <a:pt x="45" y="121"/>
                  </a:lnTo>
                  <a:lnTo>
                    <a:pt x="45" y="52"/>
                  </a:lnTo>
                  <a:lnTo>
                    <a:pt x="0" y="0"/>
                  </a:lnTo>
                  <a:lnTo>
                    <a:pt x="712" y="0"/>
                  </a:lnTo>
                  <a:lnTo>
                    <a:pt x="712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14" name="Freeform 251"/>
            <p:cNvSpPr>
              <a:spLocks/>
            </p:cNvSpPr>
            <p:nvPr/>
          </p:nvSpPr>
          <p:spPr bwMode="auto">
            <a:xfrm>
              <a:off x="3053" y="824"/>
              <a:ext cx="191" cy="42"/>
            </a:xfrm>
            <a:custGeom>
              <a:avLst/>
              <a:gdLst>
                <a:gd name="T0" fmla="*/ 0 w 766"/>
                <a:gd name="T1" fmla="*/ 0 h 168"/>
                <a:gd name="T2" fmla="*/ 0 w 766"/>
                <a:gd name="T3" fmla="*/ 0 h 168"/>
                <a:gd name="T4" fmla="*/ 0 w 766"/>
                <a:gd name="T5" fmla="*/ 0 h 168"/>
                <a:gd name="T6" fmla="*/ 0 w 766"/>
                <a:gd name="T7" fmla="*/ 0 h 168"/>
                <a:gd name="T8" fmla="*/ 0 w 766"/>
                <a:gd name="T9" fmla="*/ 0 h 168"/>
                <a:gd name="T10" fmla="*/ 0 w 766"/>
                <a:gd name="T11" fmla="*/ 0 h 168"/>
                <a:gd name="T12" fmla="*/ 0 w 766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6"/>
                <a:gd name="T22" fmla="*/ 0 h 168"/>
                <a:gd name="T23" fmla="*/ 766 w 766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6" h="168">
                  <a:moveTo>
                    <a:pt x="0" y="168"/>
                  </a:moveTo>
                  <a:lnTo>
                    <a:pt x="670" y="168"/>
                  </a:lnTo>
                  <a:lnTo>
                    <a:pt x="718" y="121"/>
                  </a:lnTo>
                  <a:lnTo>
                    <a:pt x="718" y="52"/>
                  </a:lnTo>
                  <a:lnTo>
                    <a:pt x="766" y="0"/>
                  </a:lnTo>
                  <a:lnTo>
                    <a:pt x="0" y="0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15" name="Rectangle 252"/>
            <p:cNvSpPr>
              <a:spLocks noChangeArrowheads="1"/>
            </p:cNvSpPr>
            <p:nvPr/>
          </p:nvSpPr>
          <p:spPr bwMode="auto">
            <a:xfrm>
              <a:off x="2892" y="848"/>
              <a:ext cx="336" cy="4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16" name="Rectangle 253"/>
            <p:cNvSpPr>
              <a:spLocks noChangeArrowheads="1"/>
            </p:cNvSpPr>
            <p:nvPr/>
          </p:nvSpPr>
          <p:spPr bwMode="auto">
            <a:xfrm>
              <a:off x="2892" y="838"/>
              <a:ext cx="336" cy="1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17" name="Rectangle 254"/>
            <p:cNvSpPr>
              <a:spLocks noChangeArrowheads="1"/>
            </p:cNvSpPr>
            <p:nvPr/>
          </p:nvSpPr>
          <p:spPr bwMode="auto">
            <a:xfrm>
              <a:off x="2882" y="820"/>
              <a:ext cx="363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18" name="Rectangle 255"/>
            <p:cNvSpPr>
              <a:spLocks noChangeArrowheads="1"/>
            </p:cNvSpPr>
            <p:nvPr/>
          </p:nvSpPr>
          <p:spPr bwMode="auto">
            <a:xfrm>
              <a:off x="2904" y="864"/>
              <a:ext cx="316" cy="133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19" name="Rectangle 256"/>
            <p:cNvSpPr>
              <a:spLocks noChangeArrowheads="1"/>
            </p:cNvSpPr>
            <p:nvPr/>
          </p:nvSpPr>
          <p:spPr bwMode="auto">
            <a:xfrm>
              <a:off x="3207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20" name="Rectangle 257"/>
            <p:cNvSpPr>
              <a:spLocks noChangeArrowheads="1"/>
            </p:cNvSpPr>
            <p:nvPr/>
          </p:nvSpPr>
          <p:spPr bwMode="auto">
            <a:xfrm>
              <a:off x="3207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21" name="Rectangle 258"/>
            <p:cNvSpPr>
              <a:spLocks noChangeArrowheads="1"/>
            </p:cNvSpPr>
            <p:nvPr/>
          </p:nvSpPr>
          <p:spPr bwMode="auto">
            <a:xfrm>
              <a:off x="3079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22" name="Rectangle 259"/>
            <p:cNvSpPr>
              <a:spLocks noChangeArrowheads="1"/>
            </p:cNvSpPr>
            <p:nvPr/>
          </p:nvSpPr>
          <p:spPr bwMode="auto">
            <a:xfrm>
              <a:off x="3079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23" name="Rectangle 260"/>
            <p:cNvSpPr>
              <a:spLocks noChangeArrowheads="1"/>
            </p:cNvSpPr>
            <p:nvPr/>
          </p:nvSpPr>
          <p:spPr bwMode="auto">
            <a:xfrm>
              <a:off x="3036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24" name="Rectangle 261"/>
            <p:cNvSpPr>
              <a:spLocks noChangeArrowheads="1"/>
            </p:cNvSpPr>
            <p:nvPr/>
          </p:nvSpPr>
          <p:spPr bwMode="auto">
            <a:xfrm>
              <a:off x="3036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25" name="Rectangle 262"/>
            <p:cNvSpPr>
              <a:spLocks noChangeArrowheads="1"/>
            </p:cNvSpPr>
            <p:nvPr/>
          </p:nvSpPr>
          <p:spPr bwMode="auto">
            <a:xfrm>
              <a:off x="2907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26" name="Rectangle 263"/>
            <p:cNvSpPr>
              <a:spLocks noChangeArrowheads="1"/>
            </p:cNvSpPr>
            <p:nvPr/>
          </p:nvSpPr>
          <p:spPr bwMode="auto">
            <a:xfrm>
              <a:off x="2907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27" name="Rectangle 264"/>
            <p:cNvSpPr>
              <a:spLocks noChangeArrowheads="1"/>
            </p:cNvSpPr>
            <p:nvPr/>
          </p:nvSpPr>
          <p:spPr bwMode="auto">
            <a:xfrm>
              <a:off x="3054" y="1092"/>
              <a:ext cx="16" cy="13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28" name="Rectangle 265"/>
            <p:cNvSpPr>
              <a:spLocks noChangeArrowheads="1"/>
            </p:cNvSpPr>
            <p:nvPr/>
          </p:nvSpPr>
          <p:spPr bwMode="auto">
            <a:xfrm>
              <a:off x="2904" y="1007"/>
              <a:ext cx="316" cy="2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29" name="Rectangle 266"/>
            <p:cNvSpPr>
              <a:spLocks noChangeArrowheads="1"/>
            </p:cNvSpPr>
            <p:nvPr/>
          </p:nvSpPr>
          <p:spPr bwMode="auto">
            <a:xfrm>
              <a:off x="2903" y="998"/>
              <a:ext cx="318" cy="11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30" name="Rectangle 267"/>
            <p:cNvSpPr>
              <a:spLocks noChangeArrowheads="1"/>
            </p:cNvSpPr>
            <p:nvPr/>
          </p:nvSpPr>
          <p:spPr bwMode="auto">
            <a:xfrm>
              <a:off x="2903" y="1016"/>
              <a:ext cx="318" cy="4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31" name="Rectangle 268"/>
            <p:cNvSpPr>
              <a:spLocks noChangeArrowheads="1"/>
            </p:cNvSpPr>
            <p:nvPr/>
          </p:nvSpPr>
          <p:spPr bwMode="auto">
            <a:xfrm>
              <a:off x="2903" y="1038"/>
              <a:ext cx="318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32" name="Rectangle 269"/>
            <p:cNvSpPr>
              <a:spLocks noChangeArrowheads="1"/>
            </p:cNvSpPr>
            <p:nvPr/>
          </p:nvSpPr>
          <p:spPr bwMode="auto">
            <a:xfrm>
              <a:off x="2903" y="1052"/>
              <a:ext cx="314" cy="7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33" name="Freeform 270"/>
            <p:cNvSpPr>
              <a:spLocks/>
            </p:cNvSpPr>
            <p:nvPr/>
          </p:nvSpPr>
          <p:spPr bwMode="auto">
            <a:xfrm>
              <a:off x="3093" y="1070"/>
              <a:ext cx="110" cy="156"/>
            </a:xfrm>
            <a:custGeom>
              <a:avLst/>
              <a:gdLst>
                <a:gd name="T0" fmla="*/ 0 w 440"/>
                <a:gd name="T1" fmla="*/ 0 h 623"/>
                <a:gd name="T2" fmla="*/ 0 w 440"/>
                <a:gd name="T3" fmla="*/ 0 h 623"/>
                <a:gd name="T4" fmla="*/ 0 w 440"/>
                <a:gd name="T5" fmla="*/ 0 h 623"/>
                <a:gd name="T6" fmla="*/ 0 w 440"/>
                <a:gd name="T7" fmla="*/ 0 h 623"/>
                <a:gd name="T8" fmla="*/ 0 w 440"/>
                <a:gd name="T9" fmla="*/ 0 h 623"/>
                <a:gd name="T10" fmla="*/ 0 w 440"/>
                <a:gd name="T11" fmla="*/ 0 h 623"/>
                <a:gd name="T12" fmla="*/ 0 w 440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0"/>
                <a:gd name="T22" fmla="*/ 0 h 623"/>
                <a:gd name="T23" fmla="*/ 440 w 440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0" h="623">
                  <a:moveTo>
                    <a:pt x="0" y="103"/>
                  </a:moveTo>
                  <a:lnTo>
                    <a:pt x="0" y="623"/>
                  </a:lnTo>
                  <a:lnTo>
                    <a:pt x="440" y="623"/>
                  </a:lnTo>
                  <a:lnTo>
                    <a:pt x="440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34" name="Rectangle 271"/>
            <p:cNvSpPr>
              <a:spLocks noChangeArrowheads="1"/>
            </p:cNvSpPr>
            <p:nvPr/>
          </p:nvSpPr>
          <p:spPr bwMode="auto">
            <a:xfrm>
              <a:off x="3111" y="1100"/>
              <a:ext cx="73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35" name="Rectangle 272"/>
            <p:cNvSpPr>
              <a:spLocks noChangeArrowheads="1"/>
            </p:cNvSpPr>
            <p:nvPr/>
          </p:nvSpPr>
          <p:spPr bwMode="auto">
            <a:xfrm>
              <a:off x="3150" y="1103"/>
              <a:ext cx="23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36" name="Rectangle 273"/>
            <p:cNvSpPr>
              <a:spLocks noChangeArrowheads="1"/>
            </p:cNvSpPr>
            <p:nvPr/>
          </p:nvSpPr>
          <p:spPr bwMode="auto">
            <a:xfrm>
              <a:off x="3118" y="1103"/>
              <a:ext cx="27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37" name="Rectangle 274"/>
            <p:cNvSpPr>
              <a:spLocks noChangeArrowheads="1"/>
            </p:cNvSpPr>
            <p:nvPr/>
          </p:nvSpPr>
          <p:spPr bwMode="auto">
            <a:xfrm>
              <a:off x="3125" y="1111"/>
              <a:ext cx="12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38" name="Rectangle 275"/>
            <p:cNvSpPr>
              <a:spLocks noChangeArrowheads="1"/>
            </p:cNvSpPr>
            <p:nvPr/>
          </p:nvSpPr>
          <p:spPr bwMode="auto">
            <a:xfrm>
              <a:off x="3157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39" name="Rectangle 276"/>
            <p:cNvSpPr>
              <a:spLocks noChangeArrowheads="1"/>
            </p:cNvSpPr>
            <p:nvPr/>
          </p:nvSpPr>
          <p:spPr bwMode="auto">
            <a:xfrm>
              <a:off x="3154" y="1211"/>
              <a:ext cx="15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40" name="Oval 277"/>
            <p:cNvSpPr>
              <a:spLocks noChangeArrowheads="1"/>
            </p:cNvSpPr>
            <p:nvPr/>
          </p:nvSpPr>
          <p:spPr bwMode="auto">
            <a:xfrm>
              <a:off x="3139" y="1175"/>
              <a:ext cx="2" cy="1"/>
            </a:xfrm>
            <a:prstGeom prst="ellipse">
              <a:avLst/>
            </a:prstGeom>
            <a:solidFill>
              <a:srgbClr val="FFBF7F"/>
            </a:solidFill>
            <a:ln w="3175">
              <a:solidFill>
                <a:srgbClr val="FFBF7F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41" name="Freeform 278"/>
            <p:cNvSpPr>
              <a:spLocks/>
            </p:cNvSpPr>
            <p:nvPr/>
          </p:nvSpPr>
          <p:spPr bwMode="auto">
            <a:xfrm>
              <a:off x="2923" y="1070"/>
              <a:ext cx="110" cy="156"/>
            </a:xfrm>
            <a:custGeom>
              <a:avLst/>
              <a:gdLst>
                <a:gd name="T0" fmla="*/ 0 w 439"/>
                <a:gd name="T1" fmla="*/ 0 h 623"/>
                <a:gd name="T2" fmla="*/ 0 w 439"/>
                <a:gd name="T3" fmla="*/ 0 h 623"/>
                <a:gd name="T4" fmla="*/ 0 w 439"/>
                <a:gd name="T5" fmla="*/ 0 h 623"/>
                <a:gd name="T6" fmla="*/ 0 w 439"/>
                <a:gd name="T7" fmla="*/ 0 h 623"/>
                <a:gd name="T8" fmla="*/ 0 w 439"/>
                <a:gd name="T9" fmla="*/ 0 h 623"/>
                <a:gd name="T10" fmla="*/ 0 w 439"/>
                <a:gd name="T11" fmla="*/ 0 h 623"/>
                <a:gd name="T12" fmla="*/ 0 w 439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39"/>
                <a:gd name="T22" fmla="*/ 0 h 623"/>
                <a:gd name="T23" fmla="*/ 439 w 439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39" h="623">
                  <a:moveTo>
                    <a:pt x="0" y="103"/>
                  </a:moveTo>
                  <a:lnTo>
                    <a:pt x="0" y="623"/>
                  </a:lnTo>
                  <a:lnTo>
                    <a:pt x="439" y="623"/>
                  </a:lnTo>
                  <a:lnTo>
                    <a:pt x="439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42" name="Rectangle 279"/>
            <p:cNvSpPr>
              <a:spLocks noChangeArrowheads="1"/>
            </p:cNvSpPr>
            <p:nvPr/>
          </p:nvSpPr>
          <p:spPr bwMode="auto">
            <a:xfrm>
              <a:off x="2940" y="1100"/>
              <a:ext cx="72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43" name="Rectangle 280"/>
            <p:cNvSpPr>
              <a:spLocks noChangeArrowheads="1"/>
            </p:cNvSpPr>
            <p:nvPr/>
          </p:nvSpPr>
          <p:spPr bwMode="auto">
            <a:xfrm>
              <a:off x="2979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44" name="Rectangle 281"/>
            <p:cNvSpPr>
              <a:spLocks noChangeArrowheads="1"/>
            </p:cNvSpPr>
            <p:nvPr/>
          </p:nvSpPr>
          <p:spPr bwMode="auto">
            <a:xfrm>
              <a:off x="2947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45" name="Rectangle 282"/>
            <p:cNvSpPr>
              <a:spLocks noChangeArrowheads="1"/>
            </p:cNvSpPr>
            <p:nvPr/>
          </p:nvSpPr>
          <p:spPr bwMode="auto">
            <a:xfrm>
              <a:off x="2958" y="1111"/>
              <a:ext cx="8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46" name="Rectangle 283"/>
            <p:cNvSpPr>
              <a:spLocks noChangeArrowheads="1"/>
            </p:cNvSpPr>
            <p:nvPr/>
          </p:nvSpPr>
          <p:spPr bwMode="auto">
            <a:xfrm>
              <a:off x="2986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47" name="Rectangle 284"/>
            <p:cNvSpPr>
              <a:spLocks noChangeArrowheads="1"/>
            </p:cNvSpPr>
            <p:nvPr/>
          </p:nvSpPr>
          <p:spPr bwMode="auto">
            <a:xfrm>
              <a:off x="2982" y="1211"/>
              <a:ext cx="16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48" name="Oval 285"/>
            <p:cNvSpPr>
              <a:spLocks noChangeArrowheads="1"/>
            </p:cNvSpPr>
            <p:nvPr/>
          </p:nvSpPr>
          <p:spPr bwMode="auto">
            <a:xfrm>
              <a:off x="2967" y="1174"/>
              <a:ext cx="4" cy="3"/>
            </a:xfrm>
            <a:prstGeom prst="ellipse">
              <a:avLst/>
            </a:prstGeom>
            <a:solidFill>
              <a:srgbClr val="FFBF7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49" name="Rectangle 286"/>
            <p:cNvSpPr>
              <a:spLocks noChangeArrowheads="1"/>
            </p:cNvSpPr>
            <p:nvPr/>
          </p:nvSpPr>
          <p:spPr bwMode="auto">
            <a:xfrm>
              <a:off x="3115" y="746"/>
              <a:ext cx="54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50" name="Freeform 287"/>
            <p:cNvSpPr>
              <a:spLocks/>
            </p:cNvSpPr>
            <p:nvPr/>
          </p:nvSpPr>
          <p:spPr bwMode="auto">
            <a:xfrm>
              <a:off x="3108" y="718"/>
              <a:ext cx="71" cy="29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5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51" name="Freeform 288"/>
            <p:cNvSpPr>
              <a:spLocks/>
            </p:cNvSpPr>
            <p:nvPr/>
          </p:nvSpPr>
          <p:spPr bwMode="auto">
            <a:xfrm>
              <a:off x="3115" y="724"/>
              <a:ext cx="58" cy="21"/>
            </a:xfrm>
            <a:custGeom>
              <a:avLst/>
              <a:gdLst>
                <a:gd name="T0" fmla="*/ 0 w 232"/>
                <a:gd name="T1" fmla="*/ 0 h 85"/>
                <a:gd name="T2" fmla="*/ 0 w 232"/>
                <a:gd name="T3" fmla="*/ 0 h 85"/>
                <a:gd name="T4" fmla="*/ 0 w 232"/>
                <a:gd name="T5" fmla="*/ 0 h 85"/>
                <a:gd name="T6" fmla="*/ 0 w 232"/>
                <a:gd name="T7" fmla="*/ 0 h 85"/>
                <a:gd name="T8" fmla="*/ 0 w 232"/>
                <a:gd name="T9" fmla="*/ 0 h 85"/>
                <a:gd name="T10" fmla="*/ 0 w 232"/>
                <a:gd name="T11" fmla="*/ 0 h 85"/>
                <a:gd name="T12" fmla="*/ 0 w 232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2"/>
                <a:gd name="T22" fmla="*/ 0 h 85"/>
                <a:gd name="T23" fmla="*/ 232 w 232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2" h="85">
                  <a:moveTo>
                    <a:pt x="0" y="85"/>
                  </a:moveTo>
                  <a:lnTo>
                    <a:pt x="232" y="85"/>
                  </a:lnTo>
                  <a:lnTo>
                    <a:pt x="232" y="43"/>
                  </a:lnTo>
                  <a:lnTo>
                    <a:pt x="153" y="0"/>
                  </a:lnTo>
                  <a:lnTo>
                    <a:pt x="78" y="0"/>
                  </a:lnTo>
                  <a:lnTo>
                    <a:pt x="0" y="41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52" name="Rectangle 289"/>
            <p:cNvSpPr>
              <a:spLocks noChangeArrowheads="1"/>
            </p:cNvSpPr>
            <p:nvPr/>
          </p:nvSpPr>
          <p:spPr bwMode="auto">
            <a:xfrm>
              <a:off x="3118" y="781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53" name="Rectangle 290"/>
            <p:cNvSpPr>
              <a:spLocks noChangeArrowheads="1"/>
            </p:cNvSpPr>
            <p:nvPr/>
          </p:nvSpPr>
          <p:spPr bwMode="auto">
            <a:xfrm>
              <a:off x="3118" y="753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54" name="Rectangle 291"/>
            <p:cNvSpPr>
              <a:spLocks noChangeArrowheads="1"/>
            </p:cNvSpPr>
            <p:nvPr/>
          </p:nvSpPr>
          <p:spPr bwMode="auto">
            <a:xfrm>
              <a:off x="2958" y="746"/>
              <a:ext cx="51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55" name="Freeform 292"/>
            <p:cNvSpPr>
              <a:spLocks/>
            </p:cNvSpPr>
            <p:nvPr/>
          </p:nvSpPr>
          <p:spPr bwMode="auto">
            <a:xfrm>
              <a:off x="2950" y="718"/>
              <a:ext cx="71" cy="30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6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56" name="Freeform 293"/>
            <p:cNvSpPr>
              <a:spLocks/>
            </p:cNvSpPr>
            <p:nvPr/>
          </p:nvSpPr>
          <p:spPr bwMode="auto">
            <a:xfrm>
              <a:off x="2957" y="724"/>
              <a:ext cx="58" cy="21"/>
            </a:xfrm>
            <a:custGeom>
              <a:avLst/>
              <a:gdLst>
                <a:gd name="T0" fmla="*/ 0 w 231"/>
                <a:gd name="T1" fmla="*/ 0 h 85"/>
                <a:gd name="T2" fmla="*/ 0 w 231"/>
                <a:gd name="T3" fmla="*/ 0 h 85"/>
                <a:gd name="T4" fmla="*/ 0 w 231"/>
                <a:gd name="T5" fmla="*/ 0 h 85"/>
                <a:gd name="T6" fmla="*/ 0 w 231"/>
                <a:gd name="T7" fmla="*/ 0 h 85"/>
                <a:gd name="T8" fmla="*/ 0 w 231"/>
                <a:gd name="T9" fmla="*/ 0 h 85"/>
                <a:gd name="T10" fmla="*/ 0 w 231"/>
                <a:gd name="T11" fmla="*/ 0 h 85"/>
                <a:gd name="T12" fmla="*/ 0 w 231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1"/>
                <a:gd name="T22" fmla="*/ 0 h 85"/>
                <a:gd name="T23" fmla="*/ 231 w 231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1" h="85">
                  <a:moveTo>
                    <a:pt x="0" y="85"/>
                  </a:moveTo>
                  <a:lnTo>
                    <a:pt x="231" y="85"/>
                  </a:lnTo>
                  <a:lnTo>
                    <a:pt x="231" y="43"/>
                  </a:lnTo>
                  <a:lnTo>
                    <a:pt x="155" y="0"/>
                  </a:lnTo>
                  <a:lnTo>
                    <a:pt x="78" y="0"/>
                  </a:lnTo>
                  <a:lnTo>
                    <a:pt x="0" y="42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57" name="Rectangle 294"/>
            <p:cNvSpPr>
              <a:spLocks noChangeArrowheads="1"/>
            </p:cNvSpPr>
            <p:nvPr/>
          </p:nvSpPr>
          <p:spPr bwMode="auto">
            <a:xfrm>
              <a:off x="2961" y="785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58" name="Rectangle 295"/>
            <p:cNvSpPr>
              <a:spLocks noChangeArrowheads="1"/>
            </p:cNvSpPr>
            <p:nvPr/>
          </p:nvSpPr>
          <p:spPr bwMode="auto">
            <a:xfrm>
              <a:off x="2961" y="753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59" name="Freeform 296"/>
            <p:cNvSpPr>
              <a:spLocks/>
            </p:cNvSpPr>
            <p:nvPr/>
          </p:nvSpPr>
          <p:spPr bwMode="auto">
            <a:xfrm>
              <a:off x="3096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60" name="Rectangle 297"/>
            <p:cNvSpPr>
              <a:spLocks noChangeArrowheads="1"/>
            </p:cNvSpPr>
            <p:nvPr/>
          </p:nvSpPr>
          <p:spPr bwMode="auto">
            <a:xfrm>
              <a:off x="3115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61" name="Rectangle 298"/>
            <p:cNvSpPr>
              <a:spLocks noChangeArrowheads="1"/>
            </p:cNvSpPr>
            <p:nvPr/>
          </p:nvSpPr>
          <p:spPr bwMode="auto">
            <a:xfrm>
              <a:off x="3147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62" name="Rectangle 299"/>
            <p:cNvSpPr>
              <a:spLocks noChangeArrowheads="1"/>
            </p:cNvSpPr>
            <p:nvPr/>
          </p:nvSpPr>
          <p:spPr bwMode="auto">
            <a:xfrm>
              <a:off x="3118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63" name="Rectangle 300"/>
            <p:cNvSpPr>
              <a:spLocks noChangeArrowheads="1"/>
            </p:cNvSpPr>
            <p:nvPr/>
          </p:nvSpPr>
          <p:spPr bwMode="auto">
            <a:xfrm>
              <a:off x="3147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64" name="Rectangle 301"/>
            <p:cNvSpPr>
              <a:spLocks noChangeArrowheads="1"/>
            </p:cNvSpPr>
            <p:nvPr/>
          </p:nvSpPr>
          <p:spPr bwMode="auto">
            <a:xfrm>
              <a:off x="3118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65" name="Rectangle 302"/>
            <p:cNvSpPr>
              <a:spLocks noChangeArrowheads="1"/>
            </p:cNvSpPr>
            <p:nvPr/>
          </p:nvSpPr>
          <p:spPr bwMode="auto">
            <a:xfrm>
              <a:off x="3089" y="996"/>
              <a:ext cx="102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66" name="Freeform 303"/>
            <p:cNvSpPr>
              <a:spLocks/>
            </p:cNvSpPr>
            <p:nvPr/>
          </p:nvSpPr>
          <p:spPr bwMode="auto">
            <a:xfrm>
              <a:off x="2940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67" name="Rectangle 304"/>
            <p:cNvSpPr>
              <a:spLocks noChangeArrowheads="1"/>
            </p:cNvSpPr>
            <p:nvPr/>
          </p:nvSpPr>
          <p:spPr bwMode="auto">
            <a:xfrm>
              <a:off x="2958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68" name="Rectangle 305"/>
            <p:cNvSpPr>
              <a:spLocks noChangeArrowheads="1"/>
            </p:cNvSpPr>
            <p:nvPr/>
          </p:nvSpPr>
          <p:spPr bwMode="auto">
            <a:xfrm>
              <a:off x="2990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69" name="Rectangle 306"/>
            <p:cNvSpPr>
              <a:spLocks noChangeArrowheads="1"/>
            </p:cNvSpPr>
            <p:nvPr/>
          </p:nvSpPr>
          <p:spPr bwMode="auto">
            <a:xfrm>
              <a:off x="2961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70" name="Rectangle 307"/>
            <p:cNvSpPr>
              <a:spLocks noChangeArrowheads="1"/>
            </p:cNvSpPr>
            <p:nvPr/>
          </p:nvSpPr>
          <p:spPr bwMode="auto">
            <a:xfrm>
              <a:off x="2990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71" name="Rectangle 308"/>
            <p:cNvSpPr>
              <a:spLocks noChangeArrowheads="1"/>
            </p:cNvSpPr>
            <p:nvPr/>
          </p:nvSpPr>
          <p:spPr bwMode="auto">
            <a:xfrm>
              <a:off x="2961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72" name="Rectangle 309"/>
            <p:cNvSpPr>
              <a:spLocks noChangeArrowheads="1"/>
            </p:cNvSpPr>
            <p:nvPr/>
          </p:nvSpPr>
          <p:spPr bwMode="auto">
            <a:xfrm>
              <a:off x="2933" y="996"/>
              <a:ext cx="105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73" name="Rectangle 310"/>
            <p:cNvSpPr>
              <a:spLocks noChangeArrowheads="1"/>
            </p:cNvSpPr>
            <p:nvPr/>
          </p:nvSpPr>
          <p:spPr bwMode="auto">
            <a:xfrm>
              <a:off x="2942" y="1231"/>
              <a:ext cx="68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74" name="Rectangle 311"/>
            <p:cNvSpPr>
              <a:spLocks noChangeArrowheads="1"/>
            </p:cNvSpPr>
            <p:nvPr/>
          </p:nvSpPr>
          <p:spPr bwMode="auto">
            <a:xfrm>
              <a:off x="2935" y="1242"/>
              <a:ext cx="82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75" name="Rectangle 312"/>
            <p:cNvSpPr>
              <a:spLocks noChangeArrowheads="1"/>
            </p:cNvSpPr>
            <p:nvPr/>
          </p:nvSpPr>
          <p:spPr bwMode="auto">
            <a:xfrm>
              <a:off x="2932" y="1249"/>
              <a:ext cx="89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76" name="Rectangle 313"/>
            <p:cNvSpPr>
              <a:spLocks noChangeArrowheads="1"/>
            </p:cNvSpPr>
            <p:nvPr/>
          </p:nvSpPr>
          <p:spPr bwMode="auto">
            <a:xfrm>
              <a:off x="2924" y="1260"/>
              <a:ext cx="104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77" name="Rectangle 314"/>
            <p:cNvSpPr>
              <a:spLocks noChangeArrowheads="1"/>
            </p:cNvSpPr>
            <p:nvPr/>
          </p:nvSpPr>
          <p:spPr bwMode="auto">
            <a:xfrm>
              <a:off x="2921" y="1267"/>
              <a:ext cx="110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78" name="Freeform 315"/>
            <p:cNvSpPr>
              <a:spLocks/>
            </p:cNvSpPr>
            <p:nvPr/>
          </p:nvSpPr>
          <p:spPr bwMode="auto">
            <a:xfrm>
              <a:off x="2943" y="1227"/>
              <a:ext cx="70" cy="5"/>
            </a:xfrm>
            <a:custGeom>
              <a:avLst/>
              <a:gdLst>
                <a:gd name="T0" fmla="*/ 0 w 281"/>
                <a:gd name="T1" fmla="*/ 0 h 22"/>
                <a:gd name="T2" fmla="*/ 0 w 281"/>
                <a:gd name="T3" fmla="*/ 0 h 22"/>
                <a:gd name="T4" fmla="*/ 0 w 281"/>
                <a:gd name="T5" fmla="*/ 0 h 22"/>
                <a:gd name="T6" fmla="*/ 0 w 281"/>
                <a:gd name="T7" fmla="*/ 0 h 22"/>
                <a:gd name="T8" fmla="*/ 0 w 281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1"/>
                <a:gd name="T16" fmla="*/ 0 h 22"/>
                <a:gd name="T17" fmla="*/ 281 w 281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1" h="22">
                  <a:moveTo>
                    <a:pt x="0" y="22"/>
                  </a:moveTo>
                  <a:lnTo>
                    <a:pt x="19" y="0"/>
                  </a:lnTo>
                  <a:lnTo>
                    <a:pt x="262" y="0"/>
                  </a:lnTo>
                  <a:lnTo>
                    <a:pt x="281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79" name="Freeform 316"/>
            <p:cNvSpPr>
              <a:spLocks/>
            </p:cNvSpPr>
            <p:nvPr/>
          </p:nvSpPr>
          <p:spPr bwMode="auto">
            <a:xfrm>
              <a:off x="293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0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80" name="Freeform 317"/>
            <p:cNvSpPr>
              <a:spLocks/>
            </p:cNvSpPr>
            <p:nvPr/>
          </p:nvSpPr>
          <p:spPr bwMode="auto">
            <a:xfrm>
              <a:off x="2932" y="1246"/>
              <a:ext cx="92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8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81" name="Freeform 318"/>
            <p:cNvSpPr>
              <a:spLocks/>
            </p:cNvSpPr>
            <p:nvPr/>
          </p:nvSpPr>
          <p:spPr bwMode="auto">
            <a:xfrm>
              <a:off x="2925" y="1255"/>
              <a:ext cx="106" cy="4"/>
            </a:xfrm>
            <a:custGeom>
              <a:avLst/>
              <a:gdLst>
                <a:gd name="T0" fmla="*/ 0 w 425"/>
                <a:gd name="T1" fmla="*/ 0 h 17"/>
                <a:gd name="T2" fmla="*/ 0 w 425"/>
                <a:gd name="T3" fmla="*/ 0 h 17"/>
                <a:gd name="T4" fmla="*/ 0 w 425"/>
                <a:gd name="T5" fmla="*/ 0 h 17"/>
                <a:gd name="T6" fmla="*/ 0 w 425"/>
                <a:gd name="T7" fmla="*/ 0 h 17"/>
                <a:gd name="T8" fmla="*/ 0 w 425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5"/>
                <a:gd name="T16" fmla="*/ 0 h 17"/>
                <a:gd name="T17" fmla="*/ 425 w 425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5" h="17">
                  <a:moveTo>
                    <a:pt x="23" y="0"/>
                  </a:moveTo>
                  <a:lnTo>
                    <a:pt x="0" y="17"/>
                  </a:lnTo>
                  <a:lnTo>
                    <a:pt x="425" y="17"/>
                  </a:lnTo>
                  <a:lnTo>
                    <a:pt x="402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82" name="Freeform 319"/>
            <p:cNvSpPr>
              <a:spLocks/>
            </p:cNvSpPr>
            <p:nvPr/>
          </p:nvSpPr>
          <p:spPr bwMode="auto">
            <a:xfrm>
              <a:off x="292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83" name="Rectangle 320"/>
            <p:cNvSpPr>
              <a:spLocks noChangeArrowheads="1"/>
            </p:cNvSpPr>
            <p:nvPr/>
          </p:nvSpPr>
          <p:spPr bwMode="auto">
            <a:xfrm>
              <a:off x="3028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84" name="Rectangle 321"/>
            <p:cNvSpPr>
              <a:spLocks noChangeArrowheads="1"/>
            </p:cNvSpPr>
            <p:nvPr/>
          </p:nvSpPr>
          <p:spPr bwMode="auto">
            <a:xfrm>
              <a:off x="3017" y="1210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85" name="Freeform 322"/>
            <p:cNvSpPr>
              <a:spLocks/>
            </p:cNvSpPr>
            <p:nvPr/>
          </p:nvSpPr>
          <p:spPr bwMode="auto">
            <a:xfrm>
              <a:off x="300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86" name="Freeform 323"/>
            <p:cNvSpPr>
              <a:spLocks/>
            </p:cNvSpPr>
            <p:nvPr/>
          </p:nvSpPr>
          <p:spPr bwMode="auto">
            <a:xfrm>
              <a:off x="3008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115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15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87" name="Rectangle 324"/>
            <p:cNvSpPr>
              <a:spLocks noChangeArrowheads="1"/>
            </p:cNvSpPr>
            <p:nvPr/>
          </p:nvSpPr>
          <p:spPr bwMode="auto">
            <a:xfrm>
              <a:off x="3035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88" name="Rectangle 325"/>
            <p:cNvSpPr>
              <a:spLocks noChangeArrowheads="1"/>
            </p:cNvSpPr>
            <p:nvPr/>
          </p:nvSpPr>
          <p:spPr bwMode="auto">
            <a:xfrm>
              <a:off x="2924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89" name="Rectangle 326"/>
            <p:cNvSpPr>
              <a:spLocks noChangeArrowheads="1"/>
            </p:cNvSpPr>
            <p:nvPr/>
          </p:nvSpPr>
          <p:spPr bwMode="auto">
            <a:xfrm>
              <a:off x="2935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90" name="Rectangle 327"/>
            <p:cNvSpPr>
              <a:spLocks noChangeArrowheads="1"/>
            </p:cNvSpPr>
            <p:nvPr/>
          </p:nvSpPr>
          <p:spPr bwMode="auto">
            <a:xfrm>
              <a:off x="2942" y="1203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91" name="Freeform 328"/>
            <p:cNvSpPr>
              <a:spLocks/>
            </p:cNvSpPr>
            <p:nvPr/>
          </p:nvSpPr>
          <p:spPr bwMode="auto">
            <a:xfrm>
              <a:off x="2922" y="1197"/>
              <a:ext cx="26" cy="39"/>
            </a:xfrm>
            <a:custGeom>
              <a:avLst/>
              <a:gdLst>
                <a:gd name="T0" fmla="*/ 0 w 103"/>
                <a:gd name="T1" fmla="*/ 0 h 160"/>
                <a:gd name="T2" fmla="*/ 0 w 103"/>
                <a:gd name="T3" fmla="*/ 0 h 160"/>
                <a:gd name="T4" fmla="*/ 0 w 103"/>
                <a:gd name="T5" fmla="*/ 0 h 160"/>
                <a:gd name="T6" fmla="*/ 0 w 103"/>
                <a:gd name="T7" fmla="*/ 0 h 160"/>
                <a:gd name="T8" fmla="*/ 0 w 103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60"/>
                <a:gd name="T17" fmla="*/ 103 w 103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60">
                  <a:moveTo>
                    <a:pt x="0" y="153"/>
                  </a:moveTo>
                  <a:lnTo>
                    <a:pt x="103" y="0"/>
                  </a:lnTo>
                  <a:lnTo>
                    <a:pt x="103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92" name="Freeform 329"/>
            <p:cNvSpPr>
              <a:spLocks/>
            </p:cNvSpPr>
            <p:nvPr/>
          </p:nvSpPr>
          <p:spPr bwMode="auto">
            <a:xfrm>
              <a:off x="2919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0" y="156"/>
                  </a:moveTo>
                  <a:lnTo>
                    <a:pt x="10" y="156"/>
                  </a:lnTo>
                  <a:lnTo>
                    <a:pt x="115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93" name="Rectangle 330"/>
            <p:cNvSpPr>
              <a:spLocks noChangeArrowheads="1"/>
            </p:cNvSpPr>
            <p:nvPr/>
          </p:nvSpPr>
          <p:spPr bwMode="auto">
            <a:xfrm>
              <a:off x="3114" y="1231"/>
              <a:ext cx="67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94" name="Rectangle 331"/>
            <p:cNvSpPr>
              <a:spLocks noChangeArrowheads="1"/>
            </p:cNvSpPr>
            <p:nvPr/>
          </p:nvSpPr>
          <p:spPr bwMode="auto">
            <a:xfrm>
              <a:off x="3106" y="1242"/>
              <a:ext cx="79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95" name="Rectangle 332"/>
            <p:cNvSpPr>
              <a:spLocks noChangeArrowheads="1"/>
            </p:cNvSpPr>
            <p:nvPr/>
          </p:nvSpPr>
          <p:spPr bwMode="auto">
            <a:xfrm>
              <a:off x="3099" y="1249"/>
              <a:ext cx="93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96" name="Rectangle 333"/>
            <p:cNvSpPr>
              <a:spLocks noChangeArrowheads="1"/>
            </p:cNvSpPr>
            <p:nvPr/>
          </p:nvSpPr>
          <p:spPr bwMode="auto">
            <a:xfrm>
              <a:off x="3096" y="1260"/>
              <a:ext cx="103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97" name="Rectangle 334"/>
            <p:cNvSpPr>
              <a:spLocks noChangeArrowheads="1"/>
            </p:cNvSpPr>
            <p:nvPr/>
          </p:nvSpPr>
          <p:spPr bwMode="auto">
            <a:xfrm>
              <a:off x="3092" y="1267"/>
              <a:ext cx="111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98" name="Freeform 335"/>
            <p:cNvSpPr>
              <a:spLocks/>
            </p:cNvSpPr>
            <p:nvPr/>
          </p:nvSpPr>
          <p:spPr bwMode="auto">
            <a:xfrm>
              <a:off x="3113" y="1227"/>
              <a:ext cx="70" cy="5"/>
            </a:xfrm>
            <a:custGeom>
              <a:avLst/>
              <a:gdLst>
                <a:gd name="T0" fmla="*/ 0 w 280"/>
                <a:gd name="T1" fmla="*/ 0 h 22"/>
                <a:gd name="T2" fmla="*/ 0 w 280"/>
                <a:gd name="T3" fmla="*/ 0 h 22"/>
                <a:gd name="T4" fmla="*/ 0 w 280"/>
                <a:gd name="T5" fmla="*/ 0 h 22"/>
                <a:gd name="T6" fmla="*/ 0 w 280"/>
                <a:gd name="T7" fmla="*/ 0 h 22"/>
                <a:gd name="T8" fmla="*/ 0 w 280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0"/>
                <a:gd name="T16" fmla="*/ 0 h 22"/>
                <a:gd name="T17" fmla="*/ 280 w 28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0" h="22">
                  <a:moveTo>
                    <a:pt x="0" y="22"/>
                  </a:moveTo>
                  <a:lnTo>
                    <a:pt x="20" y="0"/>
                  </a:lnTo>
                  <a:lnTo>
                    <a:pt x="262" y="0"/>
                  </a:lnTo>
                  <a:lnTo>
                    <a:pt x="28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99" name="Freeform 336"/>
            <p:cNvSpPr>
              <a:spLocks/>
            </p:cNvSpPr>
            <p:nvPr/>
          </p:nvSpPr>
          <p:spPr bwMode="auto">
            <a:xfrm>
              <a:off x="310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1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00" name="Freeform 337"/>
            <p:cNvSpPr>
              <a:spLocks/>
            </p:cNvSpPr>
            <p:nvPr/>
          </p:nvSpPr>
          <p:spPr bwMode="auto">
            <a:xfrm>
              <a:off x="3102" y="1246"/>
              <a:ext cx="91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7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01" name="Freeform 338"/>
            <p:cNvSpPr>
              <a:spLocks/>
            </p:cNvSpPr>
            <p:nvPr/>
          </p:nvSpPr>
          <p:spPr bwMode="auto">
            <a:xfrm>
              <a:off x="3095" y="1255"/>
              <a:ext cx="106" cy="4"/>
            </a:xfrm>
            <a:custGeom>
              <a:avLst/>
              <a:gdLst>
                <a:gd name="T0" fmla="*/ 0 w 424"/>
                <a:gd name="T1" fmla="*/ 0 h 17"/>
                <a:gd name="T2" fmla="*/ 0 w 424"/>
                <a:gd name="T3" fmla="*/ 0 h 17"/>
                <a:gd name="T4" fmla="*/ 0 w 424"/>
                <a:gd name="T5" fmla="*/ 0 h 17"/>
                <a:gd name="T6" fmla="*/ 0 w 424"/>
                <a:gd name="T7" fmla="*/ 0 h 17"/>
                <a:gd name="T8" fmla="*/ 0 w 424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4"/>
                <a:gd name="T16" fmla="*/ 0 h 17"/>
                <a:gd name="T17" fmla="*/ 424 w 424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4" h="17">
                  <a:moveTo>
                    <a:pt x="22" y="0"/>
                  </a:moveTo>
                  <a:lnTo>
                    <a:pt x="0" y="17"/>
                  </a:lnTo>
                  <a:lnTo>
                    <a:pt x="424" y="17"/>
                  </a:lnTo>
                  <a:lnTo>
                    <a:pt x="40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02" name="Freeform 339"/>
            <p:cNvSpPr>
              <a:spLocks/>
            </p:cNvSpPr>
            <p:nvPr/>
          </p:nvSpPr>
          <p:spPr bwMode="auto">
            <a:xfrm>
              <a:off x="309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03" name="Rectangle 340"/>
            <p:cNvSpPr>
              <a:spLocks noChangeArrowheads="1"/>
            </p:cNvSpPr>
            <p:nvPr/>
          </p:nvSpPr>
          <p:spPr bwMode="auto">
            <a:xfrm>
              <a:off x="3203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04" name="Rectangle 341"/>
            <p:cNvSpPr>
              <a:spLocks noChangeArrowheads="1"/>
            </p:cNvSpPr>
            <p:nvPr/>
          </p:nvSpPr>
          <p:spPr bwMode="auto">
            <a:xfrm>
              <a:off x="3199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05" name="Rectangle 342"/>
            <p:cNvSpPr>
              <a:spLocks noChangeArrowheads="1"/>
            </p:cNvSpPr>
            <p:nvPr/>
          </p:nvSpPr>
          <p:spPr bwMode="auto">
            <a:xfrm>
              <a:off x="3192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06" name="Freeform 343"/>
            <p:cNvSpPr>
              <a:spLocks/>
            </p:cNvSpPr>
            <p:nvPr/>
          </p:nvSpPr>
          <p:spPr bwMode="auto">
            <a:xfrm>
              <a:off x="317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07" name="Freeform 344"/>
            <p:cNvSpPr>
              <a:spLocks/>
            </p:cNvSpPr>
            <p:nvPr/>
          </p:nvSpPr>
          <p:spPr bwMode="auto">
            <a:xfrm>
              <a:off x="3178" y="1196"/>
              <a:ext cx="29" cy="39"/>
            </a:xfrm>
            <a:custGeom>
              <a:avLst/>
              <a:gdLst>
                <a:gd name="T0" fmla="*/ 0 w 114"/>
                <a:gd name="T1" fmla="*/ 0 h 156"/>
                <a:gd name="T2" fmla="*/ 0 w 114"/>
                <a:gd name="T3" fmla="*/ 0 h 156"/>
                <a:gd name="T4" fmla="*/ 0 w 114"/>
                <a:gd name="T5" fmla="*/ 0 h 156"/>
                <a:gd name="T6" fmla="*/ 0 w 114"/>
                <a:gd name="T7" fmla="*/ 0 h 156"/>
                <a:gd name="T8" fmla="*/ 0 w 114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"/>
                <a:gd name="T16" fmla="*/ 0 h 156"/>
                <a:gd name="T17" fmla="*/ 114 w 114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" h="156">
                  <a:moveTo>
                    <a:pt x="114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7" y="0"/>
                  </a:lnTo>
                  <a:lnTo>
                    <a:pt x="114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08" name="Rectangle 345"/>
            <p:cNvSpPr>
              <a:spLocks noChangeArrowheads="1"/>
            </p:cNvSpPr>
            <p:nvPr/>
          </p:nvSpPr>
          <p:spPr bwMode="auto">
            <a:xfrm>
              <a:off x="3203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09" name="Rectangle 346"/>
            <p:cNvSpPr>
              <a:spLocks noChangeArrowheads="1"/>
            </p:cNvSpPr>
            <p:nvPr/>
          </p:nvSpPr>
          <p:spPr bwMode="auto">
            <a:xfrm>
              <a:off x="3088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10" name="Rectangle 347"/>
            <p:cNvSpPr>
              <a:spLocks noChangeArrowheads="1"/>
            </p:cNvSpPr>
            <p:nvPr/>
          </p:nvSpPr>
          <p:spPr bwMode="auto">
            <a:xfrm>
              <a:off x="3099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11" name="Rectangle 348"/>
            <p:cNvSpPr>
              <a:spLocks noChangeArrowheads="1"/>
            </p:cNvSpPr>
            <p:nvPr/>
          </p:nvSpPr>
          <p:spPr bwMode="auto">
            <a:xfrm>
              <a:off x="3106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912" name="Freeform 349"/>
            <p:cNvSpPr>
              <a:spLocks/>
            </p:cNvSpPr>
            <p:nvPr/>
          </p:nvSpPr>
          <p:spPr bwMode="auto">
            <a:xfrm>
              <a:off x="3092" y="1197"/>
              <a:ext cx="25" cy="39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0" y="153"/>
                  </a:moveTo>
                  <a:lnTo>
                    <a:pt x="104" y="0"/>
                  </a:lnTo>
                  <a:lnTo>
                    <a:pt x="104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13" name="Freeform 350"/>
            <p:cNvSpPr>
              <a:spLocks/>
            </p:cNvSpPr>
            <p:nvPr/>
          </p:nvSpPr>
          <p:spPr bwMode="auto">
            <a:xfrm>
              <a:off x="3089" y="1196"/>
              <a:ext cx="29" cy="39"/>
            </a:xfrm>
            <a:custGeom>
              <a:avLst/>
              <a:gdLst>
                <a:gd name="T0" fmla="*/ 0 w 116"/>
                <a:gd name="T1" fmla="*/ 0 h 156"/>
                <a:gd name="T2" fmla="*/ 0 w 116"/>
                <a:gd name="T3" fmla="*/ 0 h 156"/>
                <a:gd name="T4" fmla="*/ 0 w 116"/>
                <a:gd name="T5" fmla="*/ 0 h 156"/>
                <a:gd name="T6" fmla="*/ 0 w 116"/>
                <a:gd name="T7" fmla="*/ 0 h 156"/>
                <a:gd name="T8" fmla="*/ 0 w 116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56"/>
                <a:gd name="T17" fmla="*/ 116 w 116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56">
                  <a:moveTo>
                    <a:pt x="0" y="156"/>
                  </a:moveTo>
                  <a:lnTo>
                    <a:pt x="9" y="156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14" name="Rectangle 351"/>
            <p:cNvSpPr>
              <a:spLocks noChangeArrowheads="1"/>
            </p:cNvSpPr>
            <p:nvPr/>
          </p:nvSpPr>
          <p:spPr bwMode="auto">
            <a:xfrm>
              <a:off x="3088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</p:grpSp>
      <p:grpSp>
        <p:nvGrpSpPr>
          <p:cNvPr id="3095" name="Group 352"/>
          <p:cNvGrpSpPr>
            <a:grpSpLocks/>
          </p:cNvGrpSpPr>
          <p:nvPr/>
        </p:nvGrpSpPr>
        <p:grpSpPr bwMode="auto">
          <a:xfrm flipH="1">
            <a:off x="1025525" y="3770313"/>
            <a:ext cx="285750" cy="465137"/>
            <a:chOff x="2881" y="718"/>
            <a:chExt cx="366" cy="552"/>
          </a:xfrm>
        </p:grpSpPr>
        <p:sp>
          <p:nvSpPr>
            <p:cNvPr id="3693" name="Rectangle 353"/>
            <p:cNvSpPr>
              <a:spLocks noChangeArrowheads="1"/>
            </p:cNvSpPr>
            <p:nvPr/>
          </p:nvSpPr>
          <p:spPr bwMode="auto">
            <a:xfrm>
              <a:off x="2904" y="1042"/>
              <a:ext cx="316" cy="227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94" name="Rectangle 354"/>
            <p:cNvSpPr>
              <a:spLocks noChangeArrowheads="1"/>
            </p:cNvSpPr>
            <p:nvPr/>
          </p:nvSpPr>
          <p:spPr bwMode="auto">
            <a:xfrm>
              <a:off x="2906" y="1070"/>
              <a:ext cx="311" cy="1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95" name="Rectangle 355"/>
            <p:cNvSpPr>
              <a:spLocks noChangeArrowheads="1"/>
            </p:cNvSpPr>
            <p:nvPr/>
          </p:nvSpPr>
          <p:spPr bwMode="auto">
            <a:xfrm>
              <a:off x="2906" y="1074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96" name="Rectangle 356"/>
            <p:cNvSpPr>
              <a:spLocks noChangeArrowheads="1"/>
            </p:cNvSpPr>
            <p:nvPr/>
          </p:nvSpPr>
          <p:spPr bwMode="auto">
            <a:xfrm>
              <a:off x="2906" y="1088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97" name="Rectangle 357"/>
            <p:cNvSpPr>
              <a:spLocks noChangeArrowheads="1"/>
            </p:cNvSpPr>
            <p:nvPr/>
          </p:nvSpPr>
          <p:spPr bwMode="auto">
            <a:xfrm>
              <a:off x="2903" y="1235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98" name="Rectangle 358"/>
            <p:cNvSpPr>
              <a:spLocks noChangeArrowheads="1"/>
            </p:cNvSpPr>
            <p:nvPr/>
          </p:nvSpPr>
          <p:spPr bwMode="auto">
            <a:xfrm>
              <a:off x="2903" y="1227"/>
              <a:ext cx="318" cy="4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99" name="Rectangle 359"/>
            <p:cNvSpPr>
              <a:spLocks noChangeArrowheads="1"/>
            </p:cNvSpPr>
            <p:nvPr/>
          </p:nvSpPr>
          <p:spPr bwMode="auto">
            <a:xfrm>
              <a:off x="2903" y="1242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00" name="Rectangle 360"/>
            <p:cNvSpPr>
              <a:spLocks noChangeArrowheads="1"/>
            </p:cNvSpPr>
            <p:nvPr/>
          </p:nvSpPr>
          <p:spPr bwMode="auto">
            <a:xfrm>
              <a:off x="2906" y="1249"/>
              <a:ext cx="311" cy="18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01" name="Freeform 361"/>
            <p:cNvSpPr>
              <a:spLocks/>
            </p:cNvSpPr>
            <p:nvPr/>
          </p:nvSpPr>
          <p:spPr bwMode="auto">
            <a:xfrm>
              <a:off x="2881" y="736"/>
              <a:ext cx="366" cy="85"/>
            </a:xfrm>
            <a:custGeom>
              <a:avLst/>
              <a:gdLst>
                <a:gd name="T0" fmla="*/ 0 w 1463"/>
                <a:gd name="T1" fmla="*/ 0 h 338"/>
                <a:gd name="T2" fmla="*/ 0 w 1463"/>
                <a:gd name="T3" fmla="*/ 0 h 338"/>
                <a:gd name="T4" fmla="*/ 0 w 1463"/>
                <a:gd name="T5" fmla="*/ 0 h 338"/>
                <a:gd name="T6" fmla="*/ 0 w 1463"/>
                <a:gd name="T7" fmla="*/ 0 h 338"/>
                <a:gd name="T8" fmla="*/ 0 w 1463"/>
                <a:gd name="T9" fmla="*/ 0 h 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63"/>
                <a:gd name="T16" fmla="*/ 0 h 338"/>
                <a:gd name="T17" fmla="*/ 1463 w 1463"/>
                <a:gd name="T18" fmla="*/ 338 h 3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63" h="338">
                  <a:moveTo>
                    <a:pt x="0" y="338"/>
                  </a:moveTo>
                  <a:lnTo>
                    <a:pt x="1463" y="338"/>
                  </a:lnTo>
                  <a:lnTo>
                    <a:pt x="1362" y="0"/>
                  </a:lnTo>
                  <a:lnTo>
                    <a:pt x="97" y="0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02" name="Freeform 362"/>
            <p:cNvSpPr>
              <a:spLocks/>
            </p:cNvSpPr>
            <p:nvPr/>
          </p:nvSpPr>
          <p:spPr bwMode="auto">
            <a:xfrm>
              <a:off x="2881" y="824"/>
              <a:ext cx="177" cy="42"/>
            </a:xfrm>
            <a:custGeom>
              <a:avLst/>
              <a:gdLst>
                <a:gd name="T0" fmla="*/ 0 w 712"/>
                <a:gd name="T1" fmla="*/ 0 h 168"/>
                <a:gd name="T2" fmla="*/ 0 w 712"/>
                <a:gd name="T3" fmla="*/ 0 h 168"/>
                <a:gd name="T4" fmla="*/ 0 w 712"/>
                <a:gd name="T5" fmla="*/ 0 h 168"/>
                <a:gd name="T6" fmla="*/ 0 w 712"/>
                <a:gd name="T7" fmla="*/ 0 h 168"/>
                <a:gd name="T8" fmla="*/ 0 w 712"/>
                <a:gd name="T9" fmla="*/ 0 h 168"/>
                <a:gd name="T10" fmla="*/ 0 w 712"/>
                <a:gd name="T11" fmla="*/ 0 h 168"/>
                <a:gd name="T12" fmla="*/ 0 w 712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12"/>
                <a:gd name="T22" fmla="*/ 0 h 168"/>
                <a:gd name="T23" fmla="*/ 712 w 712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12" h="168">
                  <a:moveTo>
                    <a:pt x="712" y="168"/>
                  </a:moveTo>
                  <a:lnTo>
                    <a:pt x="89" y="168"/>
                  </a:lnTo>
                  <a:lnTo>
                    <a:pt x="45" y="121"/>
                  </a:lnTo>
                  <a:lnTo>
                    <a:pt x="45" y="52"/>
                  </a:lnTo>
                  <a:lnTo>
                    <a:pt x="0" y="0"/>
                  </a:lnTo>
                  <a:lnTo>
                    <a:pt x="712" y="0"/>
                  </a:lnTo>
                  <a:lnTo>
                    <a:pt x="712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03" name="Freeform 363"/>
            <p:cNvSpPr>
              <a:spLocks/>
            </p:cNvSpPr>
            <p:nvPr/>
          </p:nvSpPr>
          <p:spPr bwMode="auto">
            <a:xfrm>
              <a:off x="3053" y="824"/>
              <a:ext cx="191" cy="42"/>
            </a:xfrm>
            <a:custGeom>
              <a:avLst/>
              <a:gdLst>
                <a:gd name="T0" fmla="*/ 0 w 766"/>
                <a:gd name="T1" fmla="*/ 0 h 168"/>
                <a:gd name="T2" fmla="*/ 0 w 766"/>
                <a:gd name="T3" fmla="*/ 0 h 168"/>
                <a:gd name="T4" fmla="*/ 0 w 766"/>
                <a:gd name="T5" fmla="*/ 0 h 168"/>
                <a:gd name="T6" fmla="*/ 0 w 766"/>
                <a:gd name="T7" fmla="*/ 0 h 168"/>
                <a:gd name="T8" fmla="*/ 0 w 766"/>
                <a:gd name="T9" fmla="*/ 0 h 168"/>
                <a:gd name="T10" fmla="*/ 0 w 766"/>
                <a:gd name="T11" fmla="*/ 0 h 168"/>
                <a:gd name="T12" fmla="*/ 0 w 766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6"/>
                <a:gd name="T22" fmla="*/ 0 h 168"/>
                <a:gd name="T23" fmla="*/ 766 w 766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6" h="168">
                  <a:moveTo>
                    <a:pt x="0" y="168"/>
                  </a:moveTo>
                  <a:lnTo>
                    <a:pt x="670" y="168"/>
                  </a:lnTo>
                  <a:lnTo>
                    <a:pt x="718" y="121"/>
                  </a:lnTo>
                  <a:lnTo>
                    <a:pt x="718" y="52"/>
                  </a:lnTo>
                  <a:lnTo>
                    <a:pt x="766" y="0"/>
                  </a:lnTo>
                  <a:lnTo>
                    <a:pt x="0" y="0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04" name="Rectangle 364"/>
            <p:cNvSpPr>
              <a:spLocks noChangeArrowheads="1"/>
            </p:cNvSpPr>
            <p:nvPr/>
          </p:nvSpPr>
          <p:spPr bwMode="auto">
            <a:xfrm>
              <a:off x="2892" y="848"/>
              <a:ext cx="336" cy="4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05" name="Rectangle 365"/>
            <p:cNvSpPr>
              <a:spLocks noChangeArrowheads="1"/>
            </p:cNvSpPr>
            <p:nvPr/>
          </p:nvSpPr>
          <p:spPr bwMode="auto">
            <a:xfrm>
              <a:off x="2892" y="838"/>
              <a:ext cx="336" cy="1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06" name="Rectangle 366"/>
            <p:cNvSpPr>
              <a:spLocks noChangeArrowheads="1"/>
            </p:cNvSpPr>
            <p:nvPr/>
          </p:nvSpPr>
          <p:spPr bwMode="auto">
            <a:xfrm>
              <a:off x="2882" y="820"/>
              <a:ext cx="363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07" name="Rectangle 367"/>
            <p:cNvSpPr>
              <a:spLocks noChangeArrowheads="1"/>
            </p:cNvSpPr>
            <p:nvPr/>
          </p:nvSpPr>
          <p:spPr bwMode="auto">
            <a:xfrm>
              <a:off x="2904" y="864"/>
              <a:ext cx="316" cy="133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08" name="Rectangle 368"/>
            <p:cNvSpPr>
              <a:spLocks noChangeArrowheads="1"/>
            </p:cNvSpPr>
            <p:nvPr/>
          </p:nvSpPr>
          <p:spPr bwMode="auto">
            <a:xfrm>
              <a:off x="3207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09" name="Rectangle 369"/>
            <p:cNvSpPr>
              <a:spLocks noChangeArrowheads="1"/>
            </p:cNvSpPr>
            <p:nvPr/>
          </p:nvSpPr>
          <p:spPr bwMode="auto">
            <a:xfrm>
              <a:off x="3207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10" name="Rectangle 370"/>
            <p:cNvSpPr>
              <a:spLocks noChangeArrowheads="1"/>
            </p:cNvSpPr>
            <p:nvPr/>
          </p:nvSpPr>
          <p:spPr bwMode="auto">
            <a:xfrm>
              <a:off x="3079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11" name="Rectangle 371"/>
            <p:cNvSpPr>
              <a:spLocks noChangeArrowheads="1"/>
            </p:cNvSpPr>
            <p:nvPr/>
          </p:nvSpPr>
          <p:spPr bwMode="auto">
            <a:xfrm>
              <a:off x="3079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12" name="Rectangle 372"/>
            <p:cNvSpPr>
              <a:spLocks noChangeArrowheads="1"/>
            </p:cNvSpPr>
            <p:nvPr/>
          </p:nvSpPr>
          <p:spPr bwMode="auto">
            <a:xfrm>
              <a:off x="3036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13" name="Rectangle 373"/>
            <p:cNvSpPr>
              <a:spLocks noChangeArrowheads="1"/>
            </p:cNvSpPr>
            <p:nvPr/>
          </p:nvSpPr>
          <p:spPr bwMode="auto">
            <a:xfrm>
              <a:off x="3036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14" name="Rectangle 374"/>
            <p:cNvSpPr>
              <a:spLocks noChangeArrowheads="1"/>
            </p:cNvSpPr>
            <p:nvPr/>
          </p:nvSpPr>
          <p:spPr bwMode="auto">
            <a:xfrm>
              <a:off x="2907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15" name="Rectangle 375"/>
            <p:cNvSpPr>
              <a:spLocks noChangeArrowheads="1"/>
            </p:cNvSpPr>
            <p:nvPr/>
          </p:nvSpPr>
          <p:spPr bwMode="auto">
            <a:xfrm>
              <a:off x="2907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16" name="Rectangle 376"/>
            <p:cNvSpPr>
              <a:spLocks noChangeArrowheads="1"/>
            </p:cNvSpPr>
            <p:nvPr/>
          </p:nvSpPr>
          <p:spPr bwMode="auto">
            <a:xfrm>
              <a:off x="3054" y="1092"/>
              <a:ext cx="16" cy="13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17" name="Rectangle 377"/>
            <p:cNvSpPr>
              <a:spLocks noChangeArrowheads="1"/>
            </p:cNvSpPr>
            <p:nvPr/>
          </p:nvSpPr>
          <p:spPr bwMode="auto">
            <a:xfrm>
              <a:off x="2904" y="1007"/>
              <a:ext cx="316" cy="2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18" name="Rectangle 378"/>
            <p:cNvSpPr>
              <a:spLocks noChangeArrowheads="1"/>
            </p:cNvSpPr>
            <p:nvPr/>
          </p:nvSpPr>
          <p:spPr bwMode="auto">
            <a:xfrm>
              <a:off x="2903" y="998"/>
              <a:ext cx="318" cy="11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19" name="Rectangle 379"/>
            <p:cNvSpPr>
              <a:spLocks noChangeArrowheads="1"/>
            </p:cNvSpPr>
            <p:nvPr/>
          </p:nvSpPr>
          <p:spPr bwMode="auto">
            <a:xfrm>
              <a:off x="2903" y="1016"/>
              <a:ext cx="318" cy="4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20" name="Rectangle 380"/>
            <p:cNvSpPr>
              <a:spLocks noChangeArrowheads="1"/>
            </p:cNvSpPr>
            <p:nvPr/>
          </p:nvSpPr>
          <p:spPr bwMode="auto">
            <a:xfrm>
              <a:off x="2903" y="1038"/>
              <a:ext cx="318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21" name="Rectangle 381"/>
            <p:cNvSpPr>
              <a:spLocks noChangeArrowheads="1"/>
            </p:cNvSpPr>
            <p:nvPr/>
          </p:nvSpPr>
          <p:spPr bwMode="auto">
            <a:xfrm>
              <a:off x="2903" y="1052"/>
              <a:ext cx="314" cy="7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22" name="Freeform 382"/>
            <p:cNvSpPr>
              <a:spLocks/>
            </p:cNvSpPr>
            <p:nvPr/>
          </p:nvSpPr>
          <p:spPr bwMode="auto">
            <a:xfrm>
              <a:off x="3093" y="1070"/>
              <a:ext cx="110" cy="156"/>
            </a:xfrm>
            <a:custGeom>
              <a:avLst/>
              <a:gdLst>
                <a:gd name="T0" fmla="*/ 0 w 440"/>
                <a:gd name="T1" fmla="*/ 0 h 623"/>
                <a:gd name="T2" fmla="*/ 0 w 440"/>
                <a:gd name="T3" fmla="*/ 0 h 623"/>
                <a:gd name="T4" fmla="*/ 0 w 440"/>
                <a:gd name="T5" fmla="*/ 0 h 623"/>
                <a:gd name="T6" fmla="*/ 0 w 440"/>
                <a:gd name="T7" fmla="*/ 0 h 623"/>
                <a:gd name="T8" fmla="*/ 0 w 440"/>
                <a:gd name="T9" fmla="*/ 0 h 623"/>
                <a:gd name="T10" fmla="*/ 0 w 440"/>
                <a:gd name="T11" fmla="*/ 0 h 623"/>
                <a:gd name="T12" fmla="*/ 0 w 440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0"/>
                <a:gd name="T22" fmla="*/ 0 h 623"/>
                <a:gd name="T23" fmla="*/ 440 w 440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0" h="623">
                  <a:moveTo>
                    <a:pt x="0" y="103"/>
                  </a:moveTo>
                  <a:lnTo>
                    <a:pt x="0" y="623"/>
                  </a:lnTo>
                  <a:lnTo>
                    <a:pt x="440" y="623"/>
                  </a:lnTo>
                  <a:lnTo>
                    <a:pt x="440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23" name="Rectangle 383"/>
            <p:cNvSpPr>
              <a:spLocks noChangeArrowheads="1"/>
            </p:cNvSpPr>
            <p:nvPr/>
          </p:nvSpPr>
          <p:spPr bwMode="auto">
            <a:xfrm>
              <a:off x="3111" y="1100"/>
              <a:ext cx="73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24" name="Rectangle 384"/>
            <p:cNvSpPr>
              <a:spLocks noChangeArrowheads="1"/>
            </p:cNvSpPr>
            <p:nvPr/>
          </p:nvSpPr>
          <p:spPr bwMode="auto">
            <a:xfrm>
              <a:off x="3150" y="1103"/>
              <a:ext cx="23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25" name="Rectangle 385"/>
            <p:cNvSpPr>
              <a:spLocks noChangeArrowheads="1"/>
            </p:cNvSpPr>
            <p:nvPr/>
          </p:nvSpPr>
          <p:spPr bwMode="auto">
            <a:xfrm>
              <a:off x="3118" y="1103"/>
              <a:ext cx="27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26" name="Rectangle 386"/>
            <p:cNvSpPr>
              <a:spLocks noChangeArrowheads="1"/>
            </p:cNvSpPr>
            <p:nvPr/>
          </p:nvSpPr>
          <p:spPr bwMode="auto">
            <a:xfrm>
              <a:off x="3125" y="1111"/>
              <a:ext cx="12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27" name="Rectangle 387"/>
            <p:cNvSpPr>
              <a:spLocks noChangeArrowheads="1"/>
            </p:cNvSpPr>
            <p:nvPr/>
          </p:nvSpPr>
          <p:spPr bwMode="auto">
            <a:xfrm>
              <a:off x="3157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28" name="Rectangle 388"/>
            <p:cNvSpPr>
              <a:spLocks noChangeArrowheads="1"/>
            </p:cNvSpPr>
            <p:nvPr/>
          </p:nvSpPr>
          <p:spPr bwMode="auto">
            <a:xfrm>
              <a:off x="3154" y="1211"/>
              <a:ext cx="15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29" name="Oval 389"/>
            <p:cNvSpPr>
              <a:spLocks noChangeArrowheads="1"/>
            </p:cNvSpPr>
            <p:nvPr/>
          </p:nvSpPr>
          <p:spPr bwMode="auto">
            <a:xfrm>
              <a:off x="3139" y="1175"/>
              <a:ext cx="2" cy="1"/>
            </a:xfrm>
            <a:prstGeom prst="ellipse">
              <a:avLst/>
            </a:prstGeom>
            <a:solidFill>
              <a:srgbClr val="FFBF7F"/>
            </a:solidFill>
            <a:ln w="3175">
              <a:solidFill>
                <a:srgbClr val="FFBF7F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30" name="Freeform 390"/>
            <p:cNvSpPr>
              <a:spLocks/>
            </p:cNvSpPr>
            <p:nvPr/>
          </p:nvSpPr>
          <p:spPr bwMode="auto">
            <a:xfrm>
              <a:off x="2923" y="1070"/>
              <a:ext cx="110" cy="156"/>
            </a:xfrm>
            <a:custGeom>
              <a:avLst/>
              <a:gdLst>
                <a:gd name="T0" fmla="*/ 0 w 439"/>
                <a:gd name="T1" fmla="*/ 0 h 623"/>
                <a:gd name="T2" fmla="*/ 0 w 439"/>
                <a:gd name="T3" fmla="*/ 0 h 623"/>
                <a:gd name="T4" fmla="*/ 0 w 439"/>
                <a:gd name="T5" fmla="*/ 0 h 623"/>
                <a:gd name="T6" fmla="*/ 0 w 439"/>
                <a:gd name="T7" fmla="*/ 0 h 623"/>
                <a:gd name="T8" fmla="*/ 0 w 439"/>
                <a:gd name="T9" fmla="*/ 0 h 623"/>
                <a:gd name="T10" fmla="*/ 0 w 439"/>
                <a:gd name="T11" fmla="*/ 0 h 623"/>
                <a:gd name="T12" fmla="*/ 0 w 439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39"/>
                <a:gd name="T22" fmla="*/ 0 h 623"/>
                <a:gd name="T23" fmla="*/ 439 w 439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39" h="623">
                  <a:moveTo>
                    <a:pt x="0" y="103"/>
                  </a:moveTo>
                  <a:lnTo>
                    <a:pt x="0" y="623"/>
                  </a:lnTo>
                  <a:lnTo>
                    <a:pt x="439" y="623"/>
                  </a:lnTo>
                  <a:lnTo>
                    <a:pt x="439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31" name="Rectangle 391"/>
            <p:cNvSpPr>
              <a:spLocks noChangeArrowheads="1"/>
            </p:cNvSpPr>
            <p:nvPr/>
          </p:nvSpPr>
          <p:spPr bwMode="auto">
            <a:xfrm>
              <a:off x="2940" y="1100"/>
              <a:ext cx="72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32" name="Rectangle 392"/>
            <p:cNvSpPr>
              <a:spLocks noChangeArrowheads="1"/>
            </p:cNvSpPr>
            <p:nvPr/>
          </p:nvSpPr>
          <p:spPr bwMode="auto">
            <a:xfrm>
              <a:off x="2979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33" name="Rectangle 393"/>
            <p:cNvSpPr>
              <a:spLocks noChangeArrowheads="1"/>
            </p:cNvSpPr>
            <p:nvPr/>
          </p:nvSpPr>
          <p:spPr bwMode="auto">
            <a:xfrm>
              <a:off x="2947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34" name="Rectangle 394"/>
            <p:cNvSpPr>
              <a:spLocks noChangeArrowheads="1"/>
            </p:cNvSpPr>
            <p:nvPr/>
          </p:nvSpPr>
          <p:spPr bwMode="auto">
            <a:xfrm>
              <a:off x="2958" y="1111"/>
              <a:ext cx="8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35" name="Rectangle 395"/>
            <p:cNvSpPr>
              <a:spLocks noChangeArrowheads="1"/>
            </p:cNvSpPr>
            <p:nvPr/>
          </p:nvSpPr>
          <p:spPr bwMode="auto">
            <a:xfrm>
              <a:off x="2986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36" name="Rectangle 396"/>
            <p:cNvSpPr>
              <a:spLocks noChangeArrowheads="1"/>
            </p:cNvSpPr>
            <p:nvPr/>
          </p:nvSpPr>
          <p:spPr bwMode="auto">
            <a:xfrm>
              <a:off x="2982" y="1211"/>
              <a:ext cx="16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37" name="Oval 397"/>
            <p:cNvSpPr>
              <a:spLocks noChangeArrowheads="1"/>
            </p:cNvSpPr>
            <p:nvPr/>
          </p:nvSpPr>
          <p:spPr bwMode="auto">
            <a:xfrm>
              <a:off x="2967" y="1174"/>
              <a:ext cx="4" cy="3"/>
            </a:xfrm>
            <a:prstGeom prst="ellipse">
              <a:avLst/>
            </a:prstGeom>
            <a:solidFill>
              <a:srgbClr val="FFBF7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38" name="Rectangle 398"/>
            <p:cNvSpPr>
              <a:spLocks noChangeArrowheads="1"/>
            </p:cNvSpPr>
            <p:nvPr/>
          </p:nvSpPr>
          <p:spPr bwMode="auto">
            <a:xfrm>
              <a:off x="3115" y="746"/>
              <a:ext cx="54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39" name="Freeform 399"/>
            <p:cNvSpPr>
              <a:spLocks/>
            </p:cNvSpPr>
            <p:nvPr/>
          </p:nvSpPr>
          <p:spPr bwMode="auto">
            <a:xfrm>
              <a:off x="3108" y="718"/>
              <a:ext cx="71" cy="29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5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40" name="Freeform 400"/>
            <p:cNvSpPr>
              <a:spLocks/>
            </p:cNvSpPr>
            <p:nvPr/>
          </p:nvSpPr>
          <p:spPr bwMode="auto">
            <a:xfrm>
              <a:off x="3115" y="724"/>
              <a:ext cx="58" cy="21"/>
            </a:xfrm>
            <a:custGeom>
              <a:avLst/>
              <a:gdLst>
                <a:gd name="T0" fmla="*/ 0 w 232"/>
                <a:gd name="T1" fmla="*/ 0 h 85"/>
                <a:gd name="T2" fmla="*/ 0 w 232"/>
                <a:gd name="T3" fmla="*/ 0 h 85"/>
                <a:gd name="T4" fmla="*/ 0 w 232"/>
                <a:gd name="T5" fmla="*/ 0 h 85"/>
                <a:gd name="T6" fmla="*/ 0 w 232"/>
                <a:gd name="T7" fmla="*/ 0 h 85"/>
                <a:gd name="T8" fmla="*/ 0 w 232"/>
                <a:gd name="T9" fmla="*/ 0 h 85"/>
                <a:gd name="T10" fmla="*/ 0 w 232"/>
                <a:gd name="T11" fmla="*/ 0 h 85"/>
                <a:gd name="T12" fmla="*/ 0 w 232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2"/>
                <a:gd name="T22" fmla="*/ 0 h 85"/>
                <a:gd name="T23" fmla="*/ 232 w 232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2" h="85">
                  <a:moveTo>
                    <a:pt x="0" y="85"/>
                  </a:moveTo>
                  <a:lnTo>
                    <a:pt x="232" y="85"/>
                  </a:lnTo>
                  <a:lnTo>
                    <a:pt x="232" y="43"/>
                  </a:lnTo>
                  <a:lnTo>
                    <a:pt x="153" y="0"/>
                  </a:lnTo>
                  <a:lnTo>
                    <a:pt x="78" y="0"/>
                  </a:lnTo>
                  <a:lnTo>
                    <a:pt x="0" y="41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41" name="Rectangle 401"/>
            <p:cNvSpPr>
              <a:spLocks noChangeArrowheads="1"/>
            </p:cNvSpPr>
            <p:nvPr/>
          </p:nvSpPr>
          <p:spPr bwMode="auto">
            <a:xfrm>
              <a:off x="3118" y="781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42" name="Rectangle 402"/>
            <p:cNvSpPr>
              <a:spLocks noChangeArrowheads="1"/>
            </p:cNvSpPr>
            <p:nvPr/>
          </p:nvSpPr>
          <p:spPr bwMode="auto">
            <a:xfrm>
              <a:off x="3118" y="753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43" name="Rectangle 403"/>
            <p:cNvSpPr>
              <a:spLocks noChangeArrowheads="1"/>
            </p:cNvSpPr>
            <p:nvPr/>
          </p:nvSpPr>
          <p:spPr bwMode="auto">
            <a:xfrm>
              <a:off x="2958" y="746"/>
              <a:ext cx="51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44" name="Freeform 404"/>
            <p:cNvSpPr>
              <a:spLocks/>
            </p:cNvSpPr>
            <p:nvPr/>
          </p:nvSpPr>
          <p:spPr bwMode="auto">
            <a:xfrm>
              <a:off x="2950" y="718"/>
              <a:ext cx="71" cy="30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6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45" name="Freeform 405"/>
            <p:cNvSpPr>
              <a:spLocks/>
            </p:cNvSpPr>
            <p:nvPr/>
          </p:nvSpPr>
          <p:spPr bwMode="auto">
            <a:xfrm>
              <a:off x="2957" y="724"/>
              <a:ext cx="58" cy="21"/>
            </a:xfrm>
            <a:custGeom>
              <a:avLst/>
              <a:gdLst>
                <a:gd name="T0" fmla="*/ 0 w 231"/>
                <a:gd name="T1" fmla="*/ 0 h 85"/>
                <a:gd name="T2" fmla="*/ 0 w 231"/>
                <a:gd name="T3" fmla="*/ 0 h 85"/>
                <a:gd name="T4" fmla="*/ 0 w 231"/>
                <a:gd name="T5" fmla="*/ 0 h 85"/>
                <a:gd name="T6" fmla="*/ 0 w 231"/>
                <a:gd name="T7" fmla="*/ 0 h 85"/>
                <a:gd name="T8" fmla="*/ 0 w 231"/>
                <a:gd name="T9" fmla="*/ 0 h 85"/>
                <a:gd name="T10" fmla="*/ 0 w 231"/>
                <a:gd name="T11" fmla="*/ 0 h 85"/>
                <a:gd name="T12" fmla="*/ 0 w 231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1"/>
                <a:gd name="T22" fmla="*/ 0 h 85"/>
                <a:gd name="T23" fmla="*/ 231 w 231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1" h="85">
                  <a:moveTo>
                    <a:pt x="0" y="85"/>
                  </a:moveTo>
                  <a:lnTo>
                    <a:pt x="231" y="85"/>
                  </a:lnTo>
                  <a:lnTo>
                    <a:pt x="231" y="43"/>
                  </a:lnTo>
                  <a:lnTo>
                    <a:pt x="155" y="0"/>
                  </a:lnTo>
                  <a:lnTo>
                    <a:pt x="78" y="0"/>
                  </a:lnTo>
                  <a:lnTo>
                    <a:pt x="0" y="42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46" name="Rectangle 406"/>
            <p:cNvSpPr>
              <a:spLocks noChangeArrowheads="1"/>
            </p:cNvSpPr>
            <p:nvPr/>
          </p:nvSpPr>
          <p:spPr bwMode="auto">
            <a:xfrm>
              <a:off x="2961" y="785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47" name="Rectangle 407"/>
            <p:cNvSpPr>
              <a:spLocks noChangeArrowheads="1"/>
            </p:cNvSpPr>
            <p:nvPr/>
          </p:nvSpPr>
          <p:spPr bwMode="auto">
            <a:xfrm>
              <a:off x="2961" y="753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48" name="Freeform 408"/>
            <p:cNvSpPr>
              <a:spLocks/>
            </p:cNvSpPr>
            <p:nvPr/>
          </p:nvSpPr>
          <p:spPr bwMode="auto">
            <a:xfrm>
              <a:off x="3096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49" name="Rectangle 409"/>
            <p:cNvSpPr>
              <a:spLocks noChangeArrowheads="1"/>
            </p:cNvSpPr>
            <p:nvPr/>
          </p:nvSpPr>
          <p:spPr bwMode="auto">
            <a:xfrm>
              <a:off x="3115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50" name="Rectangle 410"/>
            <p:cNvSpPr>
              <a:spLocks noChangeArrowheads="1"/>
            </p:cNvSpPr>
            <p:nvPr/>
          </p:nvSpPr>
          <p:spPr bwMode="auto">
            <a:xfrm>
              <a:off x="3147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51" name="Rectangle 411"/>
            <p:cNvSpPr>
              <a:spLocks noChangeArrowheads="1"/>
            </p:cNvSpPr>
            <p:nvPr/>
          </p:nvSpPr>
          <p:spPr bwMode="auto">
            <a:xfrm>
              <a:off x="3118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52" name="Rectangle 412"/>
            <p:cNvSpPr>
              <a:spLocks noChangeArrowheads="1"/>
            </p:cNvSpPr>
            <p:nvPr/>
          </p:nvSpPr>
          <p:spPr bwMode="auto">
            <a:xfrm>
              <a:off x="3147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53" name="Rectangle 413"/>
            <p:cNvSpPr>
              <a:spLocks noChangeArrowheads="1"/>
            </p:cNvSpPr>
            <p:nvPr/>
          </p:nvSpPr>
          <p:spPr bwMode="auto">
            <a:xfrm>
              <a:off x="3118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54" name="Rectangle 414"/>
            <p:cNvSpPr>
              <a:spLocks noChangeArrowheads="1"/>
            </p:cNvSpPr>
            <p:nvPr/>
          </p:nvSpPr>
          <p:spPr bwMode="auto">
            <a:xfrm>
              <a:off x="3089" y="996"/>
              <a:ext cx="102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55" name="Freeform 415"/>
            <p:cNvSpPr>
              <a:spLocks/>
            </p:cNvSpPr>
            <p:nvPr/>
          </p:nvSpPr>
          <p:spPr bwMode="auto">
            <a:xfrm>
              <a:off x="2940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56" name="Rectangle 416"/>
            <p:cNvSpPr>
              <a:spLocks noChangeArrowheads="1"/>
            </p:cNvSpPr>
            <p:nvPr/>
          </p:nvSpPr>
          <p:spPr bwMode="auto">
            <a:xfrm>
              <a:off x="2958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57" name="Rectangle 417"/>
            <p:cNvSpPr>
              <a:spLocks noChangeArrowheads="1"/>
            </p:cNvSpPr>
            <p:nvPr/>
          </p:nvSpPr>
          <p:spPr bwMode="auto">
            <a:xfrm>
              <a:off x="2990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58" name="Rectangle 418"/>
            <p:cNvSpPr>
              <a:spLocks noChangeArrowheads="1"/>
            </p:cNvSpPr>
            <p:nvPr/>
          </p:nvSpPr>
          <p:spPr bwMode="auto">
            <a:xfrm>
              <a:off x="2961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59" name="Rectangle 419"/>
            <p:cNvSpPr>
              <a:spLocks noChangeArrowheads="1"/>
            </p:cNvSpPr>
            <p:nvPr/>
          </p:nvSpPr>
          <p:spPr bwMode="auto">
            <a:xfrm>
              <a:off x="2990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60" name="Rectangle 420"/>
            <p:cNvSpPr>
              <a:spLocks noChangeArrowheads="1"/>
            </p:cNvSpPr>
            <p:nvPr/>
          </p:nvSpPr>
          <p:spPr bwMode="auto">
            <a:xfrm>
              <a:off x="2961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61" name="Rectangle 421"/>
            <p:cNvSpPr>
              <a:spLocks noChangeArrowheads="1"/>
            </p:cNvSpPr>
            <p:nvPr/>
          </p:nvSpPr>
          <p:spPr bwMode="auto">
            <a:xfrm>
              <a:off x="2933" y="996"/>
              <a:ext cx="105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62" name="Rectangle 422"/>
            <p:cNvSpPr>
              <a:spLocks noChangeArrowheads="1"/>
            </p:cNvSpPr>
            <p:nvPr/>
          </p:nvSpPr>
          <p:spPr bwMode="auto">
            <a:xfrm>
              <a:off x="2942" y="1231"/>
              <a:ext cx="68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63" name="Rectangle 423"/>
            <p:cNvSpPr>
              <a:spLocks noChangeArrowheads="1"/>
            </p:cNvSpPr>
            <p:nvPr/>
          </p:nvSpPr>
          <p:spPr bwMode="auto">
            <a:xfrm>
              <a:off x="2935" y="1242"/>
              <a:ext cx="82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64" name="Rectangle 424"/>
            <p:cNvSpPr>
              <a:spLocks noChangeArrowheads="1"/>
            </p:cNvSpPr>
            <p:nvPr/>
          </p:nvSpPr>
          <p:spPr bwMode="auto">
            <a:xfrm>
              <a:off x="2932" y="1249"/>
              <a:ext cx="89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65" name="Rectangle 425"/>
            <p:cNvSpPr>
              <a:spLocks noChangeArrowheads="1"/>
            </p:cNvSpPr>
            <p:nvPr/>
          </p:nvSpPr>
          <p:spPr bwMode="auto">
            <a:xfrm>
              <a:off x="2924" y="1260"/>
              <a:ext cx="104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66" name="Rectangle 426"/>
            <p:cNvSpPr>
              <a:spLocks noChangeArrowheads="1"/>
            </p:cNvSpPr>
            <p:nvPr/>
          </p:nvSpPr>
          <p:spPr bwMode="auto">
            <a:xfrm>
              <a:off x="2921" y="1267"/>
              <a:ext cx="110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67" name="Freeform 427"/>
            <p:cNvSpPr>
              <a:spLocks/>
            </p:cNvSpPr>
            <p:nvPr/>
          </p:nvSpPr>
          <p:spPr bwMode="auto">
            <a:xfrm>
              <a:off x="2943" y="1227"/>
              <a:ext cx="70" cy="5"/>
            </a:xfrm>
            <a:custGeom>
              <a:avLst/>
              <a:gdLst>
                <a:gd name="T0" fmla="*/ 0 w 281"/>
                <a:gd name="T1" fmla="*/ 0 h 22"/>
                <a:gd name="T2" fmla="*/ 0 w 281"/>
                <a:gd name="T3" fmla="*/ 0 h 22"/>
                <a:gd name="T4" fmla="*/ 0 w 281"/>
                <a:gd name="T5" fmla="*/ 0 h 22"/>
                <a:gd name="T6" fmla="*/ 0 w 281"/>
                <a:gd name="T7" fmla="*/ 0 h 22"/>
                <a:gd name="T8" fmla="*/ 0 w 281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1"/>
                <a:gd name="T16" fmla="*/ 0 h 22"/>
                <a:gd name="T17" fmla="*/ 281 w 281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1" h="22">
                  <a:moveTo>
                    <a:pt x="0" y="22"/>
                  </a:moveTo>
                  <a:lnTo>
                    <a:pt x="19" y="0"/>
                  </a:lnTo>
                  <a:lnTo>
                    <a:pt x="262" y="0"/>
                  </a:lnTo>
                  <a:lnTo>
                    <a:pt x="281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68" name="Freeform 428"/>
            <p:cNvSpPr>
              <a:spLocks/>
            </p:cNvSpPr>
            <p:nvPr/>
          </p:nvSpPr>
          <p:spPr bwMode="auto">
            <a:xfrm>
              <a:off x="293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0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69" name="Freeform 429"/>
            <p:cNvSpPr>
              <a:spLocks/>
            </p:cNvSpPr>
            <p:nvPr/>
          </p:nvSpPr>
          <p:spPr bwMode="auto">
            <a:xfrm>
              <a:off x="2932" y="1246"/>
              <a:ext cx="92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8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70" name="Freeform 430"/>
            <p:cNvSpPr>
              <a:spLocks/>
            </p:cNvSpPr>
            <p:nvPr/>
          </p:nvSpPr>
          <p:spPr bwMode="auto">
            <a:xfrm>
              <a:off x="2925" y="1255"/>
              <a:ext cx="106" cy="4"/>
            </a:xfrm>
            <a:custGeom>
              <a:avLst/>
              <a:gdLst>
                <a:gd name="T0" fmla="*/ 0 w 425"/>
                <a:gd name="T1" fmla="*/ 0 h 17"/>
                <a:gd name="T2" fmla="*/ 0 w 425"/>
                <a:gd name="T3" fmla="*/ 0 h 17"/>
                <a:gd name="T4" fmla="*/ 0 w 425"/>
                <a:gd name="T5" fmla="*/ 0 h 17"/>
                <a:gd name="T6" fmla="*/ 0 w 425"/>
                <a:gd name="T7" fmla="*/ 0 h 17"/>
                <a:gd name="T8" fmla="*/ 0 w 425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5"/>
                <a:gd name="T16" fmla="*/ 0 h 17"/>
                <a:gd name="T17" fmla="*/ 425 w 425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5" h="17">
                  <a:moveTo>
                    <a:pt x="23" y="0"/>
                  </a:moveTo>
                  <a:lnTo>
                    <a:pt x="0" y="17"/>
                  </a:lnTo>
                  <a:lnTo>
                    <a:pt x="425" y="17"/>
                  </a:lnTo>
                  <a:lnTo>
                    <a:pt x="402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71" name="Freeform 431"/>
            <p:cNvSpPr>
              <a:spLocks/>
            </p:cNvSpPr>
            <p:nvPr/>
          </p:nvSpPr>
          <p:spPr bwMode="auto">
            <a:xfrm>
              <a:off x="292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72" name="Rectangle 432"/>
            <p:cNvSpPr>
              <a:spLocks noChangeArrowheads="1"/>
            </p:cNvSpPr>
            <p:nvPr/>
          </p:nvSpPr>
          <p:spPr bwMode="auto">
            <a:xfrm>
              <a:off x="3028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73" name="Rectangle 433"/>
            <p:cNvSpPr>
              <a:spLocks noChangeArrowheads="1"/>
            </p:cNvSpPr>
            <p:nvPr/>
          </p:nvSpPr>
          <p:spPr bwMode="auto">
            <a:xfrm>
              <a:off x="3017" y="1210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74" name="Freeform 434"/>
            <p:cNvSpPr>
              <a:spLocks/>
            </p:cNvSpPr>
            <p:nvPr/>
          </p:nvSpPr>
          <p:spPr bwMode="auto">
            <a:xfrm>
              <a:off x="300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75" name="Freeform 435"/>
            <p:cNvSpPr>
              <a:spLocks/>
            </p:cNvSpPr>
            <p:nvPr/>
          </p:nvSpPr>
          <p:spPr bwMode="auto">
            <a:xfrm>
              <a:off x="3008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115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15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76" name="Rectangle 436"/>
            <p:cNvSpPr>
              <a:spLocks noChangeArrowheads="1"/>
            </p:cNvSpPr>
            <p:nvPr/>
          </p:nvSpPr>
          <p:spPr bwMode="auto">
            <a:xfrm>
              <a:off x="3035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77" name="Rectangle 437"/>
            <p:cNvSpPr>
              <a:spLocks noChangeArrowheads="1"/>
            </p:cNvSpPr>
            <p:nvPr/>
          </p:nvSpPr>
          <p:spPr bwMode="auto">
            <a:xfrm>
              <a:off x="2924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78" name="Rectangle 438"/>
            <p:cNvSpPr>
              <a:spLocks noChangeArrowheads="1"/>
            </p:cNvSpPr>
            <p:nvPr/>
          </p:nvSpPr>
          <p:spPr bwMode="auto">
            <a:xfrm>
              <a:off x="2935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79" name="Rectangle 439"/>
            <p:cNvSpPr>
              <a:spLocks noChangeArrowheads="1"/>
            </p:cNvSpPr>
            <p:nvPr/>
          </p:nvSpPr>
          <p:spPr bwMode="auto">
            <a:xfrm>
              <a:off x="2942" y="1203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80" name="Freeform 440"/>
            <p:cNvSpPr>
              <a:spLocks/>
            </p:cNvSpPr>
            <p:nvPr/>
          </p:nvSpPr>
          <p:spPr bwMode="auto">
            <a:xfrm>
              <a:off x="2922" y="1197"/>
              <a:ext cx="26" cy="39"/>
            </a:xfrm>
            <a:custGeom>
              <a:avLst/>
              <a:gdLst>
                <a:gd name="T0" fmla="*/ 0 w 103"/>
                <a:gd name="T1" fmla="*/ 0 h 160"/>
                <a:gd name="T2" fmla="*/ 0 w 103"/>
                <a:gd name="T3" fmla="*/ 0 h 160"/>
                <a:gd name="T4" fmla="*/ 0 w 103"/>
                <a:gd name="T5" fmla="*/ 0 h 160"/>
                <a:gd name="T6" fmla="*/ 0 w 103"/>
                <a:gd name="T7" fmla="*/ 0 h 160"/>
                <a:gd name="T8" fmla="*/ 0 w 103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60"/>
                <a:gd name="T17" fmla="*/ 103 w 103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60">
                  <a:moveTo>
                    <a:pt x="0" y="153"/>
                  </a:moveTo>
                  <a:lnTo>
                    <a:pt x="103" y="0"/>
                  </a:lnTo>
                  <a:lnTo>
                    <a:pt x="103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81" name="Freeform 441"/>
            <p:cNvSpPr>
              <a:spLocks/>
            </p:cNvSpPr>
            <p:nvPr/>
          </p:nvSpPr>
          <p:spPr bwMode="auto">
            <a:xfrm>
              <a:off x="2919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0" y="156"/>
                  </a:moveTo>
                  <a:lnTo>
                    <a:pt x="10" y="156"/>
                  </a:lnTo>
                  <a:lnTo>
                    <a:pt x="115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82" name="Rectangle 442"/>
            <p:cNvSpPr>
              <a:spLocks noChangeArrowheads="1"/>
            </p:cNvSpPr>
            <p:nvPr/>
          </p:nvSpPr>
          <p:spPr bwMode="auto">
            <a:xfrm>
              <a:off x="3114" y="1231"/>
              <a:ext cx="67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83" name="Rectangle 443"/>
            <p:cNvSpPr>
              <a:spLocks noChangeArrowheads="1"/>
            </p:cNvSpPr>
            <p:nvPr/>
          </p:nvSpPr>
          <p:spPr bwMode="auto">
            <a:xfrm>
              <a:off x="3106" y="1242"/>
              <a:ext cx="79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84" name="Rectangle 444"/>
            <p:cNvSpPr>
              <a:spLocks noChangeArrowheads="1"/>
            </p:cNvSpPr>
            <p:nvPr/>
          </p:nvSpPr>
          <p:spPr bwMode="auto">
            <a:xfrm>
              <a:off x="3099" y="1249"/>
              <a:ext cx="93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85" name="Rectangle 445"/>
            <p:cNvSpPr>
              <a:spLocks noChangeArrowheads="1"/>
            </p:cNvSpPr>
            <p:nvPr/>
          </p:nvSpPr>
          <p:spPr bwMode="auto">
            <a:xfrm>
              <a:off x="3096" y="1260"/>
              <a:ext cx="103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86" name="Rectangle 446"/>
            <p:cNvSpPr>
              <a:spLocks noChangeArrowheads="1"/>
            </p:cNvSpPr>
            <p:nvPr/>
          </p:nvSpPr>
          <p:spPr bwMode="auto">
            <a:xfrm>
              <a:off x="3092" y="1267"/>
              <a:ext cx="111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87" name="Freeform 447"/>
            <p:cNvSpPr>
              <a:spLocks/>
            </p:cNvSpPr>
            <p:nvPr/>
          </p:nvSpPr>
          <p:spPr bwMode="auto">
            <a:xfrm>
              <a:off x="3113" y="1227"/>
              <a:ext cx="70" cy="5"/>
            </a:xfrm>
            <a:custGeom>
              <a:avLst/>
              <a:gdLst>
                <a:gd name="T0" fmla="*/ 0 w 280"/>
                <a:gd name="T1" fmla="*/ 0 h 22"/>
                <a:gd name="T2" fmla="*/ 0 w 280"/>
                <a:gd name="T3" fmla="*/ 0 h 22"/>
                <a:gd name="T4" fmla="*/ 0 w 280"/>
                <a:gd name="T5" fmla="*/ 0 h 22"/>
                <a:gd name="T6" fmla="*/ 0 w 280"/>
                <a:gd name="T7" fmla="*/ 0 h 22"/>
                <a:gd name="T8" fmla="*/ 0 w 280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0"/>
                <a:gd name="T16" fmla="*/ 0 h 22"/>
                <a:gd name="T17" fmla="*/ 280 w 28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0" h="22">
                  <a:moveTo>
                    <a:pt x="0" y="22"/>
                  </a:moveTo>
                  <a:lnTo>
                    <a:pt x="20" y="0"/>
                  </a:lnTo>
                  <a:lnTo>
                    <a:pt x="262" y="0"/>
                  </a:lnTo>
                  <a:lnTo>
                    <a:pt x="28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88" name="Freeform 448"/>
            <p:cNvSpPr>
              <a:spLocks/>
            </p:cNvSpPr>
            <p:nvPr/>
          </p:nvSpPr>
          <p:spPr bwMode="auto">
            <a:xfrm>
              <a:off x="310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1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89" name="Freeform 449"/>
            <p:cNvSpPr>
              <a:spLocks/>
            </p:cNvSpPr>
            <p:nvPr/>
          </p:nvSpPr>
          <p:spPr bwMode="auto">
            <a:xfrm>
              <a:off x="3102" y="1246"/>
              <a:ext cx="91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7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90" name="Freeform 450"/>
            <p:cNvSpPr>
              <a:spLocks/>
            </p:cNvSpPr>
            <p:nvPr/>
          </p:nvSpPr>
          <p:spPr bwMode="auto">
            <a:xfrm>
              <a:off x="3095" y="1255"/>
              <a:ext cx="106" cy="4"/>
            </a:xfrm>
            <a:custGeom>
              <a:avLst/>
              <a:gdLst>
                <a:gd name="T0" fmla="*/ 0 w 424"/>
                <a:gd name="T1" fmla="*/ 0 h 17"/>
                <a:gd name="T2" fmla="*/ 0 w 424"/>
                <a:gd name="T3" fmla="*/ 0 h 17"/>
                <a:gd name="T4" fmla="*/ 0 w 424"/>
                <a:gd name="T5" fmla="*/ 0 h 17"/>
                <a:gd name="T6" fmla="*/ 0 w 424"/>
                <a:gd name="T7" fmla="*/ 0 h 17"/>
                <a:gd name="T8" fmla="*/ 0 w 424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4"/>
                <a:gd name="T16" fmla="*/ 0 h 17"/>
                <a:gd name="T17" fmla="*/ 424 w 424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4" h="17">
                  <a:moveTo>
                    <a:pt x="22" y="0"/>
                  </a:moveTo>
                  <a:lnTo>
                    <a:pt x="0" y="17"/>
                  </a:lnTo>
                  <a:lnTo>
                    <a:pt x="424" y="17"/>
                  </a:lnTo>
                  <a:lnTo>
                    <a:pt x="40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91" name="Freeform 451"/>
            <p:cNvSpPr>
              <a:spLocks/>
            </p:cNvSpPr>
            <p:nvPr/>
          </p:nvSpPr>
          <p:spPr bwMode="auto">
            <a:xfrm>
              <a:off x="309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92" name="Rectangle 452"/>
            <p:cNvSpPr>
              <a:spLocks noChangeArrowheads="1"/>
            </p:cNvSpPr>
            <p:nvPr/>
          </p:nvSpPr>
          <p:spPr bwMode="auto">
            <a:xfrm>
              <a:off x="3203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93" name="Rectangle 453"/>
            <p:cNvSpPr>
              <a:spLocks noChangeArrowheads="1"/>
            </p:cNvSpPr>
            <p:nvPr/>
          </p:nvSpPr>
          <p:spPr bwMode="auto">
            <a:xfrm>
              <a:off x="3199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94" name="Rectangle 454"/>
            <p:cNvSpPr>
              <a:spLocks noChangeArrowheads="1"/>
            </p:cNvSpPr>
            <p:nvPr/>
          </p:nvSpPr>
          <p:spPr bwMode="auto">
            <a:xfrm>
              <a:off x="3192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95" name="Freeform 455"/>
            <p:cNvSpPr>
              <a:spLocks/>
            </p:cNvSpPr>
            <p:nvPr/>
          </p:nvSpPr>
          <p:spPr bwMode="auto">
            <a:xfrm>
              <a:off x="317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96" name="Freeform 456"/>
            <p:cNvSpPr>
              <a:spLocks/>
            </p:cNvSpPr>
            <p:nvPr/>
          </p:nvSpPr>
          <p:spPr bwMode="auto">
            <a:xfrm>
              <a:off x="3178" y="1196"/>
              <a:ext cx="29" cy="39"/>
            </a:xfrm>
            <a:custGeom>
              <a:avLst/>
              <a:gdLst>
                <a:gd name="T0" fmla="*/ 0 w 114"/>
                <a:gd name="T1" fmla="*/ 0 h 156"/>
                <a:gd name="T2" fmla="*/ 0 w 114"/>
                <a:gd name="T3" fmla="*/ 0 h 156"/>
                <a:gd name="T4" fmla="*/ 0 w 114"/>
                <a:gd name="T5" fmla="*/ 0 h 156"/>
                <a:gd name="T6" fmla="*/ 0 w 114"/>
                <a:gd name="T7" fmla="*/ 0 h 156"/>
                <a:gd name="T8" fmla="*/ 0 w 114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"/>
                <a:gd name="T16" fmla="*/ 0 h 156"/>
                <a:gd name="T17" fmla="*/ 114 w 114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" h="156">
                  <a:moveTo>
                    <a:pt x="114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7" y="0"/>
                  </a:lnTo>
                  <a:lnTo>
                    <a:pt x="114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97" name="Rectangle 457"/>
            <p:cNvSpPr>
              <a:spLocks noChangeArrowheads="1"/>
            </p:cNvSpPr>
            <p:nvPr/>
          </p:nvSpPr>
          <p:spPr bwMode="auto">
            <a:xfrm>
              <a:off x="3203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98" name="Rectangle 458"/>
            <p:cNvSpPr>
              <a:spLocks noChangeArrowheads="1"/>
            </p:cNvSpPr>
            <p:nvPr/>
          </p:nvSpPr>
          <p:spPr bwMode="auto">
            <a:xfrm>
              <a:off x="3088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799" name="Rectangle 459"/>
            <p:cNvSpPr>
              <a:spLocks noChangeArrowheads="1"/>
            </p:cNvSpPr>
            <p:nvPr/>
          </p:nvSpPr>
          <p:spPr bwMode="auto">
            <a:xfrm>
              <a:off x="3099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00" name="Rectangle 460"/>
            <p:cNvSpPr>
              <a:spLocks noChangeArrowheads="1"/>
            </p:cNvSpPr>
            <p:nvPr/>
          </p:nvSpPr>
          <p:spPr bwMode="auto">
            <a:xfrm>
              <a:off x="3106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801" name="Freeform 461"/>
            <p:cNvSpPr>
              <a:spLocks/>
            </p:cNvSpPr>
            <p:nvPr/>
          </p:nvSpPr>
          <p:spPr bwMode="auto">
            <a:xfrm>
              <a:off x="3092" y="1197"/>
              <a:ext cx="25" cy="39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0" y="153"/>
                  </a:moveTo>
                  <a:lnTo>
                    <a:pt x="104" y="0"/>
                  </a:lnTo>
                  <a:lnTo>
                    <a:pt x="104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02" name="Freeform 462"/>
            <p:cNvSpPr>
              <a:spLocks/>
            </p:cNvSpPr>
            <p:nvPr/>
          </p:nvSpPr>
          <p:spPr bwMode="auto">
            <a:xfrm>
              <a:off x="3089" y="1196"/>
              <a:ext cx="29" cy="39"/>
            </a:xfrm>
            <a:custGeom>
              <a:avLst/>
              <a:gdLst>
                <a:gd name="T0" fmla="*/ 0 w 116"/>
                <a:gd name="T1" fmla="*/ 0 h 156"/>
                <a:gd name="T2" fmla="*/ 0 w 116"/>
                <a:gd name="T3" fmla="*/ 0 h 156"/>
                <a:gd name="T4" fmla="*/ 0 w 116"/>
                <a:gd name="T5" fmla="*/ 0 h 156"/>
                <a:gd name="T6" fmla="*/ 0 w 116"/>
                <a:gd name="T7" fmla="*/ 0 h 156"/>
                <a:gd name="T8" fmla="*/ 0 w 116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56"/>
                <a:gd name="T17" fmla="*/ 116 w 116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56">
                  <a:moveTo>
                    <a:pt x="0" y="156"/>
                  </a:moveTo>
                  <a:lnTo>
                    <a:pt x="9" y="156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03" name="Rectangle 463"/>
            <p:cNvSpPr>
              <a:spLocks noChangeArrowheads="1"/>
            </p:cNvSpPr>
            <p:nvPr/>
          </p:nvSpPr>
          <p:spPr bwMode="auto">
            <a:xfrm>
              <a:off x="3088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</p:grpSp>
      <p:grpSp>
        <p:nvGrpSpPr>
          <p:cNvPr id="3096" name="Group 464"/>
          <p:cNvGrpSpPr>
            <a:grpSpLocks/>
          </p:cNvGrpSpPr>
          <p:nvPr/>
        </p:nvGrpSpPr>
        <p:grpSpPr bwMode="auto">
          <a:xfrm flipH="1">
            <a:off x="776288" y="4846638"/>
            <a:ext cx="285750" cy="465137"/>
            <a:chOff x="2881" y="718"/>
            <a:chExt cx="366" cy="552"/>
          </a:xfrm>
        </p:grpSpPr>
        <p:sp>
          <p:nvSpPr>
            <p:cNvPr id="3582" name="Rectangle 465"/>
            <p:cNvSpPr>
              <a:spLocks noChangeArrowheads="1"/>
            </p:cNvSpPr>
            <p:nvPr/>
          </p:nvSpPr>
          <p:spPr bwMode="auto">
            <a:xfrm>
              <a:off x="2904" y="1042"/>
              <a:ext cx="316" cy="227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83" name="Rectangle 466"/>
            <p:cNvSpPr>
              <a:spLocks noChangeArrowheads="1"/>
            </p:cNvSpPr>
            <p:nvPr/>
          </p:nvSpPr>
          <p:spPr bwMode="auto">
            <a:xfrm>
              <a:off x="2906" y="1070"/>
              <a:ext cx="311" cy="1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84" name="Rectangle 467"/>
            <p:cNvSpPr>
              <a:spLocks noChangeArrowheads="1"/>
            </p:cNvSpPr>
            <p:nvPr/>
          </p:nvSpPr>
          <p:spPr bwMode="auto">
            <a:xfrm>
              <a:off x="2906" y="1074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85" name="Rectangle 468"/>
            <p:cNvSpPr>
              <a:spLocks noChangeArrowheads="1"/>
            </p:cNvSpPr>
            <p:nvPr/>
          </p:nvSpPr>
          <p:spPr bwMode="auto">
            <a:xfrm>
              <a:off x="2906" y="1088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86" name="Rectangle 469"/>
            <p:cNvSpPr>
              <a:spLocks noChangeArrowheads="1"/>
            </p:cNvSpPr>
            <p:nvPr/>
          </p:nvSpPr>
          <p:spPr bwMode="auto">
            <a:xfrm>
              <a:off x="2903" y="1235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87" name="Rectangle 470"/>
            <p:cNvSpPr>
              <a:spLocks noChangeArrowheads="1"/>
            </p:cNvSpPr>
            <p:nvPr/>
          </p:nvSpPr>
          <p:spPr bwMode="auto">
            <a:xfrm>
              <a:off x="2903" y="1227"/>
              <a:ext cx="318" cy="4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88" name="Rectangle 471"/>
            <p:cNvSpPr>
              <a:spLocks noChangeArrowheads="1"/>
            </p:cNvSpPr>
            <p:nvPr/>
          </p:nvSpPr>
          <p:spPr bwMode="auto">
            <a:xfrm>
              <a:off x="2903" y="1242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89" name="Rectangle 472"/>
            <p:cNvSpPr>
              <a:spLocks noChangeArrowheads="1"/>
            </p:cNvSpPr>
            <p:nvPr/>
          </p:nvSpPr>
          <p:spPr bwMode="auto">
            <a:xfrm>
              <a:off x="2906" y="1249"/>
              <a:ext cx="311" cy="18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90" name="Freeform 473"/>
            <p:cNvSpPr>
              <a:spLocks/>
            </p:cNvSpPr>
            <p:nvPr/>
          </p:nvSpPr>
          <p:spPr bwMode="auto">
            <a:xfrm>
              <a:off x="2881" y="736"/>
              <a:ext cx="366" cy="85"/>
            </a:xfrm>
            <a:custGeom>
              <a:avLst/>
              <a:gdLst>
                <a:gd name="T0" fmla="*/ 0 w 1463"/>
                <a:gd name="T1" fmla="*/ 0 h 338"/>
                <a:gd name="T2" fmla="*/ 0 w 1463"/>
                <a:gd name="T3" fmla="*/ 0 h 338"/>
                <a:gd name="T4" fmla="*/ 0 w 1463"/>
                <a:gd name="T5" fmla="*/ 0 h 338"/>
                <a:gd name="T6" fmla="*/ 0 w 1463"/>
                <a:gd name="T7" fmla="*/ 0 h 338"/>
                <a:gd name="T8" fmla="*/ 0 w 1463"/>
                <a:gd name="T9" fmla="*/ 0 h 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63"/>
                <a:gd name="T16" fmla="*/ 0 h 338"/>
                <a:gd name="T17" fmla="*/ 1463 w 1463"/>
                <a:gd name="T18" fmla="*/ 338 h 3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63" h="338">
                  <a:moveTo>
                    <a:pt x="0" y="338"/>
                  </a:moveTo>
                  <a:lnTo>
                    <a:pt x="1463" y="338"/>
                  </a:lnTo>
                  <a:lnTo>
                    <a:pt x="1362" y="0"/>
                  </a:lnTo>
                  <a:lnTo>
                    <a:pt x="97" y="0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1" name="Freeform 474"/>
            <p:cNvSpPr>
              <a:spLocks/>
            </p:cNvSpPr>
            <p:nvPr/>
          </p:nvSpPr>
          <p:spPr bwMode="auto">
            <a:xfrm>
              <a:off x="2881" y="824"/>
              <a:ext cx="177" cy="42"/>
            </a:xfrm>
            <a:custGeom>
              <a:avLst/>
              <a:gdLst>
                <a:gd name="T0" fmla="*/ 0 w 712"/>
                <a:gd name="T1" fmla="*/ 0 h 168"/>
                <a:gd name="T2" fmla="*/ 0 w 712"/>
                <a:gd name="T3" fmla="*/ 0 h 168"/>
                <a:gd name="T4" fmla="*/ 0 w 712"/>
                <a:gd name="T5" fmla="*/ 0 h 168"/>
                <a:gd name="T6" fmla="*/ 0 w 712"/>
                <a:gd name="T7" fmla="*/ 0 h 168"/>
                <a:gd name="T8" fmla="*/ 0 w 712"/>
                <a:gd name="T9" fmla="*/ 0 h 168"/>
                <a:gd name="T10" fmla="*/ 0 w 712"/>
                <a:gd name="T11" fmla="*/ 0 h 168"/>
                <a:gd name="T12" fmla="*/ 0 w 712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12"/>
                <a:gd name="T22" fmla="*/ 0 h 168"/>
                <a:gd name="T23" fmla="*/ 712 w 712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12" h="168">
                  <a:moveTo>
                    <a:pt x="712" y="168"/>
                  </a:moveTo>
                  <a:lnTo>
                    <a:pt x="89" y="168"/>
                  </a:lnTo>
                  <a:lnTo>
                    <a:pt x="45" y="121"/>
                  </a:lnTo>
                  <a:lnTo>
                    <a:pt x="45" y="52"/>
                  </a:lnTo>
                  <a:lnTo>
                    <a:pt x="0" y="0"/>
                  </a:lnTo>
                  <a:lnTo>
                    <a:pt x="712" y="0"/>
                  </a:lnTo>
                  <a:lnTo>
                    <a:pt x="712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2" name="Freeform 475"/>
            <p:cNvSpPr>
              <a:spLocks/>
            </p:cNvSpPr>
            <p:nvPr/>
          </p:nvSpPr>
          <p:spPr bwMode="auto">
            <a:xfrm>
              <a:off x="3053" y="824"/>
              <a:ext cx="191" cy="42"/>
            </a:xfrm>
            <a:custGeom>
              <a:avLst/>
              <a:gdLst>
                <a:gd name="T0" fmla="*/ 0 w 766"/>
                <a:gd name="T1" fmla="*/ 0 h 168"/>
                <a:gd name="T2" fmla="*/ 0 w 766"/>
                <a:gd name="T3" fmla="*/ 0 h 168"/>
                <a:gd name="T4" fmla="*/ 0 w 766"/>
                <a:gd name="T5" fmla="*/ 0 h 168"/>
                <a:gd name="T6" fmla="*/ 0 w 766"/>
                <a:gd name="T7" fmla="*/ 0 h 168"/>
                <a:gd name="T8" fmla="*/ 0 w 766"/>
                <a:gd name="T9" fmla="*/ 0 h 168"/>
                <a:gd name="T10" fmla="*/ 0 w 766"/>
                <a:gd name="T11" fmla="*/ 0 h 168"/>
                <a:gd name="T12" fmla="*/ 0 w 766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6"/>
                <a:gd name="T22" fmla="*/ 0 h 168"/>
                <a:gd name="T23" fmla="*/ 766 w 766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6" h="168">
                  <a:moveTo>
                    <a:pt x="0" y="168"/>
                  </a:moveTo>
                  <a:lnTo>
                    <a:pt x="670" y="168"/>
                  </a:lnTo>
                  <a:lnTo>
                    <a:pt x="718" y="121"/>
                  </a:lnTo>
                  <a:lnTo>
                    <a:pt x="718" y="52"/>
                  </a:lnTo>
                  <a:lnTo>
                    <a:pt x="766" y="0"/>
                  </a:lnTo>
                  <a:lnTo>
                    <a:pt x="0" y="0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3" name="Rectangle 476"/>
            <p:cNvSpPr>
              <a:spLocks noChangeArrowheads="1"/>
            </p:cNvSpPr>
            <p:nvPr/>
          </p:nvSpPr>
          <p:spPr bwMode="auto">
            <a:xfrm>
              <a:off x="2892" y="848"/>
              <a:ext cx="336" cy="4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94" name="Rectangle 477"/>
            <p:cNvSpPr>
              <a:spLocks noChangeArrowheads="1"/>
            </p:cNvSpPr>
            <p:nvPr/>
          </p:nvSpPr>
          <p:spPr bwMode="auto">
            <a:xfrm>
              <a:off x="2892" y="838"/>
              <a:ext cx="336" cy="1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95" name="Rectangle 478"/>
            <p:cNvSpPr>
              <a:spLocks noChangeArrowheads="1"/>
            </p:cNvSpPr>
            <p:nvPr/>
          </p:nvSpPr>
          <p:spPr bwMode="auto">
            <a:xfrm>
              <a:off x="2882" y="820"/>
              <a:ext cx="363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96" name="Rectangle 479"/>
            <p:cNvSpPr>
              <a:spLocks noChangeArrowheads="1"/>
            </p:cNvSpPr>
            <p:nvPr/>
          </p:nvSpPr>
          <p:spPr bwMode="auto">
            <a:xfrm>
              <a:off x="2904" y="864"/>
              <a:ext cx="316" cy="133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97" name="Rectangle 480"/>
            <p:cNvSpPr>
              <a:spLocks noChangeArrowheads="1"/>
            </p:cNvSpPr>
            <p:nvPr/>
          </p:nvSpPr>
          <p:spPr bwMode="auto">
            <a:xfrm>
              <a:off x="3207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98" name="Rectangle 481"/>
            <p:cNvSpPr>
              <a:spLocks noChangeArrowheads="1"/>
            </p:cNvSpPr>
            <p:nvPr/>
          </p:nvSpPr>
          <p:spPr bwMode="auto">
            <a:xfrm>
              <a:off x="3207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99" name="Rectangle 482"/>
            <p:cNvSpPr>
              <a:spLocks noChangeArrowheads="1"/>
            </p:cNvSpPr>
            <p:nvPr/>
          </p:nvSpPr>
          <p:spPr bwMode="auto">
            <a:xfrm>
              <a:off x="3079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00" name="Rectangle 483"/>
            <p:cNvSpPr>
              <a:spLocks noChangeArrowheads="1"/>
            </p:cNvSpPr>
            <p:nvPr/>
          </p:nvSpPr>
          <p:spPr bwMode="auto">
            <a:xfrm>
              <a:off x="3079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01" name="Rectangle 484"/>
            <p:cNvSpPr>
              <a:spLocks noChangeArrowheads="1"/>
            </p:cNvSpPr>
            <p:nvPr/>
          </p:nvSpPr>
          <p:spPr bwMode="auto">
            <a:xfrm>
              <a:off x="3036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02" name="Rectangle 485"/>
            <p:cNvSpPr>
              <a:spLocks noChangeArrowheads="1"/>
            </p:cNvSpPr>
            <p:nvPr/>
          </p:nvSpPr>
          <p:spPr bwMode="auto">
            <a:xfrm>
              <a:off x="3036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03" name="Rectangle 486"/>
            <p:cNvSpPr>
              <a:spLocks noChangeArrowheads="1"/>
            </p:cNvSpPr>
            <p:nvPr/>
          </p:nvSpPr>
          <p:spPr bwMode="auto">
            <a:xfrm>
              <a:off x="2907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04" name="Rectangle 487"/>
            <p:cNvSpPr>
              <a:spLocks noChangeArrowheads="1"/>
            </p:cNvSpPr>
            <p:nvPr/>
          </p:nvSpPr>
          <p:spPr bwMode="auto">
            <a:xfrm>
              <a:off x="2907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05" name="Rectangle 488"/>
            <p:cNvSpPr>
              <a:spLocks noChangeArrowheads="1"/>
            </p:cNvSpPr>
            <p:nvPr/>
          </p:nvSpPr>
          <p:spPr bwMode="auto">
            <a:xfrm>
              <a:off x="3054" y="1092"/>
              <a:ext cx="16" cy="13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06" name="Rectangle 489"/>
            <p:cNvSpPr>
              <a:spLocks noChangeArrowheads="1"/>
            </p:cNvSpPr>
            <p:nvPr/>
          </p:nvSpPr>
          <p:spPr bwMode="auto">
            <a:xfrm>
              <a:off x="2904" y="1007"/>
              <a:ext cx="316" cy="2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07" name="Rectangle 490"/>
            <p:cNvSpPr>
              <a:spLocks noChangeArrowheads="1"/>
            </p:cNvSpPr>
            <p:nvPr/>
          </p:nvSpPr>
          <p:spPr bwMode="auto">
            <a:xfrm>
              <a:off x="2903" y="998"/>
              <a:ext cx="318" cy="11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08" name="Rectangle 491"/>
            <p:cNvSpPr>
              <a:spLocks noChangeArrowheads="1"/>
            </p:cNvSpPr>
            <p:nvPr/>
          </p:nvSpPr>
          <p:spPr bwMode="auto">
            <a:xfrm>
              <a:off x="2903" y="1016"/>
              <a:ext cx="318" cy="4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09" name="Rectangle 492"/>
            <p:cNvSpPr>
              <a:spLocks noChangeArrowheads="1"/>
            </p:cNvSpPr>
            <p:nvPr/>
          </p:nvSpPr>
          <p:spPr bwMode="auto">
            <a:xfrm>
              <a:off x="2903" y="1038"/>
              <a:ext cx="318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10" name="Rectangle 493"/>
            <p:cNvSpPr>
              <a:spLocks noChangeArrowheads="1"/>
            </p:cNvSpPr>
            <p:nvPr/>
          </p:nvSpPr>
          <p:spPr bwMode="auto">
            <a:xfrm>
              <a:off x="2903" y="1052"/>
              <a:ext cx="314" cy="7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11" name="Freeform 494"/>
            <p:cNvSpPr>
              <a:spLocks/>
            </p:cNvSpPr>
            <p:nvPr/>
          </p:nvSpPr>
          <p:spPr bwMode="auto">
            <a:xfrm>
              <a:off x="3093" y="1070"/>
              <a:ext cx="110" cy="156"/>
            </a:xfrm>
            <a:custGeom>
              <a:avLst/>
              <a:gdLst>
                <a:gd name="T0" fmla="*/ 0 w 440"/>
                <a:gd name="T1" fmla="*/ 0 h 623"/>
                <a:gd name="T2" fmla="*/ 0 w 440"/>
                <a:gd name="T3" fmla="*/ 0 h 623"/>
                <a:gd name="T4" fmla="*/ 0 w 440"/>
                <a:gd name="T5" fmla="*/ 0 h 623"/>
                <a:gd name="T6" fmla="*/ 0 w 440"/>
                <a:gd name="T7" fmla="*/ 0 h 623"/>
                <a:gd name="T8" fmla="*/ 0 w 440"/>
                <a:gd name="T9" fmla="*/ 0 h 623"/>
                <a:gd name="T10" fmla="*/ 0 w 440"/>
                <a:gd name="T11" fmla="*/ 0 h 623"/>
                <a:gd name="T12" fmla="*/ 0 w 440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0"/>
                <a:gd name="T22" fmla="*/ 0 h 623"/>
                <a:gd name="T23" fmla="*/ 440 w 440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0" h="623">
                  <a:moveTo>
                    <a:pt x="0" y="103"/>
                  </a:moveTo>
                  <a:lnTo>
                    <a:pt x="0" y="623"/>
                  </a:lnTo>
                  <a:lnTo>
                    <a:pt x="440" y="623"/>
                  </a:lnTo>
                  <a:lnTo>
                    <a:pt x="440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12" name="Rectangle 495"/>
            <p:cNvSpPr>
              <a:spLocks noChangeArrowheads="1"/>
            </p:cNvSpPr>
            <p:nvPr/>
          </p:nvSpPr>
          <p:spPr bwMode="auto">
            <a:xfrm>
              <a:off x="3111" y="1100"/>
              <a:ext cx="73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13" name="Rectangle 496"/>
            <p:cNvSpPr>
              <a:spLocks noChangeArrowheads="1"/>
            </p:cNvSpPr>
            <p:nvPr/>
          </p:nvSpPr>
          <p:spPr bwMode="auto">
            <a:xfrm>
              <a:off x="3150" y="1103"/>
              <a:ext cx="23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14" name="Rectangle 497"/>
            <p:cNvSpPr>
              <a:spLocks noChangeArrowheads="1"/>
            </p:cNvSpPr>
            <p:nvPr/>
          </p:nvSpPr>
          <p:spPr bwMode="auto">
            <a:xfrm>
              <a:off x="3118" y="1103"/>
              <a:ext cx="27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15" name="Rectangle 498"/>
            <p:cNvSpPr>
              <a:spLocks noChangeArrowheads="1"/>
            </p:cNvSpPr>
            <p:nvPr/>
          </p:nvSpPr>
          <p:spPr bwMode="auto">
            <a:xfrm>
              <a:off x="3125" y="1111"/>
              <a:ext cx="12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16" name="Rectangle 499"/>
            <p:cNvSpPr>
              <a:spLocks noChangeArrowheads="1"/>
            </p:cNvSpPr>
            <p:nvPr/>
          </p:nvSpPr>
          <p:spPr bwMode="auto">
            <a:xfrm>
              <a:off x="3157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17" name="Rectangle 500"/>
            <p:cNvSpPr>
              <a:spLocks noChangeArrowheads="1"/>
            </p:cNvSpPr>
            <p:nvPr/>
          </p:nvSpPr>
          <p:spPr bwMode="auto">
            <a:xfrm>
              <a:off x="3154" y="1211"/>
              <a:ext cx="15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18" name="Oval 501"/>
            <p:cNvSpPr>
              <a:spLocks noChangeArrowheads="1"/>
            </p:cNvSpPr>
            <p:nvPr/>
          </p:nvSpPr>
          <p:spPr bwMode="auto">
            <a:xfrm>
              <a:off x="3139" y="1175"/>
              <a:ext cx="2" cy="1"/>
            </a:xfrm>
            <a:prstGeom prst="ellipse">
              <a:avLst/>
            </a:prstGeom>
            <a:solidFill>
              <a:srgbClr val="FFBF7F"/>
            </a:solidFill>
            <a:ln w="3175">
              <a:solidFill>
                <a:srgbClr val="FFBF7F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19" name="Freeform 502"/>
            <p:cNvSpPr>
              <a:spLocks/>
            </p:cNvSpPr>
            <p:nvPr/>
          </p:nvSpPr>
          <p:spPr bwMode="auto">
            <a:xfrm>
              <a:off x="2923" y="1070"/>
              <a:ext cx="110" cy="156"/>
            </a:xfrm>
            <a:custGeom>
              <a:avLst/>
              <a:gdLst>
                <a:gd name="T0" fmla="*/ 0 w 439"/>
                <a:gd name="T1" fmla="*/ 0 h 623"/>
                <a:gd name="T2" fmla="*/ 0 w 439"/>
                <a:gd name="T3" fmla="*/ 0 h 623"/>
                <a:gd name="T4" fmla="*/ 0 w 439"/>
                <a:gd name="T5" fmla="*/ 0 h 623"/>
                <a:gd name="T6" fmla="*/ 0 w 439"/>
                <a:gd name="T7" fmla="*/ 0 h 623"/>
                <a:gd name="T8" fmla="*/ 0 w 439"/>
                <a:gd name="T9" fmla="*/ 0 h 623"/>
                <a:gd name="T10" fmla="*/ 0 w 439"/>
                <a:gd name="T11" fmla="*/ 0 h 623"/>
                <a:gd name="T12" fmla="*/ 0 w 439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39"/>
                <a:gd name="T22" fmla="*/ 0 h 623"/>
                <a:gd name="T23" fmla="*/ 439 w 439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39" h="623">
                  <a:moveTo>
                    <a:pt x="0" y="103"/>
                  </a:moveTo>
                  <a:lnTo>
                    <a:pt x="0" y="623"/>
                  </a:lnTo>
                  <a:lnTo>
                    <a:pt x="439" y="623"/>
                  </a:lnTo>
                  <a:lnTo>
                    <a:pt x="439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20" name="Rectangle 503"/>
            <p:cNvSpPr>
              <a:spLocks noChangeArrowheads="1"/>
            </p:cNvSpPr>
            <p:nvPr/>
          </p:nvSpPr>
          <p:spPr bwMode="auto">
            <a:xfrm>
              <a:off x="2940" y="1100"/>
              <a:ext cx="72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21" name="Rectangle 504"/>
            <p:cNvSpPr>
              <a:spLocks noChangeArrowheads="1"/>
            </p:cNvSpPr>
            <p:nvPr/>
          </p:nvSpPr>
          <p:spPr bwMode="auto">
            <a:xfrm>
              <a:off x="2979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22" name="Rectangle 505"/>
            <p:cNvSpPr>
              <a:spLocks noChangeArrowheads="1"/>
            </p:cNvSpPr>
            <p:nvPr/>
          </p:nvSpPr>
          <p:spPr bwMode="auto">
            <a:xfrm>
              <a:off x="2947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23" name="Rectangle 506"/>
            <p:cNvSpPr>
              <a:spLocks noChangeArrowheads="1"/>
            </p:cNvSpPr>
            <p:nvPr/>
          </p:nvSpPr>
          <p:spPr bwMode="auto">
            <a:xfrm>
              <a:off x="2958" y="1111"/>
              <a:ext cx="8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24" name="Rectangle 507"/>
            <p:cNvSpPr>
              <a:spLocks noChangeArrowheads="1"/>
            </p:cNvSpPr>
            <p:nvPr/>
          </p:nvSpPr>
          <p:spPr bwMode="auto">
            <a:xfrm>
              <a:off x="2986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25" name="Rectangle 508"/>
            <p:cNvSpPr>
              <a:spLocks noChangeArrowheads="1"/>
            </p:cNvSpPr>
            <p:nvPr/>
          </p:nvSpPr>
          <p:spPr bwMode="auto">
            <a:xfrm>
              <a:off x="2982" y="1211"/>
              <a:ext cx="16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26" name="Oval 509"/>
            <p:cNvSpPr>
              <a:spLocks noChangeArrowheads="1"/>
            </p:cNvSpPr>
            <p:nvPr/>
          </p:nvSpPr>
          <p:spPr bwMode="auto">
            <a:xfrm>
              <a:off x="2967" y="1174"/>
              <a:ext cx="4" cy="3"/>
            </a:xfrm>
            <a:prstGeom prst="ellipse">
              <a:avLst/>
            </a:prstGeom>
            <a:solidFill>
              <a:srgbClr val="FFBF7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27" name="Rectangle 510"/>
            <p:cNvSpPr>
              <a:spLocks noChangeArrowheads="1"/>
            </p:cNvSpPr>
            <p:nvPr/>
          </p:nvSpPr>
          <p:spPr bwMode="auto">
            <a:xfrm>
              <a:off x="3115" y="746"/>
              <a:ext cx="54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28" name="Freeform 511"/>
            <p:cNvSpPr>
              <a:spLocks/>
            </p:cNvSpPr>
            <p:nvPr/>
          </p:nvSpPr>
          <p:spPr bwMode="auto">
            <a:xfrm>
              <a:off x="3108" y="718"/>
              <a:ext cx="71" cy="29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5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29" name="Freeform 512"/>
            <p:cNvSpPr>
              <a:spLocks/>
            </p:cNvSpPr>
            <p:nvPr/>
          </p:nvSpPr>
          <p:spPr bwMode="auto">
            <a:xfrm>
              <a:off x="3115" y="724"/>
              <a:ext cx="58" cy="21"/>
            </a:xfrm>
            <a:custGeom>
              <a:avLst/>
              <a:gdLst>
                <a:gd name="T0" fmla="*/ 0 w 232"/>
                <a:gd name="T1" fmla="*/ 0 h 85"/>
                <a:gd name="T2" fmla="*/ 0 w 232"/>
                <a:gd name="T3" fmla="*/ 0 h 85"/>
                <a:gd name="T4" fmla="*/ 0 w 232"/>
                <a:gd name="T5" fmla="*/ 0 h 85"/>
                <a:gd name="T6" fmla="*/ 0 w 232"/>
                <a:gd name="T7" fmla="*/ 0 h 85"/>
                <a:gd name="T8" fmla="*/ 0 w 232"/>
                <a:gd name="T9" fmla="*/ 0 h 85"/>
                <a:gd name="T10" fmla="*/ 0 w 232"/>
                <a:gd name="T11" fmla="*/ 0 h 85"/>
                <a:gd name="T12" fmla="*/ 0 w 232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2"/>
                <a:gd name="T22" fmla="*/ 0 h 85"/>
                <a:gd name="T23" fmla="*/ 232 w 232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2" h="85">
                  <a:moveTo>
                    <a:pt x="0" y="85"/>
                  </a:moveTo>
                  <a:lnTo>
                    <a:pt x="232" y="85"/>
                  </a:lnTo>
                  <a:lnTo>
                    <a:pt x="232" y="43"/>
                  </a:lnTo>
                  <a:lnTo>
                    <a:pt x="153" y="0"/>
                  </a:lnTo>
                  <a:lnTo>
                    <a:pt x="78" y="0"/>
                  </a:lnTo>
                  <a:lnTo>
                    <a:pt x="0" y="41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30" name="Rectangle 513"/>
            <p:cNvSpPr>
              <a:spLocks noChangeArrowheads="1"/>
            </p:cNvSpPr>
            <p:nvPr/>
          </p:nvSpPr>
          <p:spPr bwMode="auto">
            <a:xfrm>
              <a:off x="3118" y="781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31" name="Rectangle 514"/>
            <p:cNvSpPr>
              <a:spLocks noChangeArrowheads="1"/>
            </p:cNvSpPr>
            <p:nvPr/>
          </p:nvSpPr>
          <p:spPr bwMode="auto">
            <a:xfrm>
              <a:off x="3118" y="753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32" name="Rectangle 515"/>
            <p:cNvSpPr>
              <a:spLocks noChangeArrowheads="1"/>
            </p:cNvSpPr>
            <p:nvPr/>
          </p:nvSpPr>
          <p:spPr bwMode="auto">
            <a:xfrm>
              <a:off x="2958" y="746"/>
              <a:ext cx="51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33" name="Freeform 516"/>
            <p:cNvSpPr>
              <a:spLocks/>
            </p:cNvSpPr>
            <p:nvPr/>
          </p:nvSpPr>
          <p:spPr bwMode="auto">
            <a:xfrm>
              <a:off x="2950" y="718"/>
              <a:ext cx="71" cy="30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6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34" name="Freeform 517"/>
            <p:cNvSpPr>
              <a:spLocks/>
            </p:cNvSpPr>
            <p:nvPr/>
          </p:nvSpPr>
          <p:spPr bwMode="auto">
            <a:xfrm>
              <a:off x="2957" y="724"/>
              <a:ext cx="58" cy="21"/>
            </a:xfrm>
            <a:custGeom>
              <a:avLst/>
              <a:gdLst>
                <a:gd name="T0" fmla="*/ 0 w 231"/>
                <a:gd name="T1" fmla="*/ 0 h 85"/>
                <a:gd name="T2" fmla="*/ 0 w 231"/>
                <a:gd name="T3" fmla="*/ 0 h 85"/>
                <a:gd name="T4" fmla="*/ 0 w 231"/>
                <a:gd name="T5" fmla="*/ 0 h 85"/>
                <a:gd name="T6" fmla="*/ 0 w 231"/>
                <a:gd name="T7" fmla="*/ 0 h 85"/>
                <a:gd name="T8" fmla="*/ 0 w 231"/>
                <a:gd name="T9" fmla="*/ 0 h 85"/>
                <a:gd name="T10" fmla="*/ 0 w 231"/>
                <a:gd name="T11" fmla="*/ 0 h 85"/>
                <a:gd name="T12" fmla="*/ 0 w 231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1"/>
                <a:gd name="T22" fmla="*/ 0 h 85"/>
                <a:gd name="T23" fmla="*/ 231 w 231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1" h="85">
                  <a:moveTo>
                    <a:pt x="0" y="85"/>
                  </a:moveTo>
                  <a:lnTo>
                    <a:pt x="231" y="85"/>
                  </a:lnTo>
                  <a:lnTo>
                    <a:pt x="231" y="43"/>
                  </a:lnTo>
                  <a:lnTo>
                    <a:pt x="155" y="0"/>
                  </a:lnTo>
                  <a:lnTo>
                    <a:pt x="78" y="0"/>
                  </a:lnTo>
                  <a:lnTo>
                    <a:pt x="0" y="42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35" name="Rectangle 518"/>
            <p:cNvSpPr>
              <a:spLocks noChangeArrowheads="1"/>
            </p:cNvSpPr>
            <p:nvPr/>
          </p:nvSpPr>
          <p:spPr bwMode="auto">
            <a:xfrm>
              <a:off x="2961" y="785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36" name="Rectangle 519"/>
            <p:cNvSpPr>
              <a:spLocks noChangeArrowheads="1"/>
            </p:cNvSpPr>
            <p:nvPr/>
          </p:nvSpPr>
          <p:spPr bwMode="auto">
            <a:xfrm>
              <a:off x="2961" y="753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37" name="Freeform 520"/>
            <p:cNvSpPr>
              <a:spLocks/>
            </p:cNvSpPr>
            <p:nvPr/>
          </p:nvSpPr>
          <p:spPr bwMode="auto">
            <a:xfrm>
              <a:off x="3096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38" name="Rectangle 521"/>
            <p:cNvSpPr>
              <a:spLocks noChangeArrowheads="1"/>
            </p:cNvSpPr>
            <p:nvPr/>
          </p:nvSpPr>
          <p:spPr bwMode="auto">
            <a:xfrm>
              <a:off x="3115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39" name="Rectangle 522"/>
            <p:cNvSpPr>
              <a:spLocks noChangeArrowheads="1"/>
            </p:cNvSpPr>
            <p:nvPr/>
          </p:nvSpPr>
          <p:spPr bwMode="auto">
            <a:xfrm>
              <a:off x="3147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40" name="Rectangle 523"/>
            <p:cNvSpPr>
              <a:spLocks noChangeArrowheads="1"/>
            </p:cNvSpPr>
            <p:nvPr/>
          </p:nvSpPr>
          <p:spPr bwMode="auto">
            <a:xfrm>
              <a:off x="3118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41" name="Rectangle 524"/>
            <p:cNvSpPr>
              <a:spLocks noChangeArrowheads="1"/>
            </p:cNvSpPr>
            <p:nvPr/>
          </p:nvSpPr>
          <p:spPr bwMode="auto">
            <a:xfrm>
              <a:off x="3147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42" name="Rectangle 525"/>
            <p:cNvSpPr>
              <a:spLocks noChangeArrowheads="1"/>
            </p:cNvSpPr>
            <p:nvPr/>
          </p:nvSpPr>
          <p:spPr bwMode="auto">
            <a:xfrm>
              <a:off x="3118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43" name="Rectangle 526"/>
            <p:cNvSpPr>
              <a:spLocks noChangeArrowheads="1"/>
            </p:cNvSpPr>
            <p:nvPr/>
          </p:nvSpPr>
          <p:spPr bwMode="auto">
            <a:xfrm>
              <a:off x="3089" y="996"/>
              <a:ext cx="102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44" name="Freeform 527"/>
            <p:cNvSpPr>
              <a:spLocks/>
            </p:cNvSpPr>
            <p:nvPr/>
          </p:nvSpPr>
          <p:spPr bwMode="auto">
            <a:xfrm>
              <a:off x="2940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45" name="Rectangle 528"/>
            <p:cNvSpPr>
              <a:spLocks noChangeArrowheads="1"/>
            </p:cNvSpPr>
            <p:nvPr/>
          </p:nvSpPr>
          <p:spPr bwMode="auto">
            <a:xfrm>
              <a:off x="2958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46" name="Rectangle 529"/>
            <p:cNvSpPr>
              <a:spLocks noChangeArrowheads="1"/>
            </p:cNvSpPr>
            <p:nvPr/>
          </p:nvSpPr>
          <p:spPr bwMode="auto">
            <a:xfrm>
              <a:off x="2990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47" name="Rectangle 530"/>
            <p:cNvSpPr>
              <a:spLocks noChangeArrowheads="1"/>
            </p:cNvSpPr>
            <p:nvPr/>
          </p:nvSpPr>
          <p:spPr bwMode="auto">
            <a:xfrm>
              <a:off x="2961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48" name="Rectangle 531"/>
            <p:cNvSpPr>
              <a:spLocks noChangeArrowheads="1"/>
            </p:cNvSpPr>
            <p:nvPr/>
          </p:nvSpPr>
          <p:spPr bwMode="auto">
            <a:xfrm>
              <a:off x="2990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49" name="Rectangle 532"/>
            <p:cNvSpPr>
              <a:spLocks noChangeArrowheads="1"/>
            </p:cNvSpPr>
            <p:nvPr/>
          </p:nvSpPr>
          <p:spPr bwMode="auto">
            <a:xfrm>
              <a:off x="2961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50" name="Rectangle 533"/>
            <p:cNvSpPr>
              <a:spLocks noChangeArrowheads="1"/>
            </p:cNvSpPr>
            <p:nvPr/>
          </p:nvSpPr>
          <p:spPr bwMode="auto">
            <a:xfrm>
              <a:off x="2933" y="996"/>
              <a:ext cx="105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51" name="Rectangle 534"/>
            <p:cNvSpPr>
              <a:spLocks noChangeArrowheads="1"/>
            </p:cNvSpPr>
            <p:nvPr/>
          </p:nvSpPr>
          <p:spPr bwMode="auto">
            <a:xfrm>
              <a:off x="2942" y="1231"/>
              <a:ext cx="68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52" name="Rectangle 535"/>
            <p:cNvSpPr>
              <a:spLocks noChangeArrowheads="1"/>
            </p:cNvSpPr>
            <p:nvPr/>
          </p:nvSpPr>
          <p:spPr bwMode="auto">
            <a:xfrm>
              <a:off x="2935" y="1242"/>
              <a:ext cx="82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53" name="Rectangle 536"/>
            <p:cNvSpPr>
              <a:spLocks noChangeArrowheads="1"/>
            </p:cNvSpPr>
            <p:nvPr/>
          </p:nvSpPr>
          <p:spPr bwMode="auto">
            <a:xfrm>
              <a:off x="2932" y="1249"/>
              <a:ext cx="89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54" name="Rectangle 537"/>
            <p:cNvSpPr>
              <a:spLocks noChangeArrowheads="1"/>
            </p:cNvSpPr>
            <p:nvPr/>
          </p:nvSpPr>
          <p:spPr bwMode="auto">
            <a:xfrm>
              <a:off x="2924" y="1260"/>
              <a:ext cx="104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55" name="Rectangle 538"/>
            <p:cNvSpPr>
              <a:spLocks noChangeArrowheads="1"/>
            </p:cNvSpPr>
            <p:nvPr/>
          </p:nvSpPr>
          <p:spPr bwMode="auto">
            <a:xfrm>
              <a:off x="2921" y="1267"/>
              <a:ext cx="110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56" name="Freeform 539"/>
            <p:cNvSpPr>
              <a:spLocks/>
            </p:cNvSpPr>
            <p:nvPr/>
          </p:nvSpPr>
          <p:spPr bwMode="auto">
            <a:xfrm>
              <a:off x="2943" y="1227"/>
              <a:ext cx="70" cy="5"/>
            </a:xfrm>
            <a:custGeom>
              <a:avLst/>
              <a:gdLst>
                <a:gd name="T0" fmla="*/ 0 w 281"/>
                <a:gd name="T1" fmla="*/ 0 h 22"/>
                <a:gd name="T2" fmla="*/ 0 w 281"/>
                <a:gd name="T3" fmla="*/ 0 h 22"/>
                <a:gd name="T4" fmla="*/ 0 w 281"/>
                <a:gd name="T5" fmla="*/ 0 h 22"/>
                <a:gd name="T6" fmla="*/ 0 w 281"/>
                <a:gd name="T7" fmla="*/ 0 h 22"/>
                <a:gd name="T8" fmla="*/ 0 w 281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1"/>
                <a:gd name="T16" fmla="*/ 0 h 22"/>
                <a:gd name="T17" fmla="*/ 281 w 281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1" h="22">
                  <a:moveTo>
                    <a:pt x="0" y="22"/>
                  </a:moveTo>
                  <a:lnTo>
                    <a:pt x="19" y="0"/>
                  </a:lnTo>
                  <a:lnTo>
                    <a:pt x="262" y="0"/>
                  </a:lnTo>
                  <a:lnTo>
                    <a:pt x="281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57" name="Freeform 540"/>
            <p:cNvSpPr>
              <a:spLocks/>
            </p:cNvSpPr>
            <p:nvPr/>
          </p:nvSpPr>
          <p:spPr bwMode="auto">
            <a:xfrm>
              <a:off x="293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0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58" name="Freeform 541"/>
            <p:cNvSpPr>
              <a:spLocks/>
            </p:cNvSpPr>
            <p:nvPr/>
          </p:nvSpPr>
          <p:spPr bwMode="auto">
            <a:xfrm>
              <a:off x="2932" y="1246"/>
              <a:ext cx="92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8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59" name="Freeform 542"/>
            <p:cNvSpPr>
              <a:spLocks/>
            </p:cNvSpPr>
            <p:nvPr/>
          </p:nvSpPr>
          <p:spPr bwMode="auto">
            <a:xfrm>
              <a:off x="2925" y="1255"/>
              <a:ext cx="106" cy="4"/>
            </a:xfrm>
            <a:custGeom>
              <a:avLst/>
              <a:gdLst>
                <a:gd name="T0" fmla="*/ 0 w 425"/>
                <a:gd name="T1" fmla="*/ 0 h 17"/>
                <a:gd name="T2" fmla="*/ 0 w 425"/>
                <a:gd name="T3" fmla="*/ 0 h 17"/>
                <a:gd name="T4" fmla="*/ 0 w 425"/>
                <a:gd name="T5" fmla="*/ 0 h 17"/>
                <a:gd name="T6" fmla="*/ 0 w 425"/>
                <a:gd name="T7" fmla="*/ 0 h 17"/>
                <a:gd name="T8" fmla="*/ 0 w 425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5"/>
                <a:gd name="T16" fmla="*/ 0 h 17"/>
                <a:gd name="T17" fmla="*/ 425 w 425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5" h="17">
                  <a:moveTo>
                    <a:pt x="23" y="0"/>
                  </a:moveTo>
                  <a:lnTo>
                    <a:pt x="0" y="17"/>
                  </a:lnTo>
                  <a:lnTo>
                    <a:pt x="425" y="17"/>
                  </a:lnTo>
                  <a:lnTo>
                    <a:pt x="402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60" name="Freeform 543"/>
            <p:cNvSpPr>
              <a:spLocks/>
            </p:cNvSpPr>
            <p:nvPr/>
          </p:nvSpPr>
          <p:spPr bwMode="auto">
            <a:xfrm>
              <a:off x="292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61" name="Rectangle 544"/>
            <p:cNvSpPr>
              <a:spLocks noChangeArrowheads="1"/>
            </p:cNvSpPr>
            <p:nvPr/>
          </p:nvSpPr>
          <p:spPr bwMode="auto">
            <a:xfrm>
              <a:off x="3028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62" name="Rectangle 545"/>
            <p:cNvSpPr>
              <a:spLocks noChangeArrowheads="1"/>
            </p:cNvSpPr>
            <p:nvPr/>
          </p:nvSpPr>
          <p:spPr bwMode="auto">
            <a:xfrm>
              <a:off x="3017" y="1210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63" name="Freeform 546"/>
            <p:cNvSpPr>
              <a:spLocks/>
            </p:cNvSpPr>
            <p:nvPr/>
          </p:nvSpPr>
          <p:spPr bwMode="auto">
            <a:xfrm>
              <a:off x="300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64" name="Freeform 547"/>
            <p:cNvSpPr>
              <a:spLocks/>
            </p:cNvSpPr>
            <p:nvPr/>
          </p:nvSpPr>
          <p:spPr bwMode="auto">
            <a:xfrm>
              <a:off x="3008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115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15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65" name="Rectangle 548"/>
            <p:cNvSpPr>
              <a:spLocks noChangeArrowheads="1"/>
            </p:cNvSpPr>
            <p:nvPr/>
          </p:nvSpPr>
          <p:spPr bwMode="auto">
            <a:xfrm>
              <a:off x="3035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66" name="Rectangle 549"/>
            <p:cNvSpPr>
              <a:spLocks noChangeArrowheads="1"/>
            </p:cNvSpPr>
            <p:nvPr/>
          </p:nvSpPr>
          <p:spPr bwMode="auto">
            <a:xfrm>
              <a:off x="2924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67" name="Rectangle 550"/>
            <p:cNvSpPr>
              <a:spLocks noChangeArrowheads="1"/>
            </p:cNvSpPr>
            <p:nvPr/>
          </p:nvSpPr>
          <p:spPr bwMode="auto">
            <a:xfrm>
              <a:off x="2935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68" name="Rectangle 551"/>
            <p:cNvSpPr>
              <a:spLocks noChangeArrowheads="1"/>
            </p:cNvSpPr>
            <p:nvPr/>
          </p:nvSpPr>
          <p:spPr bwMode="auto">
            <a:xfrm>
              <a:off x="2942" y="1203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69" name="Freeform 552"/>
            <p:cNvSpPr>
              <a:spLocks/>
            </p:cNvSpPr>
            <p:nvPr/>
          </p:nvSpPr>
          <p:spPr bwMode="auto">
            <a:xfrm>
              <a:off x="2922" y="1197"/>
              <a:ext cx="26" cy="39"/>
            </a:xfrm>
            <a:custGeom>
              <a:avLst/>
              <a:gdLst>
                <a:gd name="T0" fmla="*/ 0 w 103"/>
                <a:gd name="T1" fmla="*/ 0 h 160"/>
                <a:gd name="T2" fmla="*/ 0 w 103"/>
                <a:gd name="T3" fmla="*/ 0 h 160"/>
                <a:gd name="T4" fmla="*/ 0 w 103"/>
                <a:gd name="T5" fmla="*/ 0 h 160"/>
                <a:gd name="T6" fmla="*/ 0 w 103"/>
                <a:gd name="T7" fmla="*/ 0 h 160"/>
                <a:gd name="T8" fmla="*/ 0 w 103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60"/>
                <a:gd name="T17" fmla="*/ 103 w 103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60">
                  <a:moveTo>
                    <a:pt x="0" y="153"/>
                  </a:moveTo>
                  <a:lnTo>
                    <a:pt x="103" y="0"/>
                  </a:lnTo>
                  <a:lnTo>
                    <a:pt x="103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70" name="Freeform 553"/>
            <p:cNvSpPr>
              <a:spLocks/>
            </p:cNvSpPr>
            <p:nvPr/>
          </p:nvSpPr>
          <p:spPr bwMode="auto">
            <a:xfrm>
              <a:off x="2919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0" y="156"/>
                  </a:moveTo>
                  <a:lnTo>
                    <a:pt x="10" y="156"/>
                  </a:lnTo>
                  <a:lnTo>
                    <a:pt x="115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71" name="Rectangle 554"/>
            <p:cNvSpPr>
              <a:spLocks noChangeArrowheads="1"/>
            </p:cNvSpPr>
            <p:nvPr/>
          </p:nvSpPr>
          <p:spPr bwMode="auto">
            <a:xfrm>
              <a:off x="3114" y="1231"/>
              <a:ext cx="67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72" name="Rectangle 555"/>
            <p:cNvSpPr>
              <a:spLocks noChangeArrowheads="1"/>
            </p:cNvSpPr>
            <p:nvPr/>
          </p:nvSpPr>
          <p:spPr bwMode="auto">
            <a:xfrm>
              <a:off x="3106" y="1242"/>
              <a:ext cx="79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73" name="Rectangle 556"/>
            <p:cNvSpPr>
              <a:spLocks noChangeArrowheads="1"/>
            </p:cNvSpPr>
            <p:nvPr/>
          </p:nvSpPr>
          <p:spPr bwMode="auto">
            <a:xfrm>
              <a:off x="3099" y="1249"/>
              <a:ext cx="93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74" name="Rectangle 557"/>
            <p:cNvSpPr>
              <a:spLocks noChangeArrowheads="1"/>
            </p:cNvSpPr>
            <p:nvPr/>
          </p:nvSpPr>
          <p:spPr bwMode="auto">
            <a:xfrm>
              <a:off x="3096" y="1260"/>
              <a:ext cx="103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75" name="Rectangle 558"/>
            <p:cNvSpPr>
              <a:spLocks noChangeArrowheads="1"/>
            </p:cNvSpPr>
            <p:nvPr/>
          </p:nvSpPr>
          <p:spPr bwMode="auto">
            <a:xfrm>
              <a:off x="3092" y="1267"/>
              <a:ext cx="111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76" name="Freeform 559"/>
            <p:cNvSpPr>
              <a:spLocks/>
            </p:cNvSpPr>
            <p:nvPr/>
          </p:nvSpPr>
          <p:spPr bwMode="auto">
            <a:xfrm>
              <a:off x="3113" y="1227"/>
              <a:ext cx="70" cy="5"/>
            </a:xfrm>
            <a:custGeom>
              <a:avLst/>
              <a:gdLst>
                <a:gd name="T0" fmla="*/ 0 w 280"/>
                <a:gd name="T1" fmla="*/ 0 h 22"/>
                <a:gd name="T2" fmla="*/ 0 w 280"/>
                <a:gd name="T3" fmla="*/ 0 h 22"/>
                <a:gd name="T4" fmla="*/ 0 w 280"/>
                <a:gd name="T5" fmla="*/ 0 h 22"/>
                <a:gd name="T6" fmla="*/ 0 w 280"/>
                <a:gd name="T7" fmla="*/ 0 h 22"/>
                <a:gd name="T8" fmla="*/ 0 w 280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0"/>
                <a:gd name="T16" fmla="*/ 0 h 22"/>
                <a:gd name="T17" fmla="*/ 280 w 28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0" h="22">
                  <a:moveTo>
                    <a:pt x="0" y="22"/>
                  </a:moveTo>
                  <a:lnTo>
                    <a:pt x="20" y="0"/>
                  </a:lnTo>
                  <a:lnTo>
                    <a:pt x="262" y="0"/>
                  </a:lnTo>
                  <a:lnTo>
                    <a:pt x="28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77" name="Freeform 560"/>
            <p:cNvSpPr>
              <a:spLocks/>
            </p:cNvSpPr>
            <p:nvPr/>
          </p:nvSpPr>
          <p:spPr bwMode="auto">
            <a:xfrm>
              <a:off x="310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1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78" name="Freeform 561"/>
            <p:cNvSpPr>
              <a:spLocks/>
            </p:cNvSpPr>
            <p:nvPr/>
          </p:nvSpPr>
          <p:spPr bwMode="auto">
            <a:xfrm>
              <a:off x="3102" y="1246"/>
              <a:ext cx="91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7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79" name="Freeform 562"/>
            <p:cNvSpPr>
              <a:spLocks/>
            </p:cNvSpPr>
            <p:nvPr/>
          </p:nvSpPr>
          <p:spPr bwMode="auto">
            <a:xfrm>
              <a:off x="3095" y="1255"/>
              <a:ext cx="106" cy="4"/>
            </a:xfrm>
            <a:custGeom>
              <a:avLst/>
              <a:gdLst>
                <a:gd name="T0" fmla="*/ 0 w 424"/>
                <a:gd name="T1" fmla="*/ 0 h 17"/>
                <a:gd name="T2" fmla="*/ 0 w 424"/>
                <a:gd name="T3" fmla="*/ 0 h 17"/>
                <a:gd name="T4" fmla="*/ 0 w 424"/>
                <a:gd name="T5" fmla="*/ 0 h 17"/>
                <a:gd name="T6" fmla="*/ 0 w 424"/>
                <a:gd name="T7" fmla="*/ 0 h 17"/>
                <a:gd name="T8" fmla="*/ 0 w 424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4"/>
                <a:gd name="T16" fmla="*/ 0 h 17"/>
                <a:gd name="T17" fmla="*/ 424 w 424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4" h="17">
                  <a:moveTo>
                    <a:pt x="22" y="0"/>
                  </a:moveTo>
                  <a:lnTo>
                    <a:pt x="0" y="17"/>
                  </a:lnTo>
                  <a:lnTo>
                    <a:pt x="424" y="17"/>
                  </a:lnTo>
                  <a:lnTo>
                    <a:pt x="40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0" name="Freeform 563"/>
            <p:cNvSpPr>
              <a:spLocks/>
            </p:cNvSpPr>
            <p:nvPr/>
          </p:nvSpPr>
          <p:spPr bwMode="auto">
            <a:xfrm>
              <a:off x="309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1" name="Rectangle 564"/>
            <p:cNvSpPr>
              <a:spLocks noChangeArrowheads="1"/>
            </p:cNvSpPr>
            <p:nvPr/>
          </p:nvSpPr>
          <p:spPr bwMode="auto">
            <a:xfrm>
              <a:off x="3203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82" name="Rectangle 565"/>
            <p:cNvSpPr>
              <a:spLocks noChangeArrowheads="1"/>
            </p:cNvSpPr>
            <p:nvPr/>
          </p:nvSpPr>
          <p:spPr bwMode="auto">
            <a:xfrm>
              <a:off x="3199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83" name="Rectangle 566"/>
            <p:cNvSpPr>
              <a:spLocks noChangeArrowheads="1"/>
            </p:cNvSpPr>
            <p:nvPr/>
          </p:nvSpPr>
          <p:spPr bwMode="auto">
            <a:xfrm>
              <a:off x="3192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84" name="Freeform 567"/>
            <p:cNvSpPr>
              <a:spLocks/>
            </p:cNvSpPr>
            <p:nvPr/>
          </p:nvSpPr>
          <p:spPr bwMode="auto">
            <a:xfrm>
              <a:off x="317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5" name="Freeform 568"/>
            <p:cNvSpPr>
              <a:spLocks/>
            </p:cNvSpPr>
            <p:nvPr/>
          </p:nvSpPr>
          <p:spPr bwMode="auto">
            <a:xfrm>
              <a:off x="3178" y="1196"/>
              <a:ext cx="29" cy="39"/>
            </a:xfrm>
            <a:custGeom>
              <a:avLst/>
              <a:gdLst>
                <a:gd name="T0" fmla="*/ 0 w 114"/>
                <a:gd name="T1" fmla="*/ 0 h 156"/>
                <a:gd name="T2" fmla="*/ 0 w 114"/>
                <a:gd name="T3" fmla="*/ 0 h 156"/>
                <a:gd name="T4" fmla="*/ 0 w 114"/>
                <a:gd name="T5" fmla="*/ 0 h 156"/>
                <a:gd name="T6" fmla="*/ 0 w 114"/>
                <a:gd name="T7" fmla="*/ 0 h 156"/>
                <a:gd name="T8" fmla="*/ 0 w 114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"/>
                <a:gd name="T16" fmla="*/ 0 h 156"/>
                <a:gd name="T17" fmla="*/ 114 w 114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" h="156">
                  <a:moveTo>
                    <a:pt x="114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7" y="0"/>
                  </a:lnTo>
                  <a:lnTo>
                    <a:pt x="114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6" name="Rectangle 569"/>
            <p:cNvSpPr>
              <a:spLocks noChangeArrowheads="1"/>
            </p:cNvSpPr>
            <p:nvPr/>
          </p:nvSpPr>
          <p:spPr bwMode="auto">
            <a:xfrm>
              <a:off x="3203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87" name="Rectangle 570"/>
            <p:cNvSpPr>
              <a:spLocks noChangeArrowheads="1"/>
            </p:cNvSpPr>
            <p:nvPr/>
          </p:nvSpPr>
          <p:spPr bwMode="auto">
            <a:xfrm>
              <a:off x="3088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88" name="Rectangle 571"/>
            <p:cNvSpPr>
              <a:spLocks noChangeArrowheads="1"/>
            </p:cNvSpPr>
            <p:nvPr/>
          </p:nvSpPr>
          <p:spPr bwMode="auto">
            <a:xfrm>
              <a:off x="3099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89" name="Rectangle 572"/>
            <p:cNvSpPr>
              <a:spLocks noChangeArrowheads="1"/>
            </p:cNvSpPr>
            <p:nvPr/>
          </p:nvSpPr>
          <p:spPr bwMode="auto">
            <a:xfrm>
              <a:off x="3106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690" name="Freeform 573"/>
            <p:cNvSpPr>
              <a:spLocks/>
            </p:cNvSpPr>
            <p:nvPr/>
          </p:nvSpPr>
          <p:spPr bwMode="auto">
            <a:xfrm>
              <a:off x="3092" y="1197"/>
              <a:ext cx="25" cy="39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0" y="153"/>
                  </a:moveTo>
                  <a:lnTo>
                    <a:pt x="104" y="0"/>
                  </a:lnTo>
                  <a:lnTo>
                    <a:pt x="104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91" name="Freeform 574"/>
            <p:cNvSpPr>
              <a:spLocks/>
            </p:cNvSpPr>
            <p:nvPr/>
          </p:nvSpPr>
          <p:spPr bwMode="auto">
            <a:xfrm>
              <a:off x="3089" y="1196"/>
              <a:ext cx="29" cy="39"/>
            </a:xfrm>
            <a:custGeom>
              <a:avLst/>
              <a:gdLst>
                <a:gd name="T0" fmla="*/ 0 w 116"/>
                <a:gd name="T1" fmla="*/ 0 h 156"/>
                <a:gd name="T2" fmla="*/ 0 w 116"/>
                <a:gd name="T3" fmla="*/ 0 h 156"/>
                <a:gd name="T4" fmla="*/ 0 w 116"/>
                <a:gd name="T5" fmla="*/ 0 h 156"/>
                <a:gd name="T6" fmla="*/ 0 w 116"/>
                <a:gd name="T7" fmla="*/ 0 h 156"/>
                <a:gd name="T8" fmla="*/ 0 w 116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56"/>
                <a:gd name="T17" fmla="*/ 116 w 116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56">
                  <a:moveTo>
                    <a:pt x="0" y="156"/>
                  </a:moveTo>
                  <a:lnTo>
                    <a:pt x="9" y="156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92" name="Rectangle 575"/>
            <p:cNvSpPr>
              <a:spLocks noChangeArrowheads="1"/>
            </p:cNvSpPr>
            <p:nvPr/>
          </p:nvSpPr>
          <p:spPr bwMode="auto">
            <a:xfrm>
              <a:off x="3088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</p:grpSp>
      <p:grpSp>
        <p:nvGrpSpPr>
          <p:cNvPr id="3097" name="Group 576"/>
          <p:cNvGrpSpPr>
            <a:grpSpLocks/>
          </p:cNvGrpSpPr>
          <p:nvPr/>
        </p:nvGrpSpPr>
        <p:grpSpPr bwMode="auto">
          <a:xfrm flipH="1">
            <a:off x="930275" y="3895725"/>
            <a:ext cx="282575" cy="465138"/>
            <a:chOff x="2881" y="718"/>
            <a:chExt cx="366" cy="552"/>
          </a:xfrm>
        </p:grpSpPr>
        <p:sp>
          <p:nvSpPr>
            <p:cNvPr id="3471" name="Rectangle 577"/>
            <p:cNvSpPr>
              <a:spLocks noChangeArrowheads="1"/>
            </p:cNvSpPr>
            <p:nvPr/>
          </p:nvSpPr>
          <p:spPr bwMode="auto">
            <a:xfrm>
              <a:off x="2904" y="1042"/>
              <a:ext cx="316" cy="227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72" name="Rectangle 578"/>
            <p:cNvSpPr>
              <a:spLocks noChangeArrowheads="1"/>
            </p:cNvSpPr>
            <p:nvPr/>
          </p:nvSpPr>
          <p:spPr bwMode="auto">
            <a:xfrm>
              <a:off x="2906" y="1070"/>
              <a:ext cx="311" cy="1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73" name="Rectangle 579"/>
            <p:cNvSpPr>
              <a:spLocks noChangeArrowheads="1"/>
            </p:cNvSpPr>
            <p:nvPr/>
          </p:nvSpPr>
          <p:spPr bwMode="auto">
            <a:xfrm>
              <a:off x="2906" y="1074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74" name="Rectangle 580"/>
            <p:cNvSpPr>
              <a:spLocks noChangeArrowheads="1"/>
            </p:cNvSpPr>
            <p:nvPr/>
          </p:nvSpPr>
          <p:spPr bwMode="auto">
            <a:xfrm>
              <a:off x="2906" y="1088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75" name="Rectangle 581"/>
            <p:cNvSpPr>
              <a:spLocks noChangeArrowheads="1"/>
            </p:cNvSpPr>
            <p:nvPr/>
          </p:nvSpPr>
          <p:spPr bwMode="auto">
            <a:xfrm>
              <a:off x="2903" y="1235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76" name="Rectangle 582"/>
            <p:cNvSpPr>
              <a:spLocks noChangeArrowheads="1"/>
            </p:cNvSpPr>
            <p:nvPr/>
          </p:nvSpPr>
          <p:spPr bwMode="auto">
            <a:xfrm>
              <a:off x="2903" y="1227"/>
              <a:ext cx="318" cy="4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77" name="Rectangle 583"/>
            <p:cNvSpPr>
              <a:spLocks noChangeArrowheads="1"/>
            </p:cNvSpPr>
            <p:nvPr/>
          </p:nvSpPr>
          <p:spPr bwMode="auto">
            <a:xfrm>
              <a:off x="2903" y="1242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78" name="Rectangle 584"/>
            <p:cNvSpPr>
              <a:spLocks noChangeArrowheads="1"/>
            </p:cNvSpPr>
            <p:nvPr/>
          </p:nvSpPr>
          <p:spPr bwMode="auto">
            <a:xfrm>
              <a:off x="2906" y="1249"/>
              <a:ext cx="311" cy="18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79" name="Freeform 585"/>
            <p:cNvSpPr>
              <a:spLocks/>
            </p:cNvSpPr>
            <p:nvPr/>
          </p:nvSpPr>
          <p:spPr bwMode="auto">
            <a:xfrm>
              <a:off x="2881" y="736"/>
              <a:ext cx="366" cy="85"/>
            </a:xfrm>
            <a:custGeom>
              <a:avLst/>
              <a:gdLst>
                <a:gd name="T0" fmla="*/ 0 w 1463"/>
                <a:gd name="T1" fmla="*/ 0 h 338"/>
                <a:gd name="T2" fmla="*/ 0 w 1463"/>
                <a:gd name="T3" fmla="*/ 0 h 338"/>
                <a:gd name="T4" fmla="*/ 0 w 1463"/>
                <a:gd name="T5" fmla="*/ 0 h 338"/>
                <a:gd name="T6" fmla="*/ 0 w 1463"/>
                <a:gd name="T7" fmla="*/ 0 h 338"/>
                <a:gd name="T8" fmla="*/ 0 w 1463"/>
                <a:gd name="T9" fmla="*/ 0 h 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63"/>
                <a:gd name="T16" fmla="*/ 0 h 338"/>
                <a:gd name="T17" fmla="*/ 1463 w 1463"/>
                <a:gd name="T18" fmla="*/ 338 h 3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63" h="338">
                  <a:moveTo>
                    <a:pt x="0" y="338"/>
                  </a:moveTo>
                  <a:lnTo>
                    <a:pt x="1463" y="338"/>
                  </a:lnTo>
                  <a:lnTo>
                    <a:pt x="1362" y="0"/>
                  </a:lnTo>
                  <a:lnTo>
                    <a:pt x="97" y="0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0" name="Freeform 586"/>
            <p:cNvSpPr>
              <a:spLocks/>
            </p:cNvSpPr>
            <p:nvPr/>
          </p:nvSpPr>
          <p:spPr bwMode="auto">
            <a:xfrm>
              <a:off x="2881" y="824"/>
              <a:ext cx="177" cy="42"/>
            </a:xfrm>
            <a:custGeom>
              <a:avLst/>
              <a:gdLst>
                <a:gd name="T0" fmla="*/ 0 w 712"/>
                <a:gd name="T1" fmla="*/ 0 h 168"/>
                <a:gd name="T2" fmla="*/ 0 w 712"/>
                <a:gd name="T3" fmla="*/ 0 h 168"/>
                <a:gd name="T4" fmla="*/ 0 w 712"/>
                <a:gd name="T5" fmla="*/ 0 h 168"/>
                <a:gd name="T6" fmla="*/ 0 w 712"/>
                <a:gd name="T7" fmla="*/ 0 h 168"/>
                <a:gd name="T8" fmla="*/ 0 w 712"/>
                <a:gd name="T9" fmla="*/ 0 h 168"/>
                <a:gd name="T10" fmla="*/ 0 w 712"/>
                <a:gd name="T11" fmla="*/ 0 h 168"/>
                <a:gd name="T12" fmla="*/ 0 w 712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12"/>
                <a:gd name="T22" fmla="*/ 0 h 168"/>
                <a:gd name="T23" fmla="*/ 712 w 712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12" h="168">
                  <a:moveTo>
                    <a:pt x="712" y="168"/>
                  </a:moveTo>
                  <a:lnTo>
                    <a:pt x="89" y="168"/>
                  </a:lnTo>
                  <a:lnTo>
                    <a:pt x="45" y="121"/>
                  </a:lnTo>
                  <a:lnTo>
                    <a:pt x="45" y="52"/>
                  </a:lnTo>
                  <a:lnTo>
                    <a:pt x="0" y="0"/>
                  </a:lnTo>
                  <a:lnTo>
                    <a:pt x="712" y="0"/>
                  </a:lnTo>
                  <a:lnTo>
                    <a:pt x="712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1" name="Freeform 587"/>
            <p:cNvSpPr>
              <a:spLocks/>
            </p:cNvSpPr>
            <p:nvPr/>
          </p:nvSpPr>
          <p:spPr bwMode="auto">
            <a:xfrm>
              <a:off x="3053" y="824"/>
              <a:ext cx="191" cy="42"/>
            </a:xfrm>
            <a:custGeom>
              <a:avLst/>
              <a:gdLst>
                <a:gd name="T0" fmla="*/ 0 w 766"/>
                <a:gd name="T1" fmla="*/ 0 h 168"/>
                <a:gd name="T2" fmla="*/ 0 w 766"/>
                <a:gd name="T3" fmla="*/ 0 h 168"/>
                <a:gd name="T4" fmla="*/ 0 w 766"/>
                <a:gd name="T5" fmla="*/ 0 h 168"/>
                <a:gd name="T6" fmla="*/ 0 w 766"/>
                <a:gd name="T7" fmla="*/ 0 h 168"/>
                <a:gd name="T8" fmla="*/ 0 w 766"/>
                <a:gd name="T9" fmla="*/ 0 h 168"/>
                <a:gd name="T10" fmla="*/ 0 w 766"/>
                <a:gd name="T11" fmla="*/ 0 h 168"/>
                <a:gd name="T12" fmla="*/ 0 w 766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6"/>
                <a:gd name="T22" fmla="*/ 0 h 168"/>
                <a:gd name="T23" fmla="*/ 766 w 766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6" h="168">
                  <a:moveTo>
                    <a:pt x="0" y="168"/>
                  </a:moveTo>
                  <a:lnTo>
                    <a:pt x="670" y="168"/>
                  </a:lnTo>
                  <a:lnTo>
                    <a:pt x="718" y="121"/>
                  </a:lnTo>
                  <a:lnTo>
                    <a:pt x="718" y="52"/>
                  </a:lnTo>
                  <a:lnTo>
                    <a:pt x="766" y="0"/>
                  </a:lnTo>
                  <a:lnTo>
                    <a:pt x="0" y="0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2" name="Rectangle 588"/>
            <p:cNvSpPr>
              <a:spLocks noChangeArrowheads="1"/>
            </p:cNvSpPr>
            <p:nvPr/>
          </p:nvSpPr>
          <p:spPr bwMode="auto">
            <a:xfrm>
              <a:off x="2892" y="848"/>
              <a:ext cx="336" cy="4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83" name="Rectangle 589"/>
            <p:cNvSpPr>
              <a:spLocks noChangeArrowheads="1"/>
            </p:cNvSpPr>
            <p:nvPr/>
          </p:nvSpPr>
          <p:spPr bwMode="auto">
            <a:xfrm>
              <a:off x="2892" y="838"/>
              <a:ext cx="336" cy="1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84" name="Rectangle 590"/>
            <p:cNvSpPr>
              <a:spLocks noChangeArrowheads="1"/>
            </p:cNvSpPr>
            <p:nvPr/>
          </p:nvSpPr>
          <p:spPr bwMode="auto">
            <a:xfrm>
              <a:off x="2882" y="820"/>
              <a:ext cx="363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85" name="Rectangle 591"/>
            <p:cNvSpPr>
              <a:spLocks noChangeArrowheads="1"/>
            </p:cNvSpPr>
            <p:nvPr/>
          </p:nvSpPr>
          <p:spPr bwMode="auto">
            <a:xfrm>
              <a:off x="2904" y="864"/>
              <a:ext cx="316" cy="133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86" name="Rectangle 592"/>
            <p:cNvSpPr>
              <a:spLocks noChangeArrowheads="1"/>
            </p:cNvSpPr>
            <p:nvPr/>
          </p:nvSpPr>
          <p:spPr bwMode="auto">
            <a:xfrm>
              <a:off x="3207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87" name="Rectangle 593"/>
            <p:cNvSpPr>
              <a:spLocks noChangeArrowheads="1"/>
            </p:cNvSpPr>
            <p:nvPr/>
          </p:nvSpPr>
          <p:spPr bwMode="auto">
            <a:xfrm>
              <a:off x="3207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88" name="Rectangle 594"/>
            <p:cNvSpPr>
              <a:spLocks noChangeArrowheads="1"/>
            </p:cNvSpPr>
            <p:nvPr/>
          </p:nvSpPr>
          <p:spPr bwMode="auto">
            <a:xfrm>
              <a:off x="3079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89" name="Rectangle 595"/>
            <p:cNvSpPr>
              <a:spLocks noChangeArrowheads="1"/>
            </p:cNvSpPr>
            <p:nvPr/>
          </p:nvSpPr>
          <p:spPr bwMode="auto">
            <a:xfrm>
              <a:off x="3079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90" name="Rectangle 596"/>
            <p:cNvSpPr>
              <a:spLocks noChangeArrowheads="1"/>
            </p:cNvSpPr>
            <p:nvPr/>
          </p:nvSpPr>
          <p:spPr bwMode="auto">
            <a:xfrm>
              <a:off x="3036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91" name="Rectangle 597"/>
            <p:cNvSpPr>
              <a:spLocks noChangeArrowheads="1"/>
            </p:cNvSpPr>
            <p:nvPr/>
          </p:nvSpPr>
          <p:spPr bwMode="auto">
            <a:xfrm>
              <a:off x="3036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92" name="Rectangle 598"/>
            <p:cNvSpPr>
              <a:spLocks noChangeArrowheads="1"/>
            </p:cNvSpPr>
            <p:nvPr/>
          </p:nvSpPr>
          <p:spPr bwMode="auto">
            <a:xfrm>
              <a:off x="2907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93" name="Rectangle 599"/>
            <p:cNvSpPr>
              <a:spLocks noChangeArrowheads="1"/>
            </p:cNvSpPr>
            <p:nvPr/>
          </p:nvSpPr>
          <p:spPr bwMode="auto">
            <a:xfrm>
              <a:off x="2907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94" name="Rectangle 600"/>
            <p:cNvSpPr>
              <a:spLocks noChangeArrowheads="1"/>
            </p:cNvSpPr>
            <p:nvPr/>
          </p:nvSpPr>
          <p:spPr bwMode="auto">
            <a:xfrm>
              <a:off x="3054" y="1092"/>
              <a:ext cx="16" cy="13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95" name="Rectangle 601"/>
            <p:cNvSpPr>
              <a:spLocks noChangeArrowheads="1"/>
            </p:cNvSpPr>
            <p:nvPr/>
          </p:nvSpPr>
          <p:spPr bwMode="auto">
            <a:xfrm>
              <a:off x="2904" y="1007"/>
              <a:ext cx="316" cy="2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96" name="Rectangle 602"/>
            <p:cNvSpPr>
              <a:spLocks noChangeArrowheads="1"/>
            </p:cNvSpPr>
            <p:nvPr/>
          </p:nvSpPr>
          <p:spPr bwMode="auto">
            <a:xfrm>
              <a:off x="2903" y="998"/>
              <a:ext cx="318" cy="11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97" name="Rectangle 603"/>
            <p:cNvSpPr>
              <a:spLocks noChangeArrowheads="1"/>
            </p:cNvSpPr>
            <p:nvPr/>
          </p:nvSpPr>
          <p:spPr bwMode="auto">
            <a:xfrm>
              <a:off x="2903" y="1016"/>
              <a:ext cx="318" cy="4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98" name="Rectangle 604"/>
            <p:cNvSpPr>
              <a:spLocks noChangeArrowheads="1"/>
            </p:cNvSpPr>
            <p:nvPr/>
          </p:nvSpPr>
          <p:spPr bwMode="auto">
            <a:xfrm>
              <a:off x="2903" y="1038"/>
              <a:ext cx="318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99" name="Rectangle 605"/>
            <p:cNvSpPr>
              <a:spLocks noChangeArrowheads="1"/>
            </p:cNvSpPr>
            <p:nvPr/>
          </p:nvSpPr>
          <p:spPr bwMode="auto">
            <a:xfrm>
              <a:off x="2903" y="1052"/>
              <a:ext cx="314" cy="7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00" name="Freeform 606"/>
            <p:cNvSpPr>
              <a:spLocks/>
            </p:cNvSpPr>
            <p:nvPr/>
          </p:nvSpPr>
          <p:spPr bwMode="auto">
            <a:xfrm>
              <a:off x="3093" y="1070"/>
              <a:ext cx="110" cy="156"/>
            </a:xfrm>
            <a:custGeom>
              <a:avLst/>
              <a:gdLst>
                <a:gd name="T0" fmla="*/ 0 w 440"/>
                <a:gd name="T1" fmla="*/ 0 h 623"/>
                <a:gd name="T2" fmla="*/ 0 w 440"/>
                <a:gd name="T3" fmla="*/ 0 h 623"/>
                <a:gd name="T4" fmla="*/ 0 w 440"/>
                <a:gd name="T5" fmla="*/ 0 h 623"/>
                <a:gd name="T6" fmla="*/ 0 w 440"/>
                <a:gd name="T7" fmla="*/ 0 h 623"/>
                <a:gd name="T8" fmla="*/ 0 w 440"/>
                <a:gd name="T9" fmla="*/ 0 h 623"/>
                <a:gd name="T10" fmla="*/ 0 w 440"/>
                <a:gd name="T11" fmla="*/ 0 h 623"/>
                <a:gd name="T12" fmla="*/ 0 w 440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0"/>
                <a:gd name="T22" fmla="*/ 0 h 623"/>
                <a:gd name="T23" fmla="*/ 440 w 440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0" h="623">
                  <a:moveTo>
                    <a:pt x="0" y="103"/>
                  </a:moveTo>
                  <a:lnTo>
                    <a:pt x="0" y="623"/>
                  </a:lnTo>
                  <a:lnTo>
                    <a:pt x="440" y="623"/>
                  </a:lnTo>
                  <a:lnTo>
                    <a:pt x="440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01" name="Rectangle 607"/>
            <p:cNvSpPr>
              <a:spLocks noChangeArrowheads="1"/>
            </p:cNvSpPr>
            <p:nvPr/>
          </p:nvSpPr>
          <p:spPr bwMode="auto">
            <a:xfrm>
              <a:off x="3111" y="1100"/>
              <a:ext cx="73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02" name="Rectangle 608"/>
            <p:cNvSpPr>
              <a:spLocks noChangeArrowheads="1"/>
            </p:cNvSpPr>
            <p:nvPr/>
          </p:nvSpPr>
          <p:spPr bwMode="auto">
            <a:xfrm>
              <a:off x="3150" y="1103"/>
              <a:ext cx="23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03" name="Rectangle 609"/>
            <p:cNvSpPr>
              <a:spLocks noChangeArrowheads="1"/>
            </p:cNvSpPr>
            <p:nvPr/>
          </p:nvSpPr>
          <p:spPr bwMode="auto">
            <a:xfrm>
              <a:off x="3118" y="1103"/>
              <a:ext cx="27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04" name="Rectangle 610"/>
            <p:cNvSpPr>
              <a:spLocks noChangeArrowheads="1"/>
            </p:cNvSpPr>
            <p:nvPr/>
          </p:nvSpPr>
          <p:spPr bwMode="auto">
            <a:xfrm>
              <a:off x="3125" y="1111"/>
              <a:ext cx="12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05" name="Rectangle 611"/>
            <p:cNvSpPr>
              <a:spLocks noChangeArrowheads="1"/>
            </p:cNvSpPr>
            <p:nvPr/>
          </p:nvSpPr>
          <p:spPr bwMode="auto">
            <a:xfrm>
              <a:off x="3157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06" name="Rectangle 612"/>
            <p:cNvSpPr>
              <a:spLocks noChangeArrowheads="1"/>
            </p:cNvSpPr>
            <p:nvPr/>
          </p:nvSpPr>
          <p:spPr bwMode="auto">
            <a:xfrm>
              <a:off x="3154" y="1211"/>
              <a:ext cx="15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07" name="Oval 613"/>
            <p:cNvSpPr>
              <a:spLocks noChangeArrowheads="1"/>
            </p:cNvSpPr>
            <p:nvPr/>
          </p:nvSpPr>
          <p:spPr bwMode="auto">
            <a:xfrm>
              <a:off x="3139" y="1175"/>
              <a:ext cx="2" cy="1"/>
            </a:xfrm>
            <a:prstGeom prst="ellipse">
              <a:avLst/>
            </a:prstGeom>
            <a:solidFill>
              <a:srgbClr val="FFBF7F"/>
            </a:solidFill>
            <a:ln w="3175">
              <a:solidFill>
                <a:srgbClr val="FFBF7F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08" name="Freeform 614"/>
            <p:cNvSpPr>
              <a:spLocks/>
            </p:cNvSpPr>
            <p:nvPr/>
          </p:nvSpPr>
          <p:spPr bwMode="auto">
            <a:xfrm>
              <a:off x="2923" y="1070"/>
              <a:ext cx="110" cy="156"/>
            </a:xfrm>
            <a:custGeom>
              <a:avLst/>
              <a:gdLst>
                <a:gd name="T0" fmla="*/ 0 w 439"/>
                <a:gd name="T1" fmla="*/ 0 h 623"/>
                <a:gd name="T2" fmla="*/ 0 w 439"/>
                <a:gd name="T3" fmla="*/ 0 h 623"/>
                <a:gd name="T4" fmla="*/ 0 w 439"/>
                <a:gd name="T5" fmla="*/ 0 h 623"/>
                <a:gd name="T6" fmla="*/ 0 w 439"/>
                <a:gd name="T7" fmla="*/ 0 h 623"/>
                <a:gd name="T8" fmla="*/ 0 w 439"/>
                <a:gd name="T9" fmla="*/ 0 h 623"/>
                <a:gd name="T10" fmla="*/ 0 w 439"/>
                <a:gd name="T11" fmla="*/ 0 h 623"/>
                <a:gd name="T12" fmla="*/ 0 w 439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39"/>
                <a:gd name="T22" fmla="*/ 0 h 623"/>
                <a:gd name="T23" fmla="*/ 439 w 439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39" h="623">
                  <a:moveTo>
                    <a:pt x="0" y="103"/>
                  </a:moveTo>
                  <a:lnTo>
                    <a:pt x="0" y="623"/>
                  </a:lnTo>
                  <a:lnTo>
                    <a:pt x="439" y="623"/>
                  </a:lnTo>
                  <a:lnTo>
                    <a:pt x="439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09" name="Rectangle 615"/>
            <p:cNvSpPr>
              <a:spLocks noChangeArrowheads="1"/>
            </p:cNvSpPr>
            <p:nvPr/>
          </p:nvSpPr>
          <p:spPr bwMode="auto">
            <a:xfrm>
              <a:off x="2940" y="1100"/>
              <a:ext cx="72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10" name="Rectangle 616"/>
            <p:cNvSpPr>
              <a:spLocks noChangeArrowheads="1"/>
            </p:cNvSpPr>
            <p:nvPr/>
          </p:nvSpPr>
          <p:spPr bwMode="auto">
            <a:xfrm>
              <a:off x="2979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11" name="Rectangle 617"/>
            <p:cNvSpPr>
              <a:spLocks noChangeArrowheads="1"/>
            </p:cNvSpPr>
            <p:nvPr/>
          </p:nvSpPr>
          <p:spPr bwMode="auto">
            <a:xfrm>
              <a:off x="2947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12" name="Rectangle 618"/>
            <p:cNvSpPr>
              <a:spLocks noChangeArrowheads="1"/>
            </p:cNvSpPr>
            <p:nvPr/>
          </p:nvSpPr>
          <p:spPr bwMode="auto">
            <a:xfrm>
              <a:off x="2958" y="1111"/>
              <a:ext cx="8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13" name="Rectangle 619"/>
            <p:cNvSpPr>
              <a:spLocks noChangeArrowheads="1"/>
            </p:cNvSpPr>
            <p:nvPr/>
          </p:nvSpPr>
          <p:spPr bwMode="auto">
            <a:xfrm>
              <a:off x="2986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14" name="Rectangle 620"/>
            <p:cNvSpPr>
              <a:spLocks noChangeArrowheads="1"/>
            </p:cNvSpPr>
            <p:nvPr/>
          </p:nvSpPr>
          <p:spPr bwMode="auto">
            <a:xfrm>
              <a:off x="2982" y="1211"/>
              <a:ext cx="16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15" name="Oval 621"/>
            <p:cNvSpPr>
              <a:spLocks noChangeArrowheads="1"/>
            </p:cNvSpPr>
            <p:nvPr/>
          </p:nvSpPr>
          <p:spPr bwMode="auto">
            <a:xfrm>
              <a:off x="2967" y="1174"/>
              <a:ext cx="4" cy="3"/>
            </a:xfrm>
            <a:prstGeom prst="ellipse">
              <a:avLst/>
            </a:prstGeom>
            <a:solidFill>
              <a:srgbClr val="FFBF7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16" name="Rectangle 622"/>
            <p:cNvSpPr>
              <a:spLocks noChangeArrowheads="1"/>
            </p:cNvSpPr>
            <p:nvPr/>
          </p:nvSpPr>
          <p:spPr bwMode="auto">
            <a:xfrm>
              <a:off x="3115" y="746"/>
              <a:ext cx="54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17" name="Freeform 623"/>
            <p:cNvSpPr>
              <a:spLocks/>
            </p:cNvSpPr>
            <p:nvPr/>
          </p:nvSpPr>
          <p:spPr bwMode="auto">
            <a:xfrm>
              <a:off x="3108" y="718"/>
              <a:ext cx="71" cy="29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5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18" name="Freeform 624"/>
            <p:cNvSpPr>
              <a:spLocks/>
            </p:cNvSpPr>
            <p:nvPr/>
          </p:nvSpPr>
          <p:spPr bwMode="auto">
            <a:xfrm>
              <a:off x="3115" y="724"/>
              <a:ext cx="58" cy="21"/>
            </a:xfrm>
            <a:custGeom>
              <a:avLst/>
              <a:gdLst>
                <a:gd name="T0" fmla="*/ 0 w 232"/>
                <a:gd name="T1" fmla="*/ 0 h 85"/>
                <a:gd name="T2" fmla="*/ 0 w 232"/>
                <a:gd name="T3" fmla="*/ 0 h 85"/>
                <a:gd name="T4" fmla="*/ 0 w 232"/>
                <a:gd name="T5" fmla="*/ 0 h 85"/>
                <a:gd name="T6" fmla="*/ 0 w 232"/>
                <a:gd name="T7" fmla="*/ 0 h 85"/>
                <a:gd name="T8" fmla="*/ 0 w 232"/>
                <a:gd name="T9" fmla="*/ 0 h 85"/>
                <a:gd name="T10" fmla="*/ 0 w 232"/>
                <a:gd name="T11" fmla="*/ 0 h 85"/>
                <a:gd name="T12" fmla="*/ 0 w 232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2"/>
                <a:gd name="T22" fmla="*/ 0 h 85"/>
                <a:gd name="T23" fmla="*/ 232 w 232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2" h="85">
                  <a:moveTo>
                    <a:pt x="0" y="85"/>
                  </a:moveTo>
                  <a:lnTo>
                    <a:pt x="232" y="85"/>
                  </a:lnTo>
                  <a:lnTo>
                    <a:pt x="232" y="43"/>
                  </a:lnTo>
                  <a:lnTo>
                    <a:pt x="153" y="0"/>
                  </a:lnTo>
                  <a:lnTo>
                    <a:pt x="78" y="0"/>
                  </a:lnTo>
                  <a:lnTo>
                    <a:pt x="0" y="41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19" name="Rectangle 625"/>
            <p:cNvSpPr>
              <a:spLocks noChangeArrowheads="1"/>
            </p:cNvSpPr>
            <p:nvPr/>
          </p:nvSpPr>
          <p:spPr bwMode="auto">
            <a:xfrm>
              <a:off x="3118" y="781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20" name="Rectangle 626"/>
            <p:cNvSpPr>
              <a:spLocks noChangeArrowheads="1"/>
            </p:cNvSpPr>
            <p:nvPr/>
          </p:nvSpPr>
          <p:spPr bwMode="auto">
            <a:xfrm>
              <a:off x="3118" y="753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21" name="Rectangle 627"/>
            <p:cNvSpPr>
              <a:spLocks noChangeArrowheads="1"/>
            </p:cNvSpPr>
            <p:nvPr/>
          </p:nvSpPr>
          <p:spPr bwMode="auto">
            <a:xfrm>
              <a:off x="2958" y="746"/>
              <a:ext cx="51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22" name="Freeform 628"/>
            <p:cNvSpPr>
              <a:spLocks/>
            </p:cNvSpPr>
            <p:nvPr/>
          </p:nvSpPr>
          <p:spPr bwMode="auto">
            <a:xfrm>
              <a:off x="2950" y="718"/>
              <a:ext cx="71" cy="30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6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23" name="Freeform 629"/>
            <p:cNvSpPr>
              <a:spLocks/>
            </p:cNvSpPr>
            <p:nvPr/>
          </p:nvSpPr>
          <p:spPr bwMode="auto">
            <a:xfrm>
              <a:off x="2957" y="724"/>
              <a:ext cx="58" cy="21"/>
            </a:xfrm>
            <a:custGeom>
              <a:avLst/>
              <a:gdLst>
                <a:gd name="T0" fmla="*/ 0 w 231"/>
                <a:gd name="T1" fmla="*/ 0 h 85"/>
                <a:gd name="T2" fmla="*/ 0 w 231"/>
                <a:gd name="T3" fmla="*/ 0 h 85"/>
                <a:gd name="T4" fmla="*/ 0 w 231"/>
                <a:gd name="T5" fmla="*/ 0 h 85"/>
                <a:gd name="T6" fmla="*/ 0 w 231"/>
                <a:gd name="T7" fmla="*/ 0 h 85"/>
                <a:gd name="T8" fmla="*/ 0 w 231"/>
                <a:gd name="T9" fmla="*/ 0 h 85"/>
                <a:gd name="T10" fmla="*/ 0 w 231"/>
                <a:gd name="T11" fmla="*/ 0 h 85"/>
                <a:gd name="T12" fmla="*/ 0 w 231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1"/>
                <a:gd name="T22" fmla="*/ 0 h 85"/>
                <a:gd name="T23" fmla="*/ 231 w 231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1" h="85">
                  <a:moveTo>
                    <a:pt x="0" y="85"/>
                  </a:moveTo>
                  <a:lnTo>
                    <a:pt x="231" y="85"/>
                  </a:lnTo>
                  <a:lnTo>
                    <a:pt x="231" y="43"/>
                  </a:lnTo>
                  <a:lnTo>
                    <a:pt x="155" y="0"/>
                  </a:lnTo>
                  <a:lnTo>
                    <a:pt x="78" y="0"/>
                  </a:lnTo>
                  <a:lnTo>
                    <a:pt x="0" y="42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24" name="Rectangle 630"/>
            <p:cNvSpPr>
              <a:spLocks noChangeArrowheads="1"/>
            </p:cNvSpPr>
            <p:nvPr/>
          </p:nvSpPr>
          <p:spPr bwMode="auto">
            <a:xfrm>
              <a:off x="2961" y="785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25" name="Rectangle 631"/>
            <p:cNvSpPr>
              <a:spLocks noChangeArrowheads="1"/>
            </p:cNvSpPr>
            <p:nvPr/>
          </p:nvSpPr>
          <p:spPr bwMode="auto">
            <a:xfrm>
              <a:off x="2961" y="753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26" name="Freeform 632"/>
            <p:cNvSpPr>
              <a:spLocks/>
            </p:cNvSpPr>
            <p:nvPr/>
          </p:nvSpPr>
          <p:spPr bwMode="auto">
            <a:xfrm>
              <a:off x="3096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27" name="Rectangle 633"/>
            <p:cNvSpPr>
              <a:spLocks noChangeArrowheads="1"/>
            </p:cNvSpPr>
            <p:nvPr/>
          </p:nvSpPr>
          <p:spPr bwMode="auto">
            <a:xfrm>
              <a:off x="3115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28" name="Rectangle 634"/>
            <p:cNvSpPr>
              <a:spLocks noChangeArrowheads="1"/>
            </p:cNvSpPr>
            <p:nvPr/>
          </p:nvSpPr>
          <p:spPr bwMode="auto">
            <a:xfrm>
              <a:off x="3147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29" name="Rectangle 635"/>
            <p:cNvSpPr>
              <a:spLocks noChangeArrowheads="1"/>
            </p:cNvSpPr>
            <p:nvPr/>
          </p:nvSpPr>
          <p:spPr bwMode="auto">
            <a:xfrm>
              <a:off x="3118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30" name="Rectangle 636"/>
            <p:cNvSpPr>
              <a:spLocks noChangeArrowheads="1"/>
            </p:cNvSpPr>
            <p:nvPr/>
          </p:nvSpPr>
          <p:spPr bwMode="auto">
            <a:xfrm>
              <a:off x="3147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31" name="Rectangle 637"/>
            <p:cNvSpPr>
              <a:spLocks noChangeArrowheads="1"/>
            </p:cNvSpPr>
            <p:nvPr/>
          </p:nvSpPr>
          <p:spPr bwMode="auto">
            <a:xfrm>
              <a:off x="3118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32" name="Rectangle 638"/>
            <p:cNvSpPr>
              <a:spLocks noChangeArrowheads="1"/>
            </p:cNvSpPr>
            <p:nvPr/>
          </p:nvSpPr>
          <p:spPr bwMode="auto">
            <a:xfrm>
              <a:off x="3089" y="996"/>
              <a:ext cx="102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33" name="Freeform 639"/>
            <p:cNvSpPr>
              <a:spLocks/>
            </p:cNvSpPr>
            <p:nvPr/>
          </p:nvSpPr>
          <p:spPr bwMode="auto">
            <a:xfrm>
              <a:off x="2940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34" name="Rectangle 640"/>
            <p:cNvSpPr>
              <a:spLocks noChangeArrowheads="1"/>
            </p:cNvSpPr>
            <p:nvPr/>
          </p:nvSpPr>
          <p:spPr bwMode="auto">
            <a:xfrm>
              <a:off x="2958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35" name="Rectangle 641"/>
            <p:cNvSpPr>
              <a:spLocks noChangeArrowheads="1"/>
            </p:cNvSpPr>
            <p:nvPr/>
          </p:nvSpPr>
          <p:spPr bwMode="auto">
            <a:xfrm>
              <a:off x="2990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36" name="Rectangle 642"/>
            <p:cNvSpPr>
              <a:spLocks noChangeArrowheads="1"/>
            </p:cNvSpPr>
            <p:nvPr/>
          </p:nvSpPr>
          <p:spPr bwMode="auto">
            <a:xfrm>
              <a:off x="2961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37" name="Rectangle 643"/>
            <p:cNvSpPr>
              <a:spLocks noChangeArrowheads="1"/>
            </p:cNvSpPr>
            <p:nvPr/>
          </p:nvSpPr>
          <p:spPr bwMode="auto">
            <a:xfrm>
              <a:off x="2990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38" name="Rectangle 644"/>
            <p:cNvSpPr>
              <a:spLocks noChangeArrowheads="1"/>
            </p:cNvSpPr>
            <p:nvPr/>
          </p:nvSpPr>
          <p:spPr bwMode="auto">
            <a:xfrm>
              <a:off x="2961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39" name="Rectangle 645"/>
            <p:cNvSpPr>
              <a:spLocks noChangeArrowheads="1"/>
            </p:cNvSpPr>
            <p:nvPr/>
          </p:nvSpPr>
          <p:spPr bwMode="auto">
            <a:xfrm>
              <a:off x="2933" y="996"/>
              <a:ext cx="105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40" name="Rectangle 646"/>
            <p:cNvSpPr>
              <a:spLocks noChangeArrowheads="1"/>
            </p:cNvSpPr>
            <p:nvPr/>
          </p:nvSpPr>
          <p:spPr bwMode="auto">
            <a:xfrm>
              <a:off x="2942" y="1231"/>
              <a:ext cx="68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41" name="Rectangle 647"/>
            <p:cNvSpPr>
              <a:spLocks noChangeArrowheads="1"/>
            </p:cNvSpPr>
            <p:nvPr/>
          </p:nvSpPr>
          <p:spPr bwMode="auto">
            <a:xfrm>
              <a:off x="2935" y="1242"/>
              <a:ext cx="82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42" name="Rectangle 648"/>
            <p:cNvSpPr>
              <a:spLocks noChangeArrowheads="1"/>
            </p:cNvSpPr>
            <p:nvPr/>
          </p:nvSpPr>
          <p:spPr bwMode="auto">
            <a:xfrm>
              <a:off x="2932" y="1249"/>
              <a:ext cx="89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43" name="Rectangle 649"/>
            <p:cNvSpPr>
              <a:spLocks noChangeArrowheads="1"/>
            </p:cNvSpPr>
            <p:nvPr/>
          </p:nvSpPr>
          <p:spPr bwMode="auto">
            <a:xfrm>
              <a:off x="2924" y="1260"/>
              <a:ext cx="104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44" name="Rectangle 650"/>
            <p:cNvSpPr>
              <a:spLocks noChangeArrowheads="1"/>
            </p:cNvSpPr>
            <p:nvPr/>
          </p:nvSpPr>
          <p:spPr bwMode="auto">
            <a:xfrm>
              <a:off x="2921" y="1267"/>
              <a:ext cx="110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45" name="Freeform 651"/>
            <p:cNvSpPr>
              <a:spLocks/>
            </p:cNvSpPr>
            <p:nvPr/>
          </p:nvSpPr>
          <p:spPr bwMode="auto">
            <a:xfrm>
              <a:off x="2943" y="1227"/>
              <a:ext cx="70" cy="5"/>
            </a:xfrm>
            <a:custGeom>
              <a:avLst/>
              <a:gdLst>
                <a:gd name="T0" fmla="*/ 0 w 281"/>
                <a:gd name="T1" fmla="*/ 0 h 22"/>
                <a:gd name="T2" fmla="*/ 0 w 281"/>
                <a:gd name="T3" fmla="*/ 0 h 22"/>
                <a:gd name="T4" fmla="*/ 0 w 281"/>
                <a:gd name="T5" fmla="*/ 0 h 22"/>
                <a:gd name="T6" fmla="*/ 0 w 281"/>
                <a:gd name="T7" fmla="*/ 0 h 22"/>
                <a:gd name="T8" fmla="*/ 0 w 281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1"/>
                <a:gd name="T16" fmla="*/ 0 h 22"/>
                <a:gd name="T17" fmla="*/ 281 w 281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1" h="22">
                  <a:moveTo>
                    <a:pt x="0" y="22"/>
                  </a:moveTo>
                  <a:lnTo>
                    <a:pt x="19" y="0"/>
                  </a:lnTo>
                  <a:lnTo>
                    <a:pt x="262" y="0"/>
                  </a:lnTo>
                  <a:lnTo>
                    <a:pt x="281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46" name="Freeform 652"/>
            <p:cNvSpPr>
              <a:spLocks/>
            </p:cNvSpPr>
            <p:nvPr/>
          </p:nvSpPr>
          <p:spPr bwMode="auto">
            <a:xfrm>
              <a:off x="293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0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47" name="Freeform 653"/>
            <p:cNvSpPr>
              <a:spLocks/>
            </p:cNvSpPr>
            <p:nvPr/>
          </p:nvSpPr>
          <p:spPr bwMode="auto">
            <a:xfrm>
              <a:off x="2932" y="1246"/>
              <a:ext cx="92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8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48" name="Freeform 654"/>
            <p:cNvSpPr>
              <a:spLocks/>
            </p:cNvSpPr>
            <p:nvPr/>
          </p:nvSpPr>
          <p:spPr bwMode="auto">
            <a:xfrm>
              <a:off x="2925" y="1255"/>
              <a:ext cx="106" cy="4"/>
            </a:xfrm>
            <a:custGeom>
              <a:avLst/>
              <a:gdLst>
                <a:gd name="T0" fmla="*/ 0 w 425"/>
                <a:gd name="T1" fmla="*/ 0 h 17"/>
                <a:gd name="T2" fmla="*/ 0 w 425"/>
                <a:gd name="T3" fmla="*/ 0 h 17"/>
                <a:gd name="T4" fmla="*/ 0 w 425"/>
                <a:gd name="T5" fmla="*/ 0 h 17"/>
                <a:gd name="T6" fmla="*/ 0 w 425"/>
                <a:gd name="T7" fmla="*/ 0 h 17"/>
                <a:gd name="T8" fmla="*/ 0 w 425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5"/>
                <a:gd name="T16" fmla="*/ 0 h 17"/>
                <a:gd name="T17" fmla="*/ 425 w 425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5" h="17">
                  <a:moveTo>
                    <a:pt x="23" y="0"/>
                  </a:moveTo>
                  <a:lnTo>
                    <a:pt x="0" y="17"/>
                  </a:lnTo>
                  <a:lnTo>
                    <a:pt x="425" y="17"/>
                  </a:lnTo>
                  <a:lnTo>
                    <a:pt x="402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49" name="Freeform 655"/>
            <p:cNvSpPr>
              <a:spLocks/>
            </p:cNvSpPr>
            <p:nvPr/>
          </p:nvSpPr>
          <p:spPr bwMode="auto">
            <a:xfrm>
              <a:off x="292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50" name="Rectangle 656"/>
            <p:cNvSpPr>
              <a:spLocks noChangeArrowheads="1"/>
            </p:cNvSpPr>
            <p:nvPr/>
          </p:nvSpPr>
          <p:spPr bwMode="auto">
            <a:xfrm>
              <a:off x="3028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51" name="Rectangle 657"/>
            <p:cNvSpPr>
              <a:spLocks noChangeArrowheads="1"/>
            </p:cNvSpPr>
            <p:nvPr/>
          </p:nvSpPr>
          <p:spPr bwMode="auto">
            <a:xfrm>
              <a:off x="3017" y="1210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52" name="Freeform 658"/>
            <p:cNvSpPr>
              <a:spLocks/>
            </p:cNvSpPr>
            <p:nvPr/>
          </p:nvSpPr>
          <p:spPr bwMode="auto">
            <a:xfrm>
              <a:off x="300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53" name="Freeform 659"/>
            <p:cNvSpPr>
              <a:spLocks/>
            </p:cNvSpPr>
            <p:nvPr/>
          </p:nvSpPr>
          <p:spPr bwMode="auto">
            <a:xfrm>
              <a:off x="3008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115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15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54" name="Rectangle 660"/>
            <p:cNvSpPr>
              <a:spLocks noChangeArrowheads="1"/>
            </p:cNvSpPr>
            <p:nvPr/>
          </p:nvSpPr>
          <p:spPr bwMode="auto">
            <a:xfrm>
              <a:off x="3035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55" name="Rectangle 661"/>
            <p:cNvSpPr>
              <a:spLocks noChangeArrowheads="1"/>
            </p:cNvSpPr>
            <p:nvPr/>
          </p:nvSpPr>
          <p:spPr bwMode="auto">
            <a:xfrm>
              <a:off x="2924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56" name="Rectangle 662"/>
            <p:cNvSpPr>
              <a:spLocks noChangeArrowheads="1"/>
            </p:cNvSpPr>
            <p:nvPr/>
          </p:nvSpPr>
          <p:spPr bwMode="auto">
            <a:xfrm>
              <a:off x="2935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57" name="Rectangle 663"/>
            <p:cNvSpPr>
              <a:spLocks noChangeArrowheads="1"/>
            </p:cNvSpPr>
            <p:nvPr/>
          </p:nvSpPr>
          <p:spPr bwMode="auto">
            <a:xfrm>
              <a:off x="2942" y="1203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58" name="Freeform 664"/>
            <p:cNvSpPr>
              <a:spLocks/>
            </p:cNvSpPr>
            <p:nvPr/>
          </p:nvSpPr>
          <p:spPr bwMode="auto">
            <a:xfrm>
              <a:off x="2922" y="1197"/>
              <a:ext cx="26" cy="39"/>
            </a:xfrm>
            <a:custGeom>
              <a:avLst/>
              <a:gdLst>
                <a:gd name="T0" fmla="*/ 0 w 103"/>
                <a:gd name="T1" fmla="*/ 0 h 160"/>
                <a:gd name="T2" fmla="*/ 0 w 103"/>
                <a:gd name="T3" fmla="*/ 0 h 160"/>
                <a:gd name="T4" fmla="*/ 0 w 103"/>
                <a:gd name="T5" fmla="*/ 0 h 160"/>
                <a:gd name="T6" fmla="*/ 0 w 103"/>
                <a:gd name="T7" fmla="*/ 0 h 160"/>
                <a:gd name="T8" fmla="*/ 0 w 103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60"/>
                <a:gd name="T17" fmla="*/ 103 w 103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60">
                  <a:moveTo>
                    <a:pt x="0" y="153"/>
                  </a:moveTo>
                  <a:lnTo>
                    <a:pt x="103" y="0"/>
                  </a:lnTo>
                  <a:lnTo>
                    <a:pt x="103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59" name="Freeform 665"/>
            <p:cNvSpPr>
              <a:spLocks/>
            </p:cNvSpPr>
            <p:nvPr/>
          </p:nvSpPr>
          <p:spPr bwMode="auto">
            <a:xfrm>
              <a:off x="2919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0" y="156"/>
                  </a:moveTo>
                  <a:lnTo>
                    <a:pt x="10" y="156"/>
                  </a:lnTo>
                  <a:lnTo>
                    <a:pt x="115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60" name="Rectangle 666"/>
            <p:cNvSpPr>
              <a:spLocks noChangeArrowheads="1"/>
            </p:cNvSpPr>
            <p:nvPr/>
          </p:nvSpPr>
          <p:spPr bwMode="auto">
            <a:xfrm>
              <a:off x="3114" y="1231"/>
              <a:ext cx="67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61" name="Rectangle 667"/>
            <p:cNvSpPr>
              <a:spLocks noChangeArrowheads="1"/>
            </p:cNvSpPr>
            <p:nvPr/>
          </p:nvSpPr>
          <p:spPr bwMode="auto">
            <a:xfrm>
              <a:off x="3106" y="1242"/>
              <a:ext cx="79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62" name="Rectangle 668"/>
            <p:cNvSpPr>
              <a:spLocks noChangeArrowheads="1"/>
            </p:cNvSpPr>
            <p:nvPr/>
          </p:nvSpPr>
          <p:spPr bwMode="auto">
            <a:xfrm>
              <a:off x="3099" y="1249"/>
              <a:ext cx="93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63" name="Rectangle 669"/>
            <p:cNvSpPr>
              <a:spLocks noChangeArrowheads="1"/>
            </p:cNvSpPr>
            <p:nvPr/>
          </p:nvSpPr>
          <p:spPr bwMode="auto">
            <a:xfrm>
              <a:off x="3096" y="1260"/>
              <a:ext cx="103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64" name="Rectangle 670"/>
            <p:cNvSpPr>
              <a:spLocks noChangeArrowheads="1"/>
            </p:cNvSpPr>
            <p:nvPr/>
          </p:nvSpPr>
          <p:spPr bwMode="auto">
            <a:xfrm>
              <a:off x="3092" y="1267"/>
              <a:ext cx="111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65" name="Freeform 671"/>
            <p:cNvSpPr>
              <a:spLocks/>
            </p:cNvSpPr>
            <p:nvPr/>
          </p:nvSpPr>
          <p:spPr bwMode="auto">
            <a:xfrm>
              <a:off x="3113" y="1227"/>
              <a:ext cx="70" cy="5"/>
            </a:xfrm>
            <a:custGeom>
              <a:avLst/>
              <a:gdLst>
                <a:gd name="T0" fmla="*/ 0 w 280"/>
                <a:gd name="T1" fmla="*/ 0 h 22"/>
                <a:gd name="T2" fmla="*/ 0 w 280"/>
                <a:gd name="T3" fmla="*/ 0 h 22"/>
                <a:gd name="T4" fmla="*/ 0 w 280"/>
                <a:gd name="T5" fmla="*/ 0 h 22"/>
                <a:gd name="T6" fmla="*/ 0 w 280"/>
                <a:gd name="T7" fmla="*/ 0 h 22"/>
                <a:gd name="T8" fmla="*/ 0 w 280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0"/>
                <a:gd name="T16" fmla="*/ 0 h 22"/>
                <a:gd name="T17" fmla="*/ 280 w 28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0" h="22">
                  <a:moveTo>
                    <a:pt x="0" y="22"/>
                  </a:moveTo>
                  <a:lnTo>
                    <a:pt x="20" y="0"/>
                  </a:lnTo>
                  <a:lnTo>
                    <a:pt x="262" y="0"/>
                  </a:lnTo>
                  <a:lnTo>
                    <a:pt x="28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66" name="Freeform 672"/>
            <p:cNvSpPr>
              <a:spLocks/>
            </p:cNvSpPr>
            <p:nvPr/>
          </p:nvSpPr>
          <p:spPr bwMode="auto">
            <a:xfrm>
              <a:off x="310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1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67" name="Freeform 673"/>
            <p:cNvSpPr>
              <a:spLocks/>
            </p:cNvSpPr>
            <p:nvPr/>
          </p:nvSpPr>
          <p:spPr bwMode="auto">
            <a:xfrm>
              <a:off x="3102" y="1246"/>
              <a:ext cx="91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7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68" name="Freeform 674"/>
            <p:cNvSpPr>
              <a:spLocks/>
            </p:cNvSpPr>
            <p:nvPr/>
          </p:nvSpPr>
          <p:spPr bwMode="auto">
            <a:xfrm>
              <a:off x="3095" y="1255"/>
              <a:ext cx="106" cy="4"/>
            </a:xfrm>
            <a:custGeom>
              <a:avLst/>
              <a:gdLst>
                <a:gd name="T0" fmla="*/ 0 w 424"/>
                <a:gd name="T1" fmla="*/ 0 h 17"/>
                <a:gd name="T2" fmla="*/ 0 w 424"/>
                <a:gd name="T3" fmla="*/ 0 h 17"/>
                <a:gd name="T4" fmla="*/ 0 w 424"/>
                <a:gd name="T5" fmla="*/ 0 h 17"/>
                <a:gd name="T6" fmla="*/ 0 w 424"/>
                <a:gd name="T7" fmla="*/ 0 h 17"/>
                <a:gd name="T8" fmla="*/ 0 w 424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4"/>
                <a:gd name="T16" fmla="*/ 0 h 17"/>
                <a:gd name="T17" fmla="*/ 424 w 424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4" h="17">
                  <a:moveTo>
                    <a:pt x="22" y="0"/>
                  </a:moveTo>
                  <a:lnTo>
                    <a:pt x="0" y="17"/>
                  </a:lnTo>
                  <a:lnTo>
                    <a:pt x="424" y="17"/>
                  </a:lnTo>
                  <a:lnTo>
                    <a:pt x="40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69" name="Freeform 675"/>
            <p:cNvSpPr>
              <a:spLocks/>
            </p:cNvSpPr>
            <p:nvPr/>
          </p:nvSpPr>
          <p:spPr bwMode="auto">
            <a:xfrm>
              <a:off x="309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70" name="Rectangle 676"/>
            <p:cNvSpPr>
              <a:spLocks noChangeArrowheads="1"/>
            </p:cNvSpPr>
            <p:nvPr/>
          </p:nvSpPr>
          <p:spPr bwMode="auto">
            <a:xfrm>
              <a:off x="3203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71" name="Rectangle 677"/>
            <p:cNvSpPr>
              <a:spLocks noChangeArrowheads="1"/>
            </p:cNvSpPr>
            <p:nvPr/>
          </p:nvSpPr>
          <p:spPr bwMode="auto">
            <a:xfrm>
              <a:off x="3199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72" name="Rectangle 678"/>
            <p:cNvSpPr>
              <a:spLocks noChangeArrowheads="1"/>
            </p:cNvSpPr>
            <p:nvPr/>
          </p:nvSpPr>
          <p:spPr bwMode="auto">
            <a:xfrm>
              <a:off x="3192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73" name="Freeform 679"/>
            <p:cNvSpPr>
              <a:spLocks/>
            </p:cNvSpPr>
            <p:nvPr/>
          </p:nvSpPr>
          <p:spPr bwMode="auto">
            <a:xfrm>
              <a:off x="317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74" name="Freeform 680"/>
            <p:cNvSpPr>
              <a:spLocks/>
            </p:cNvSpPr>
            <p:nvPr/>
          </p:nvSpPr>
          <p:spPr bwMode="auto">
            <a:xfrm>
              <a:off x="3178" y="1196"/>
              <a:ext cx="29" cy="39"/>
            </a:xfrm>
            <a:custGeom>
              <a:avLst/>
              <a:gdLst>
                <a:gd name="T0" fmla="*/ 0 w 114"/>
                <a:gd name="T1" fmla="*/ 0 h 156"/>
                <a:gd name="T2" fmla="*/ 0 w 114"/>
                <a:gd name="T3" fmla="*/ 0 h 156"/>
                <a:gd name="T4" fmla="*/ 0 w 114"/>
                <a:gd name="T5" fmla="*/ 0 h 156"/>
                <a:gd name="T6" fmla="*/ 0 w 114"/>
                <a:gd name="T7" fmla="*/ 0 h 156"/>
                <a:gd name="T8" fmla="*/ 0 w 114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"/>
                <a:gd name="T16" fmla="*/ 0 h 156"/>
                <a:gd name="T17" fmla="*/ 114 w 114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" h="156">
                  <a:moveTo>
                    <a:pt x="114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7" y="0"/>
                  </a:lnTo>
                  <a:lnTo>
                    <a:pt x="114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75" name="Rectangle 681"/>
            <p:cNvSpPr>
              <a:spLocks noChangeArrowheads="1"/>
            </p:cNvSpPr>
            <p:nvPr/>
          </p:nvSpPr>
          <p:spPr bwMode="auto">
            <a:xfrm>
              <a:off x="3203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76" name="Rectangle 682"/>
            <p:cNvSpPr>
              <a:spLocks noChangeArrowheads="1"/>
            </p:cNvSpPr>
            <p:nvPr/>
          </p:nvSpPr>
          <p:spPr bwMode="auto">
            <a:xfrm>
              <a:off x="3088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77" name="Rectangle 683"/>
            <p:cNvSpPr>
              <a:spLocks noChangeArrowheads="1"/>
            </p:cNvSpPr>
            <p:nvPr/>
          </p:nvSpPr>
          <p:spPr bwMode="auto">
            <a:xfrm>
              <a:off x="3099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78" name="Rectangle 684"/>
            <p:cNvSpPr>
              <a:spLocks noChangeArrowheads="1"/>
            </p:cNvSpPr>
            <p:nvPr/>
          </p:nvSpPr>
          <p:spPr bwMode="auto">
            <a:xfrm>
              <a:off x="3106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579" name="Freeform 685"/>
            <p:cNvSpPr>
              <a:spLocks/>
            </p:cNvSpPr>
            <p:nvPr/>
          </p:nvSpPr>
          <p:spPr bwMode="auto">
            <a:xfrm>
              <a:off x="3092" y="1197"/>
              <a:ext cx="25" cy="39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0" y="153"/>
                  </a:moveTo>
                  <a:lnTo>
                    <a:pt x="104" y="0"/>
                  </a:lnTo>
                  <a:lnTo>
                    <a:pt x="104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0" name="Freeform 686"/>
            <p:cNvSpPr>
              <a:spLocks/>
            </p:cNvSpPr>
            <p:nvPr/>
          </p:nvSpPr>
          <p:spPr bwMode="auto">
            <a:xfrm>
              <a:off x="3089" y="1196"/>
              <a:ext cx="29" cy="39"/>
            </a:xfrm>
            <a:custGeom>
              <a:avLst/>
              <a:gdLst>
                <a:gd name="T0" fmla="*/ 0 w 116"/>
                <a:gd name="T1" fmla="*/ 0 h 156"/>
                <a:gd name="T2" fmla="*/ 0 w 116"/>
                <a:gd name="T3" fmla="*/ 0 h 156"/>
                <a:gd name="T4" fmla="*/ 0 w 116"/>
                <a:gd name="T5" fmla="*/ 0 h 156"/>
                <a:gd name="T6" fmla="*/ 0 w 116"/>
                <a:gd name="T7" fmla="*/ 0 h 156"/>
                <a:gd name="T8" fmla="*/ 0 w 116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56"/>
                <a:gd name="T17" fmla="*/ 116 w 116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56">
                  <a:moveTo>
                    <a:pt x="0" y="156"/>
                  </a:moveTo>
                  <a:lnTo>
                    <a:pt x="9" y="156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1" name="Rectangle 687"/>
            <p:cNvSpPr>
              <a:spLocks noChangeArrowheads="1"/>
            </p:cNvSpPr>
            <p:nvPr/>
          </p:nvSpPr>
          <p:spPr bwMode="auto">
            <a:xfrm>
              <a:off x="3088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</p:grpSp>
      <p:grpSp>
        <p:nvGrpSpPr>
          <p:cNvPr id="3098" name="Group 688"/>
          <p:cNvGrpSpPr>
            <a:grpSpLocks/>
          </p:cNvGrpSpPr>
          <p:nvPr/>
        </p:nvGrpSpPr>
        <p:grpSpPr bwMode="auto">
          <a:xfrm flipH="1">
            <a:off x="812800" y="4017963"/>
            <a:ext cx="285750" cy="465137"/>
            <a:chOff x="2881" y="718"/>
            <a:chExt cx="366" cy="552"/>
          </a:xfrm>
        </p:grpSpPr>
        <p:sp>
          <p:nvSpPr>
            <p:cNvPr id="3360" name="Rectangle 689"/>
            <p:cNvSpPr>
              <a:spLocks noChangeArrowheads="1"/>
            </p:cNvSpPr>
            <p:nvPr/>
          </p:nvSpPr>
          <p:spPr bwMode="auto">
            <a:xfrm>
              <a:off x="2904" y="1042"/>
              <a:ext cx="316" cy="227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61" name="Rectangle 690"/>
            <p:cNvSpPr>
              <a:spLocks noChangeArrowheads="1"/>
            </p:cNvSpPr>
            <p:nvPr/>
          </p:nvSpPr>
          <p:spPr bwMode="auto">
            <a:xfrm>
              <a:off x="2906" y="1070"/>
              <a:ext cx="311" cy="1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62" name="Rectangle 691"/>
            <p:cNvSpPr>
              <a:spLocks noChangeArrowheads="1"/>
            </p:cNvSpPr>
            <p:nvPr/>
          </p:nvSpPr>
          <p:spPr bwMode="auto">
            <a:xfrm>
              <a:off x="2906" y="1074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63" name="Rectangle 692"/>
            <p:cNvSpPr>
              <a:spLocks noChangeArrowheads="1"/>
            </p:cNvSpPr>
            <p:nvPr/>
          </p:nvSpPr>
          <p:spPr bwMode="auto">
            <a:xfrm>
              <a:off x="2906" y="1088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64" name="Rectangle 693"/>
            <p:cNvSpPr>
              <a:spLocks noChangeArrowheads="1"/>
            </p:cNvSpPr>
            <p:nvPr/>
          </p:nvSpPr>
          <p:spPr bwMode="auto">
            <a:xfrm>
              <a:off x="2903" y="1235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65" name="Rectangle 694"/>
            <p:cNvSpPr>
              <a:spLocks noChangeArrowheads="1"/>
            </p:cNvSpPr>
            <p:nvPr/>
          </p:nvSpPr>
          <p:spPr bwMode="auto">
            <a:xfrm>
              <a:off x="2903" y="1227"/>
              <a:ext cx="318" cy="4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66" name="Rectangle 695"/>
            <p:cNvSpPr>
              <a:spLocks noChangeArrowheads="1"/>
            </p:cNvSpPr>
            <p:nvPr/>
          </p:nvSpPr>
          <p:spPr bwMode="auto">
            <a:xfrm>
              <a:off x="2903" y="1242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67" name="Rectangle 696"/>
            <p:cNvSpPr>
              <a:spLocks noChangeArrowheads="1"/>
            </p:cNvSpPr>
            <p:nvPr/>
          </p:nvSpPr>
          <p:spPr bwMode="auto">
            <a:xfrm>
              <a:off x="2906" y="1249"/>
              <a:ext cx="311" cy="18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68" name="Freeform 697"/>
            <p:cNvSpPr>
              <a:spLocks/>
            </p:cNvSpPr>
            <p:nvPr/>
          </p:nvSpPr>
          <p:spPr bwMode="auto">
            <a:xfrm>
              <a:off x="2881" y="736"/>
              <a:ext cx="366" cy="85"/>
            </a:xfrm>
            <a:custGeom>
              <a:avLst/>
              <a:gdLst>
                <a:gd name="T0" fmla="*/ 0 w 1463"/>
                <a:gd name="T1" fmla="*/ 0 h 338"/>
                <a:gd name="T2" fmla="*/ 0 w 1463"/>
                <a:gd name="T3" fmla="*/ 0 h 338"/>
                <a:gd name="T4" fmla="*/ 0 w 1463"/>
                <a:gd name="T5" fmla="*/ 0 h 338"/>
                <a:gd name="T6" fmla="*/ 0 w 1463"/>
                <a:gd name="T7" fmla="*/ 0 h 338"/>
                <a:gd name="T8" fmla="*/ 0 w 1463"/>
                <a:gd name="T9" fmla="*/ 0 h 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63"/>
                <a:gd name="T16" fmla="*/ 0 h 338"/>
                <a:gd name="T17" fmla="*/ 1463 w 1463"/>
                <a:gd name="T18" fmla="*/ 338 h 3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63" h="338">
                  <a:moveTo>
                    <a:pt x="0" y="338"/>
                  </a:moveTo>
                  <a:lnTo>
                    <a:pt x="1463" y="338"/>
                  </a:lnTo>
                  <a:lnTo>
                    <a:pt x="1362" y="0"/>
                  </a:lnTo>
                  <a:lnTo>
                    <a:pt x="97" y="0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69" name="Freeform 698"/>
            <p:cNvSpPr>
              <a:spLocks/>
            </p:cNvSpPr>
            <p:nvPr/>
          </p:nvSpPr>
          <p:spPr bwMode="auto">
            <a:xfrm>
              <a:off x="2881" y="824"/>
              <a:ext cx="177" cy="42"/>
            </a:xfrm>
            <a:custGeom>
              <a:avLst/>
              <a:gdLst>
                <a:gd name="T0" fmla="*/ 0 w 712"/>
                <a:gd name="T1" fmla="*/ 0 h 168"/>
                <a:gd name="T2" fmla="*/ 0 w 712"/>
                <a:gd name="T3" fmla="*/ 0 h 168"/>
                <a:gd name="T4" fmla="*/ 0 w 712"/>
                <a:gd name="T5" fmla="*/ 0 h 168"/>
                <a:gd name="T6" fmla="*/ 0 w 712"/>
                <a:gd name="T7" fmla="*/ 0 h 168"/>
                <a:gd name="T8" fmla="*/ 0 w 712"/>
                <a:gd name="T9" fmla="*/ 0 h 168"/>
                <a:gd name="T10" fmla="*/ 0 w 712"/>
                <a:gd name="T11" fmla="*/ 0 h 168"/>
                <a:gd name="T12" fmla="*/ 0 w 712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12"/>
                <a:gd name="T22" fmla="*/ 0 h 168"/>
                <a:gd name="T23" fmla="*/ 712 w 712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12" h="168">
                  <a:moveTo>
                    <a:pt x="712" y="168"/>
                  </a:moveTo>
                  <a:lnTo>
                    <a:pt x="89" y="168"/>
                  </a:lnTo>
                  <a:lnTo>
                    <a:pt x="45" y="121"/>
                  </a:lnTo>
                  <a:lnTo>
                    <a:pt x="45" y="52"/>
                  </a:lnTo>
                  <a:lnTo>
                    <a:pt x="0" y="0"/>
                  </a:lnTo>
                  <a:lnTo>
                    <a:pt x="712" y="0"/>
                  </a:lnTo>
                  <a:lnTo>
                    <a:pt x="712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70" name="Freeform 699"/>
            <p:cNvSpPr>
              <a:spLocks/>
            </p:cNvSpPr>
            <p:nvPr/>
          </p:nvSpPr>
          <p:spPr bwMode="auto">
            <a:xfrm>
              <a:off x="3053" y="824"/>
              <a:ext cx="191" cy="42"/>
            </a:xfrm>
            <a:custGeom>
              <a:avLst/>
              <a:gdLst>
                <a:gd name="T0" fmla="*/ 0 w 766"/>
                <a:gd name="T1" fmla="*/ 0 h 168"/>
                <a:gd name="T2" fmla="*/ 0 w 766"/>
                <a:gd name="T3" fmla="*/ 0 h 168"/>
                <a:gd name="T4" fmla="*/ 0 w 766"/>
                <a:gd name="T5" fmla="*/ 0 h 168"/>
                <a:gd name="T6" fmla="*/ 0 w 766"/>
                <a:gd name="T7" fmla="*/ 0 h 168"/>
                <a:gd name="T8" fmla="*/ 0 w 766"/>
                <a:gd name="T9" fmla="*/ 0 h 168"/>
                <a:gd name="T10" fmla="*/ 0 w 766"/>
                <a:gd name="T11" fmla="*/ 0 h 168"/>
                <a:gd name="T12" fmla="*/ 0 w 766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6"/>
                <a:gd name="T22" fmla="*/ 0 h 168"/>
                <a:gd name="T23" fmla="*/ 766 w 766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6" h="168">
                  <a:moveTo>
                    <a:pt x="0" y="168"/>
                  </a:moveTo>
                  <a:lnTo>
                    <a:pt x="670" y="168"/>
                  </a:lnTo>
                  <a:lnTo>
                    <a:pt x="718" y="121"/>
                  </a:lnTo>
                  <a:lnTo>
                    <a:pt x="718" y="52"/>
                  </a:lnTo>
                  <a:lnTo>
                    <a:pt x="766" y="0"/>
                  </a:lnTo>
                  <a:lnTo>
                    <a:pt x="0" y="0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71" name="Rectangle 700"/>
            <p:cNvSpPr>
              <a:spLocks noChangeArrowheads="1"/>
            </p:cNvSpPr>
            <p:nvPr/>
          </p:nvSpPr>
          <p:spPr bwMode="auto">
            <a:xfrm>
              <a:off x="2892" y="848"/>
              <a:ext cx="336" cy="4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72" name="Rectangle 701"/>
            <p:cNvSpPr>
              <a:spLocks noChangeArrowheads="1"/>
            </p:cNvSpPr>
            <p:nvPr/>
          </p:nvSpPr>
          <p:spPr bwMode="auto">
            <a:xfrm>
              <a:off x="2892" y="838"/>
              <a:ext cx="336" cy="1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73" name="Rectangle 702"/>
            <p:cNvSpPr>
              <a:spLocks noChangeArrowheads="1"/>
            </p:cNvSpPr>
            <p:nvPr/>
          </p:nvSpPr>
          <p:spPr bwMode="auto">
            <a:xfrm>
              <a:off x="2882" y="820"/>
              <a:ext cx="363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74" name="Rectangle 703"/>
            <p:cNvSpPr>
              <a:spLocks noChangeArrowheads="1"/>
            </p:cNvSpPr>
            <p:nvPr/>
          </p:nvSpPr>
          <p:spPr bwMode="auto">
            <a:xfrm>
              <a:off x="2904" y="864"/>
              <a:ext cx="316" cy="133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75" name="Rectangle 704"/>
            <p:cNvSpPr>
              <a:spLocks noChangeArrowheads="1"/>
            </p:cNvSpPr>
            <p:nvPr/>
          </p:nvSpPr>
          <p:spPr bwMode="auto">
            <a:xfrm>
              <a:off x="3207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76" name="Rectangle 705"/>
            <p:cNvSpPr>
              <a:spLocks noChangeArrowheads="1"/>
            </p:cNvSpPr>
            <p:nvPr/>
          </p:nvSpPr>
          <p:spPr bwMode="auto">
            <a:xfrm>
              <a:off x="3207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77" name="Rectangle 706"/>
            <p:cNvSpPr>
              <a:spLocks noChangeArrowheads="1"/>
            </p:cNvSpPr>
            <p:nvPr/>
          </p:nvSpPr>
          <p:spPr bwMode="auto">
            <a:xfrm>
              <a:off x="3079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78" name="Rectangle 707"/>
            <p:cNvSpPr>
              <a:spLocks noChangeArrowheads="1"/>
            </p:cNvSpPr>
            <p:nvPr/>
          </p:nvSpPr>
          <p:spPr bwMode="auto">
            <a:xfrm>
              <a:off x="3079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79" name="Rectangle 708"/>
            <p:cNvSpPr>
              <a:spLocks noChangeArrowheads="1"/>
            </p:cNvSpPr>
            <p:nvPr/>
          </p:nvSpPr>
          <p:spPr bwMode="auto">
            <a:xfrm>
              <a:off x="3036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80" name="Rectangle 709"/>
            <p:cNvSpPr>
              <a:spLocks noChangeArrowheads="1"/>
            </p:cNvSpPr>
            <p:nvPr/>
          </p:nvSpPr>
          <p:spPr bwMode="auto">
            <a:xfrm>
              <a:off x="3036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81" name="Rectangle 710"/>
            <p:cNvSpPr>
              <a:spLocks noChangeArrowheads="1"/>
            </p:cNvSpPr>
            <p:nvPr/>
          </p:nvSpPr>
          <p:spPr bwMode="auto">
            <a:xfrm>
              <a:off x="2907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82" name="Rectangle 711"/>
            <p:cNvSpPr>
              <a:spLocks noChangeArrowheads="1"/>
            </p:cNvSpPr>
            <p:nvPr/>
          </p:nvSpPr>
          <p:spPr bwMode="auto">
            <a:xfrm>
              <a:off x="2907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83" name="Rectangle 712"/>
            <p:cNvSpPr>
              <a:spLocks noChangeArrowheads="1"/>
            </p:cNvSpPr>
            <p:nvPr/>
          </p:nvSpPr>
          <p:spPr bwMode="auto">
            <a:xfrm>
              <a:off x="3054" y="1092"/>
              <a:ext cx="16" cy="13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84" name="Rectangle 713"/>
            <p:cNvSpPr>
              <a:spLocks noChangeArrowheads="1"/>
            </p:cNvSpPr>
            <p:nvPr/>
          </p:nvSpPr>
          <p:spPr bwMode="auto">
            <a:xfrm>
              <a:off x="2904" y="1007"/>
              <a:ext cx="316" cy="2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85" name="Rectangle 714"/>
            <p:cNvSpPr>
              <a:spLocks noChangeArrowheads="1"/>
            </p:cNvSpPr>
            <p:nvPr/>
          </p:nvSpPr>
          <p:spPr bwMode="auto">
            <a:xfrm>
              <a:off x="2903" y="998"/>
              <a:ext cx="318" cy="11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86" name="Rectangle 715"/>
            <p:cNvSpPr>
              <a:spLocks noChangeArrowheads="1"/>
            </p:cNvSpPr>
            <p:nvPr/>
          </p:nvSpPr>
          <p:spPr bwMode="auto">
            <a:xfrm>
              <a:off x="2903" y="1016"/>
              <a:ext cx="318" cy="4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87" name="Rectangle 716"/>
            <p:cNvSpPr>
              <a:spLocks noChangeArrowheads="1"/>
            </p:cNvSpPr>
            <p:nvPr/>
          </p:nvSpPr>
          <p:spPr bwMode="auto">
            <a:xfrm>
              <a:off x="2903" y="1038"/>
              <a:ext cx="318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88" name="Rectangle 717"/>
            <p:cNvSpPr>
              <a:spLocks noChangeArrowheads="1"/>
            </p:cNvSpPr>
            <p:nvPr/>
          </p:nvSpPr>
          <p:spPr bwMode="auto">
            <a:xfrm>
              <a:off x="2903" y="1052"/>
              <a:ext cx="314" cy="7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89" name="Freeform 718"/>
            <p:cNvSpPr>
              <a:spLocks/>
            </p:cNvSpPr>
            <p:nvPr/>
          </p:nvSpPr>
          <p:spPr bwMode="auto">
            <a:xfrm>
              <a:off x="3093" y="1070"/>
              <a:ext cx="110" cy="156"/>
            </a:xfrm>
            <a:custGeom>
              <a:avLst/>
              <a:gdLst>
                <a:gd name="T0" fmla="*/ 0 w 440"/>
                <a:gd name="T1" fmla="*/ 0 h 623"/>
                <a:gd name="T2" fmla="*/ 0 w 440"/>
                <a:gd name="T3" fmla="*/ 0 h 623"/>
                <a:gd name="T4" fmla="*/ 0 w 440"/>
                <a:gd name="T5" fmla="*/ 0 h 623"/>
                <a:gd name="T6" fmla="*/ 0 w 440"/>
                <a:gd name="T7" fmla="*/ 0 h 623"/>
                <a:gd name="T8" fmla="*/ 0 w 440"/>
                <a:gd name="T9" fmla="*/ 0 h 623"/>
                <a:gd name="T10" fmla="*/ 0 w 440"/>
                <a:gd name="T11" fmla="*/ 0 h 623"/>
                <a:gd name="T12" fmla="*/ 0 w 440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0"/>
                <a:gd name="T22" fmla="*/ 0 h 623"/>
                <a:gd name="T23" fmla="*/ 440 w 440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0" h="623">
                  <a:moveTo>
                    <a:pt x="0" y="103"/>
                  </a:moveTo>
                  <a:lnTo>
                    <a:pt x="0" y="623"/>
                  </a:lnTo>
                  <a:lnTo>
                    <a:pt x="440" y="623"/>
                  </a:lnTo>
                  <a:lnTo>
                    <a:pt x="440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90" name="Rectangle 719"/>
            <p:cNvSpPr>
              <a:spLocks noChangeArrowheads="1"/>
            </p:cNvSpPr>
            <p:nvPr/>
          </p:nvSpPr>
          <p:spPr bwMode="auto">
            <a:xfrm>
              <a:off x="3111" y="1100"/>
              <a:ext cx="73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91" name="Rectangle 720"/>
            <p:cNvSpPr>
              <a:spLocks noChangeArrowheads="1"/>
            </p:cNvSpPr>
            <p:nvPr/>
          </p:nvSpPr>
          <p:spPr bwMode="auto">
            <a:xfrm>
              <a:off x="3150" y="1103"/>
              <a:ext cx="23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92" name="Rectangle 721"/>
            <p:cNvSpPr>
              <a:spLocks noChangeArrowheads="1"/>
            </p:cNvSpPr>
            <p:nvPr/>
          </p:nvSpPr>
          <p:spPr bwMode="auto">
            <a:xfrm>
              <a:off x="3118" y="1103"/>
              <a:ext cx="27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93" name="Rectangle 722"/>
            <p:cNvSpPr>
              <a:spLocks noChangeArrowheads="1"/>
            </p:cNvSpPr>
            <p:nvPr/>
          </p:nvSpPr>
          <p:spPr bwMode="auto">
            <a:xfrm>
              <a:off x="3125" y="1111"/>
              <a:ext cx="12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94" name="Rectangle 723"/>
            <p:cNvSpPr>
              <a:spLocks noChangeArrowheads="1"/>
            </p:cNvSpPr>
            <p:nvPr/>
          </p:nvSpPr>
          <p:spPr bwMode="auto">
            <a:xfrm>
              <a:off x="3157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95" name="Rectangle 724"/>
            <p:cNvSpPr>
              <a:spLocks noChangeArrowheads="1"/>
            </p:cNvSpPr>
            <p:nvPr/>
          </p:nvSpPr>
          <p:spPr bwMode="auto">
            <a:xfrm>
              <a:off x="3154" y="1211"/>
              <a:ext cx="15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96" name="Oval 725"/>
            <p:cNvSpPr>
              <a:spLocks noChangeArrowheads="1"/>
            </p:cNvSpPr>
            <p:nvPr/>
          </p:nvSpPr>
          <p:spPr bwMode="auto">
            <a:xfrm>
              <a:off x="3139" y="1175"/>
              <a:ext cx="2" cy="1"/>
            </a:xfrm>
            <a:prstGeom prst="ellipse">
              <a:avLst/>
            </a:prstGeom>
            <a:solidFill>
              <a:srgbClr val="FFBF7F"/>
            </a:solidFill>
            <a:ln w="3175">
              <a:solidFill>
                <a:srgbClr val="FFBF7F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97" name="Freeform 726"/>
            <p:cNvSpPr>
              <a:spLocks/>
            </p:cNvSpPr>
            <p:nvPr/>
          </p:nvSpPr>
          <p:spPr bwMode="auto">
            <a:xfrm>
              <a:off x="2923" y="1070"/>
              <a:ext cx="110" cy="156"/>
            </a:xfrm>
            <a:custGeom>
              <a:avLst/>
              <a:gdLst>
                <a:gd name="T0" fmla="*/ 0 w 439"/>
                <a:gd name="T1" fmla="*/ 0 h 623"/>
                <a:gd name="T2" fmla="*/ 0 w 439"/>
                <a:gd name="T3" fmla="*/ 0 h 623"/>
                <a:gd name="T4" fmla="*/ 0 w 439"/>
                <a:gd name="T5" fmla="*/ 0 h 623"/>
                <a:gd name="T6" fmla="*/ 0 w 439"/>
                <a:gd name="T7" fmla="*/ 0 h 623"/>
                <a:gd name="T8" fmla="*/ 0 w 439"/>
                <a:gd name="T9" fmla="*/ 0 h 623"/>
                <a:gd name="T10" fmla="*/ 0 w 439"/>
                <a:gd name="T11" fmla="*/ 0 h 623"/>
                <a:gd name="T12" fmla="*/ 0 w 439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39"/>
                <a:gd name="T22" fmla="*/ 0 h 623"/>
                <a:gd name="T23" fmla="*/ 439 w 439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39" h="623">
                  <a:moveTo>
                    <a:pt x="0" y="103"/>
                  </a:moveTo>
                  <a:lnTo>
                    <a:pt x="0" y="623"/>
                  </a:lnTo>
                  <a:lnTo>
                    <a:pt x="439" y="623"/>
                  </a:lnTo>
                  <a:lnTo>
                    <a:pt x="439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98" name="Rectangle 727"/>
            <p:cNvSpPr>
              <a:spLocks noChangeArrowheads="1"/>
            </p:cNvSpPr>
            <p:nvPr/>
          </p:nvSpPr>
          <p:spPr bwMode="auto">
            <a:xfrm>
              <a:off x="2940" y="1100"/>
              <a:ext cx="72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99" name="Rectangle 728"/>
            <p:cNvSpPr>
              <a:spLocks noChangeArrowheads="1"/>
            </p:cNvSpPr>
            <p:nvPr/>
          </p:nvSpPr>
          <p:spPr bwMode="auto">
            <a:xfrm>
              <a:off x="2979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00" name="Rectangle 729"/>
            <p:cNvSpPr>
              <a:spLocks noChangeArrowheads="1"/>
            </p:cNvSpPr>
            <p:nvPr/>
          </p:nvSpPr>
          <p:spPr bwMode="auto">
            <a:xfrm>
              <a:off x="2947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01" name="Rectangle 730"/>
            <p:cNvSpPr>
              <a:spLocks noChangeArrowheads="1"/>
            </p:cNvSpPr>
            <p:nvPr/>
          </p:nvSpPr>
          <p:spPr bwMode="auto">
            <a:xfrm>
              <a:off x="2958" y="1111"/>
              <a:ext cx="8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02" name="Rectangle 731"/>
            <p:cNvSpPr>
              <a:spLocks noChangeArrowheads="1"/>
            </p:cNvSpPr>
            <p:nvPr/>
          </p:nvSpPr>
          <p:spPr bwMode="auto">
            <a:xfrm>
              <a:off x="2986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03" name="Rectangle 732"/>
            <p:cNvSpPr>
              <a:spLocks noChangeArrowheads="1"/>
            </p:cNvSpPr>
            <p:nvPr/>
          </p:nvSpPr>
          <p:spPr bwMode="auto">
            <a:xfrm>
              <a:off x="2982" y="1211"/>
              <a:ext cx="16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04" name="Oval 733"/>
            <p:cNvSpPr>
              <a:spLocks noChangeArrowheads="1"/>
            </p:cNvSpPr>
            <p:nvPr/>
          </p:nvSpPr>
          <p:spPr bwMode="auto">
            <a:xfrm>
              <a:off x="2967" y="1174"/>
              <a:ext cx="4" cy="3"/>
            </a:xfrm>
            <a:prstGeom prst="ellipse">
              <a:avLst/>
            </a:prstGeom>
            <a:solidFill>
              <a:srgbClr val="FFBF7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05" name="Rectangle 734"/>
            <p:cNvSpPr>
              <a:spLocks noChangeArrowheads="1"/>
            </p:cNvSpPr>
            <p:nvPr/>
          </p:nvSpPr>
          <p:spPr bwMode="auto">
            <a:xfrm>
              <a:off x="3115" y="746"/>
              <a:ext cx="54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06" name="Freeform 735"/>
            <p:cNvSpPr>
              <a:spLocks/>
            </p:cNvSpPr>
            <p:nvPr/>
          </p:nvSpPr>
          <p:spPr bwMode="auto">
            <a:xfrm>
              <a:off x="3108" y="718"/>
              <a:ext cx="71" cy="29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5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07" name="Freeform 736"/>
            <p:cNvSpPr>
              <a:spLocks/>
            </p:cNvSpPr>
            <p:nvPr/>
          </p:nvSpPr>
          <p:spPr bwMode="auto">
            <a:xfrm>
              <a:off x="3115" y="724"/>
              <a:ext cx="58" cy="21"/>
            </a:xfrm>
            <a:custGeom>
              <a:avLst/>
              <a:gdLst>
                <a:gd name="T0" fmla="*/ 0 w 232"/>
                <a:gd name="T1" fmla="*/ 0 h 85"/>
                <a:gd name="T2" fmla="*/ 0 w 232"/>
                <a:gd name="T3" fmla="*/ 0 h 85"/>
                <a:gd name="T4" fmla="*/ 0 w 232"/>
                <a:gd name="T5" fmla="*/ 0 h 85"/>
                <a:gd name="T6" fmla="*/ 0 w 232"/>
                <a:gd name="T7" fmla="*/ 0 h 85"/>
                <a:gd name="T8" fmla="*/ 0 w 232"/>
                <a:gd name="T9" fmla="*/ 0 h 85"/>
                <a:gd name="T10" fmla="*/ 0 w 232"/>
                <a:gd name="T11" fmla="*/ 0 h 85"/>
                <a:gd name="T12" fmla="*/ 0 w 232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2"/>
                <a:gd name="T22" fmla="*/ 0 h 85"/>
                <a:gd name="T23" fmla="*/ 232 w 232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2" h="85">
                  <a:moveTo>
                    <a:pt x="0" y="85"/>
                  </a:moveTo>
                  <a:lnTo>
                    <a:pt x="232" y="85"/>
                  </a:lnTo>
                  <a:lnTo>
                    <a:pt x="232" y="43"/>
                  </a:lnTo>
                  <a:lnTo>
                    <a:pt x="153" y="0"/>
                  </a:lnTo>
                  <a:lnTo>
                    <a:pt x="78" y="0"/>
                  </a:lnTo>
                  <a:lnTo>
                    <a:pt x="0" y="41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08" name="Rectangle 737"/>
            <p:cNvSpPr>
              <a:spLocks noChangeArrowheads="1"/>
            </p:cNvSpPr>
            <p:nvPr/>
          </p:nvSpPr>
          <p:spPr bwMode="auto">
            <a:xfrm>
              <a:off x="3118" y="781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09" name="Rectangle 738"/>
            <p:cNvSpPr>
              <a:spLocks noChangeArrowheads="1"/>
            </p:cNvSpPr>
            <p:nvPr/>
          </p:nvSpPr>
          <p:spPr bwMode="auto">
            <a:xfrm>
              <a:off x="3118" y="753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10" name="Rectangle 739"/>
            <p:cNvSpPr>
              <a:spLocks noChangeArrowheads="1"/>
            </p:cNvSpPr>
            <p:nvPr/>
          </p:nvSpPr>
          <p:spPr bwMode="auto">
            <a:xfrm>
              <a:off x="2958" y="746"/>
              <a:ext cx="51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11" name="Freeform 740"/>
            <p:cNvSpPr>
              <a:spLocks/>
            </p:cNvSpPr>
            <p:nvPr/>
          </p:nvSpPr>
          <p:spPr bwMode="auto">
            <a:xfrm>
              <a:off x="2950" y="718"/>
              <a:ext cx="71" cy="30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6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12" name="Freeform 741"/>
            <p:cNvSpPr>
              <a:spLocks/>
            </p:cNvSpPr>
            <p:nvPr/>
          </p:nvSpPr>
          <p:spPr bwMode="auto">
            <a:xfrm>
              <a:off x="2957" y="724"/>
              <a:ext cx="58" cy="21"/>
            </a:xfrm>
            <a:custGeom>
              <a:avLst/>
              <a:gdLst>
                <a:gd name="T0" fmla="*/ 0 w 231"/>
                <a:gd name="T1" fmla="*/ 0 h 85"/>
                <a:gd name="T2" fmla="*/ 0 w 231"/>
                <a:gd name="T3" fmla="*/ 0 h 85"/>
                <a:gd name="T4" fmla="*/ 0 w 231"/>
                <a:gd name="T5" fmla="*/ 0 h 85"/>
                <a:gd name="T6" fmla="*/ 0 w 231"/>
                <a:gd name="T7" fmla="*/ 0 h 85"/>
                <a:gd name="T8" fmla="*/ 0 w 231"/>
                <a:gd name="T9" fmla="*/ 0 h 85"/>
                <a:gd name="T10" fmla="*/ 0 w 231"/>
                <a:gd name="T11" fmla="*/ 0 h 85"/>
                <a:gd name="T12" fmla="*/ 0 w 231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1"/>
                <a:gd name="T22" fmla="*/ 0 h 85"/>
                <a:gd name="T23" fmla="*/ 231 w 231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1" h="85">
                  <a:moveTo>
                    <a:pt x="0" y="85"/>
                  </a:moveTo>
                  <a:lnTo>
                    <a:pt x="231" y="85"/>
                  </a:lnTo>
                  <a:lnTo>
                    <a:pt x="231" y="43"/>
                  </a:lnTo>
                  <a:lnTo>
                    <a:pt x="155" y="0"/>
                  </a:lnTo>
                  <a:lnTo>
                    <a:pt x="78" y="0"/>
                  </a:lnTo>
                  <a:lnTo>
                    <a:pt x="0" y="42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13" name="Rectangle 742"/>
            <p:cNvSpPr>
              <a:spLocks noChangeArrowheads="1"/>
            </p:cNvSpPr>
            <p:nvPr/>
          </p:nvSpPr>
          <p:spPr bwMode="auto">
            <a:xfrm>
              <a:off x="2961" y="785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14" name="Rectangle 743"/>
            <p:cNvSpPr>
              <a:spLocks noChangeArrowheads="1"/>
            </p:cNvSpPr>
            <p:nvPr/>
          </p:nvSpPr>
          <p:spPr bwMode="auto">
            <a:xfrm>
              <a:off x="2961" y="753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15" name="Freeform 744"/>
            <p:cNvSpPr>
              <a:spLocks/>
            </p:cNvSpPr>
            <p:nvPr/>
          </p:nvSpPr>
          <p:spPr bwMode="auto">
            <a:xfrm>
              <a:off x="3096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16" name="Rectangle 745"/>
            <p:cNvSpPr>
              <a:spLocks noChangeArrowheads="1"/>
            </p:cNvSpPr>
            <p:nvPr/>
          </p:nvSpPr>
          <p:spPr bwMode="auto">
            <a:xfrm>
              <a:off x="3115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17" name="Rectangle 746"/>
            <p:cNvSpPr>
              <a:spLocks noChangeArrowheads="1"/>
            </p:cNvSpPr>
            <p:nvPr/>
          </p:nvSpPr>
          <p:spPr bwMode="auto">
            <a:xfrm>
              <a:off x="3147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18" name="Rectangle 747"/>
            <p:cNvSpPr>
              <a:spLocks noChangeArrowheads="1"/>
            </p:cNvSpPr>
            <p:nvPr/>
          </p:nvSpPr>
          <p:spPr bwMode="auto">
            <a:xfrm>
              <a:off x="3118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19" name="Rectangle 748"/>
            <p:cNvSpPr>
              <a:spLocks noChangeArrowheads="1"/>
            </p:cNvSpPr>
            <p:nvPr/>
          </p:nvSpPr>
          <p:spPr bwMode="auto">
            <a:xfrm>
              <a:off x="3147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20" name="Rectangle 749"/>
            <p:cNvSpPr>
              <a:spLocks noChangeArrowheads="1"/>
            </p:cNvSpPr>
            <p:nvPr/>
          </p:nvSpPr>
          <p:spPr bwMode="auto">
            <a:xfrm>
              <a:off x="3118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21" name="Rectangle 750"/>
            <p:cNvSpPr>
              <a:spLocks noChangeArrowheads="1"/>
            </p:cNvSpPr>
            <p:nvPr/>
          </p:nvSpPr>
          <p:spPr bwMode="auto">
            <a:xfrm>
              <a:off x="3089" y="996"/>
              <a:ext cx="102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22" name="Freeform 751"/>
            <p:cNvSpPr>
              <a:spLocks/>
            </p:cNvSpPr>
            <p:nvPr/>
          </p:nvSpPr>
          <p:spPr bwMode="auto">
            <a:xfrm>
              <a:off x="2940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23" name="Rectangle 752"/>
            <p:cNvSpPr>
              <a:spLocks noChangeArrowheads="1"/>
            </p:cNvSpPr>
            <p:nvPr/>
          </p:nvSpPr>
          <p:spPr bwMode="auto">
            <a:xfrm>
              <a:off x="2958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24" name="Rectangle 753"/>
            <p:cNvSpPr>
              <a:spLocks noChangeArrowheads="1"/>
            </p:cNvSpPr>
            <p:nvPr/>
          </p:nvSpPr>
          <p:spPr bwMode="auto">
            <a:xfrm>
              <a:off x="2990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25" name="Rectangle 754"/>
            <p:cNvSpPr>
              <a:spLocks noChangeArrowheads="1"/>
            </p:cNvSpPr>
            <p:nvPr/>
          </p:nvSpPr>
          <p:spPr bwMode="auto">
            <a:xfrm>
              <a:off x="2961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26" name="Rectangle 755"/>
            <p:cNvSpPr>
              <a:spLocks noChangeArrowheads="1"/>
            </p:cNvSpPr>
            <p:nvPr/>
          </p:nvSpPr>
          <p:spPr bwMode="auto">
            <a:xfrm>
              <a:off x="2990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27" name="Rectangle 756"/>
            <p:cNvSpPr>
              <a:spLocks noChangeArrowheads="1"/>
            </p:cNvSpPr>
            <p:nvPr/>
          </p:nvSpPr>
          <p:spPr bwMode="auto">
            <a:xfrm>
              <a:off x="2961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28" name="Rectangle 757"/>
            <p:cNvSpPr>
              <a:spLocks noChangeArrowheads="1"/>
            </p:cNvSpPr>
            <p:nvPr/>
          </p:nvSpPr>
          <p:spPr bwMode="auto">
            <a:xfrm>
              <a:off x="2933" y="996"/>
              <a:ext cx="105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29" name="Rectangle 758"/>
            <p:cNvSpPr>
              <a:spLocks noChangeArrowheads="1"/>
            </p:cNvSpPr>
            <p:nvPr/>
          </p:nvSpPr>
          <p:spPr bwMode="auto">
            <a:xfrm>
              <a:off x="2942" y="1231"/>
              <a:ext cx="68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30" name="Rectangle 759"/>
            <p:cNvSpPr>
              <a:spLocks noChangeArrowheads="1"/>
            </p:cNvSpPr>
            <p:nvPr/>
          </p:nvSpPr>
          <p:spPr bwMode="auto">
            <a:xfrm>
              <a:off x="2935" y="1242"/>
              <a:ext cx="82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31" name="Rectangle 760"/>
            <p:cNvSpPr>
              <a:spLocks noChangeArrowheads="1"/>
            </p:cNvSpPr>
            <p:nvPr/>
          </p:nvSpPr>
          <p:spPr bwMode="auto">
            <a:xfrm>
              <a:off x="2932" y="1249"/>
              <a:ext cx="89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32" name="Rectangle 761"/>
            <p:cNvSpPr>
              <a:spLocks noChangeArrowheads="1"/>
            </p:cNvSpPr>
            <p:nvPr/>
          </p:nvSpPr>
          <p:spPr bwMode="auto">
            <a:xfrm>
              <a:off x="2924" y="1260"/>
              <a:ext cx="104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33" name="Rectangle 762"/>
            <p:cNvSpPr>
              <a:spLocks noChangeArrowheads="1"/>
            </p:cNvSpPr>
            <p:nvPr/>
          </p:nvSpPr>
          <p:spPr bwMode="auto">
            <a:xfrm>
              <a:off x="2921" y="1267"/>
              <a:ext cx="110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34" name="Freeform 763"/>
            <p:cNvSpPr>
              <a:spLocks/>
            </p:cNvSpPr>
            <p:nvPr/>
          </p:nvSpPr>
          <p:spPr bwMode="auto">
            <a:xfrm>
              <a:off x="2943" y="1227"/>
              <a:ext cx="70" cy="5"/>
            </a:xfrm>
            <a:custGeom>
              <a:avLst/>
              <a:gdLst>
                <a:gd name="T0" fmla="*/ 0 w 281"/>
                <a:gd name="T1" fmla="*/ 0 h 22"/>
                <a:gd name="T2" fmla="*/ 0 w 281"/>
                <a:gd name="T3" fmla="*/ 0 h 22"/>
                <a:gd name="T4" fmla="*/ 0 w 281"/>
                <a:gd name="T5" fmla="*/ 0 h 22"/>
                <a:gd name="T6" fmla="*/ 0 w 281"/>
                <a:gd name="T7" fmla="*/ 0 h 22"/>
                <a:gd name="T8" fmla="*/ 0 w 281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1"/>
                <a:gd name="T16" fmla="*/ 0 h 22"/>
                <a:gd name="T17" fmla="*/ 281 w 281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1" h="22">
                  <a:moveTo>
                    <a:pt x="0" y="22"/>
                  </a:moveTo>
                  <a:lnTo>
                    <a:pt x="19" y="0"/>
                  </a:lnTo>
                  <a:lnTo>
                    <a:pt x="262" y="0"/>
                  </a:lnTo>
                  <a:lnTo>
                    <a:pt x="281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35" name="Freeform 764"/>
            <p:cNvSpPr>
              <a:spLocks/>
            </p:cNvSpPr>
            <p:nvPr/>
          </p:nvSpPr>
          <p:spPr bwMode="auto">
            <a:xfrm>
              <a:off x="293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0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36" name="Freeform 765"/>
            <p:cNvSpPr>
              <a:spLocks/>
            </p:cNvSpPr>
            <p:nvPr/>
          </p:nvSpPr>
          <p:spPr bwMode="auto">
            <a:xfrm>
              <a:off x="2932" y="1246"/>
              <a:ext cx="92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8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37" name="Freeform 766"/>
            <p:cNvSpPr>
              <a:spLocks/>
            </p:cNvSpPr>
            <p:nvPr/>
          </p:nvSpPr>
          <p:spPr bwMode="auto">
            <a:xfrm>
              <a:off x="2925" y="1255"/>
              <a:ext cx="106" cy="4"/>
            </a:xfrm>
            <a:custGeom>
              <a:avLst/>
              <a:gdLst>
                <a:gd name="T0" fmla="*/ 0 w 425"/>
                <a:gd name="T1" fmla="*/ 0 h 17"/>
                <a:gd name="T2" fmla="*/ 0 w 425"/>
                <a:gd name="T3" fmla="*/ 0 h 17"/>
                <a:gd name="T4" fmla="*/ 0 w 425"/>
                <a:gd name="T5" fmla="*/ 0 h 17"/>
                <a:gd name="T6" fmla="*/ 0 w 425"/>
                <a:gd name="T7" fmla="*/ 0 h 17"/>
                <a:gd name="T8" fmla="*/ 0 w 425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5"/>
                <a:gd name="T16" fmla="*/ 0 h 17"/>
                <a:gd name="T17" fmla="*/ 425 w 425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5" h="17">
                  <a:moveTo>
                    <a:pt x="23" y="0"/>
                  </a:moveTo>
                  <a:lnTo>
                    <a:pt x="0" y="17"/>
                  </a:lnTo>
                  <a:lnTo>
                    <a:pt x="425" y="17"/>
                  </a:lnTo>
                  <a:lnTo>
                    <a:pt x="402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38" name="Freeform 767"/>
            <p:cNvSpPr>
              <a:spLocks/>
            </p:cNvSpPr>
            <p:nvPr/>
          </p:nvSpPr>
          <p:spPr bwMode="auto">
            <a:xfrm>
              <a:off x="292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39" name="Rectangle 768"/>
            <p:cNvSpPr>
              <a:spLocks noChangeArrowheads="1"/>
            </p:cNvSpPr>
            <p:nvPr/>
          </p:nvSpPr>
          <p:spPr bwMode="auto">
            <a:xfrm>
              <a:off x="3028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40" name="Rectangle 769"/>
            <p:cNvSpPr>
              <a:spLocks noChangeArrowheads="1"/>
            </p:cNvSpPr>
            <p:nvPr/>
          </p:nvSpPr>
          <p:spPr bwMode="auto">
            <a:xfrm>
              <a:off x="3017" y="1210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41" name="Freeform 770"/>
            <p:cNvSpPr>
              <a:spLocks/>
            </p:cNvSpPr>
            <p:nvPr/>
          </p:nvSpPr>
          <p:spPr bwMode="auto">
            <a:xfrm>
              <a:off x="300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42" name="Freeform 771"/>
            <p:cNvSpPr>
              <a:spLocks/>
            </p:cNvSpPr>
            <p:nvPr/>
          </p:nvSpPr>
          <p:spPr bwMode="auto">
            <a:xfrm>
              <a:off x="3008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115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15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43" name="Rectangle 772"/>
            <p:cNvSpPr>
              <a:spLocks noChangeArrowheads="1"/>
            </p:cNvSpPr>
            <p:nvPr/>
          </p:nvSpPr>
          <p:spPr bwMode="auto">
            <a:xfrm>
              <a:off x="3035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44" name="Rectangle 773"/>
            <p:cNvSpPr>
              <a:spLocks noChangeArrowheads="1"/>
            </p:cNvSpPr>
            <p:nvPr/>
          </p:nvSpPr>
          <p:spPr bwMode="auto">
            <a:xfrm>
              <a:off x="2924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45" name="Rectangle 774"/>
            <p:cNvSpPr>
              <a:spLocks noChangeArrowheads="1"/>
            </p:cNvSpPr>
            <p:nvPr/>
          </p:nvSpPr>
          <p:spPr bwMode="auto">
            <a:xfrm>
              <a:off x="2935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46" name="Rectangle 775"/>
            <p:cNvSpPr>
              <a:spLocks noChangeArrowheads="1"/>
            </p:cNvSpPr>
            <p:nvPr/>
          </p:nvSpPr>
          <p:spPr bwMode="auto">
            <a:xfrm>
              <a:off x="2942" y="1203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47" name="Freeform 776"/>
            <p:cNvSpPr>
              <a:spLocks/>
            </p:cNvSpPr>
            <p:nvPr/>
          </p:nvSpPr>
          <p:spPr bwMode="auto">
            <a:xfrm>
              <a:off x="2922" y="1197"/>
              <a:ext cx="26" cy="39"/>
            </a:xfrm>
            <a:custGeom>
              <a:avLst/>
              <a:gdLst>
                <a:gd name="T0" fmla="*/ 0 w 103"/>
                <a:gd name="T1" fmla="*/ 0 h 160"/>
                <a:gd name="T2" fmla="*/ 0 w 103"/>
                <a:gd name="T3" fmla="*/ 0 h 160"/>
                <a:gd name="T4" fmla="*/ 0 w 103"/>
                <a:gd name="T5" fmla="*/ 0 h 160"/>
                <a:gd name="T6" fmla="*/ 0 w 103"/>
                <a:gd name="T7" fmla="*/ 0 h 160"/>
                <a:gd name="T8" fmla="*/ 0 w 103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60"/>
                <a:gd name="T17" fmla="*/ 103 w 103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60">
                  <a:moveTo>
                    <a:pt x="0" y="153"/>
                  </a:moveTo>
                  <a:lnTo>
                    <a:pt x="103" y="0"/>
                  </a:lnTo>
                  <a:lnTo>
                    <a:pt x="103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48" name="Freeform 777"/>
            <p:cNvSpPr>
              <a:spLocks/>
            </p:cNvSpPr>
            <p:nvPr/>
          </p:nvSpPr>
          <p:spPr bwMode="auto">
            <a:xfrm>
              <a:off x="2919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0" y="156"/>
                  </a:moveTo>
                  <a:lnTo>
                    <a:pt x="10" y="156"/>
                  </a:lnTo>
                  <a:lnTo>
                    <a:pt x="115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49" name="Rectangle 778"/>
            <p:cNvSpPr>
              <a:spLocks noChangeArrowheads="1"/>
            </p:cNvSpPr>
            <p:nvPr/>
          </p:nvSpPr>
          <p:spPr bwMode="auto">
            <a:xfrm>
              <a:off x="3114" y="1231"/>
              <a:ext cx="67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50" name="Rectangle 779"/>
            <p:cNvSpPr>
              <a:spLocks noChangeArrowheads="1"/>
            </p:cNvSpPr>
            <p:nvPr/>
          </p:nvSpPr>
          <p:spPr bwMode="auto">
            <a:xfrm>
              <a:off x="3106" y="1242"/>
              <a:ext cx="79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51" name="Rectangle 780"/>
            <p:cNvSpPr>
              <a:spLocks noChangeArrowheads="1"/>
            </p:cNvSpPr>
            <p:nvPr/>
          </p:nvSpPr>
          <p:spPr bwMode="auto">
            <a:xfrm>
              <a:off x="3099" y="1249"/>
              <a:ext cx="93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52" name="Rectangle 781"/>
            <p:cNvSpPr>
              <a:spLocks noChangeArrowheads="1"/>
            </p:cNvSpPr>
            <p:nvPr/>
          </p:nvSpPr>
          <p:spPr bwMode="auto">
            <a:xfrm>
              <a:off x="3096" y="1260"/>
              <a:ext cx="103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53" name="Rectangle 782"/>
            <p:cNvSpPr>
              <a:spLocks noChangeArrowheads="1"/>
            </p:cNvSpPr>
            <p:nvPr/>
          </p:nvSpPr>
          <p:spPr bwMode="auto">
            <a:xfrm>
              <a:off x="3092" y="1267"/>
              <a:ext cx="111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54" name="Freeform 783"/>
            <p:cNvSpPr>
              <a:spLocks/>
            </p:cNvSpPr>
            <p:nvPr/>
          </p:nvSpPr>
          <p:spPr bwMode="auto">
            <a:xfrm>
              <a:off x="3113" y="1227"/>
              <a:ext cx="70" cy="5"/>
            </a:xfrm>
            <a:custGeom>
              <a:avLst/>
              <a:gdLst>
                <a:gd name="T0" fmla="*/ 0 w 280"/>
                <a:gd name="T1" fmla="*/ 0 h 22"/>
                <a:gd name="T2" fmla="*/ 0 w 280"/>
                <a:gd name="T3" fmla="*/ 0 h 22"/>
                <a:gd name="T4" fmla="*/ 0 w 280"/>
                <a:gd name="T5" fmla="*/ 0 h 22"/>
                <a:gd name="T6" fmla="*/ 0 w 280"/>
                <a:gd name="T7" fmla="*/ 0 h 22"/>
                <a:gd name="T8" fmla="*/ 0 w 280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0"/>
                <a:gd name="T16" fmla="*/ 0 h 22"/>
                <a:gd name="T17" fmla="*/ 280 w 28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0" h="22">
                  <a:moveTo>
                    <a:pt x="0" y="22"/>
                  </a:moveTo>
                  <a:lnTo>
                    <a:pt x="20" y="0"/>
                  </a:lnTo>
                  <a:lnTo>
                    <a:pt x="262" y="0"/>
                  </a:lnTo>
                  <a:lnTo>
                    <a:pt x="28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55" name="Freeform 784"/>
            <p:cNvSpPr>
              <a:spLocks/>
            </p:cNvSpPr>
            <p:nvPr/>
          </p:nvSpPr>
          <p:spPr bwMode="auto">
            <a:xfrm>
              <a:off x="310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1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56" name="Freeform 785"/>
            <p:cNvSpPr>
              <a:spLocks/>
            </p:cNvSpPr>
            <p:nvPr/>
          </p:nvSpPr>
          <p:spPr bwMode="auto">
            <a:xfrm>
              <a:off x="3102" y="1246"/>
              <a:ext cx="91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7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57" name="Freeform 786"/>
            <p:cNvSpPr>
              <a:spLocks/>
            </p:cNvSpPr>
            <p:nvPr/>
          </p:nvSpPr>
          <p:spPr bwMode="auto">
            <a:xfrm>
              <a:off x="3095" y="1255"/>
              <a:ext cx="106" cy="4"/>
            </a:xfrm>
            <a:custGeom>
              <a:avLst/>
              <a:gdLst>
                <a:gd name="T0" fmla="*/ 0 w 424"/>
                <a:gd name="T1" fmla="*/ 0 h 17"/>
                <a:gd name="T2" fmla="*/ 0 w 424"/>
                <a:gd name="T3" fmla="*/ 0 h 17"/>
                <a:gd name="T4" fmla="*/ 0 w 424"/>
                <a:gd name="T5" fmla="*/ 0 h 17"/>
                <a:gd name="T6" fmla="*/ 0 w 424"/>
                <a:gd name="T7" fmla="*/ 0 h 17"/>
                <a:gd name="T8" fmla="*/ 0 w 424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4"/>
                <a:gd name="T16" fmla="*/ 0 h 17"/>
                <a:gd name="T17" fmla="*/ 424 w 424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4" h="17">
                  <a:moveTo>
                    <a:pt x="22" y="0"/>
                  </a:moveTo>
                  <a:lnTo>
                    <a:pt x="0" y="17"/>
                  </a:lnTo>
                  <a:lnTo>
                    <a:pt x="424" y="17"/>
                  </a:lnTo>
                  <a:lnTo>
                    <a:pt x="40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58" name="Freeform 787"/>
            <p:cNvSpPr>
              <a:spLocks/>
            </p:cNvSpPr>
            <p:nvPr/>
          </p:nvSpPr>
          <p:spPr bwMode="auto">
            <a:xfrm>
              <a:off x="309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59" name="Rectangle 788"/>
            <p:cNvSpPr>
              <a:spLocks noChangeArrowheads="1"/>
            </p:cNvSpPr>
            <p:nvPr/>
          </p:nvSpPr>
          <p:spPr bwMode="auto">
            <a:xfrm>
              <a:off x="3203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60" name="Rectangle 789"/>
            <p:cNvSpPr>
              <a:spLocks noChangeArrowheads="1"/>
            </p:cNvSpPr>
            <p:nvPr/>
          </p:nvSpPr>
          <p:spPr bwMode="auto">
            <a:xfrm>
              <a:off x="3199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61" name="Rectangle 790"/>
            <p:cNvSpPr>
              <a:spLocks noChangeArrowheads="1"/>
            </p:cNvSpPr>
            <p:nvPr/>
          </p:nvSpPr>
          <p:spPr bwMode="auto">
            <a:xfrm>
              <a:off x="3192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62" name="Freeform 791"/>
            <p:cNvSpPr>
              <a:spLocks/>
            </p:cNvSpPr>
            <p:nvPr/>
          </p:nvSpPr>
          <p:spPr bwMode="auto">
            <a:xfrm>
              <a:off x="317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63" name="Freeform 792"/>
            <p:cNvSpPr>
              <a:spLocks/>
            </p:cNvSpPr>
            <p:nvPr/>
          </p:nvSpPr>
          <p:spPr bwMode="auto">
            <a:xfrm>
              <a:off x="3178" y="1196"/>
              <a:ext cx="29" cy="39"/>
            </a:xfrm>
            <a:custGeom>
              <a:avLst/>
              <a:gdLst>
                <a:gd name="T0" fmla="*/ 0 w 114"/>
                <a:gd name="T1" fmla="*/ 0 h 156"/>
                <a:gd name="T2" fmla="*/ 0 w 114"/>
                <a:gd name="T3" fmla="*/ 0 h 156"/>
                <a:gd name="T4" fmla="*/ 0 w 114"/>
                <a:gd name="T5" fmla="*/ 0 h 156"/>
                <a:gd name="T6" fmla="*/ 0 w 114"/>
                <a:gd name="T7" fmla="*/ 0 h 156"/>
                <a:gd name="T8" fmla="*/ 0 w 114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"/>
                <a:gd name="T16" fmla="*/ 0 h 156"/>
                <a:gd name="T17" fmla="*/ 114 w 114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" h="156">
                  <a:moveTo>
                    <a:pt x="114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7" y="0"/>
                  </a:lnTo>
                  <a:lnTo>
                    <a:pt x="114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64" name="Rectangle 793"/>
            <p:cNvSpPr>
              <a:spLocks noChangeArrowheads="1"/>
            </p:cNvSpPr>
            <p:nvPr/>
          </p:nvSpPr>
          <p:spPr bwMode="auto">
            <a:xfrm>
              <a:off x="3203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65" name="Rectangle 794"/>
            <p:cNvSpPr>
              <a:spLocks noChangeArrowheads="1"/>
            </p:cNvSpPr>
            <p:nvPr/>
          </p:nvSpPr>
          <p:spPr bwMode="auto">
            <a:xfrm>
              <a:off x="3088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66" name="Rectangle 795"/>
            <p:cNvSpPr>
              <a:spLocks noChangeArrowheads="1"/>
            </p:cNvSpPr>
            <p:nvPr/>
          </p:nvSpPr>
          <p:spPr bwMode="auto">
            <a:xfrm>
              <a:off x="3099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67" name="Rectangle 796"/>
            <p:cNvSpPr>
              <a:spLocks noChangeArrowheads="1"/>
            </p:cNvSpPr>
            <p:nvPr/>
          </p:nvSpPr>
          <p:spPr bwMode="auto">
            <a:xfrm>
              <a:off x="3106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468" name="Freeform 797"/>
            <p:cNvSpPr>
              <a:spLocks/>
            </p:cNvSpPr>
            <p:nvPr/>
          </p:nvSpPr>
          <p:spPr bwMode="auto">
            <a:xfrm>
              <a:off x="3092" y="1197"/>
              <a:ext cx="25" cy="39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0" y="153"/>
                  </a:moveTo>
                  <a:lnTo>
                    <a:pt x="104" y="0"/>
                  </a:lnTo>
                  <a:lnTo>
                    <a:pt x="104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69" name="Freeform 798"/>
            <p:cNvSpPr>
              <a:spLocks/>
            </p:cNvSpPr>
            <p:nvPr/>
          </p:nvSpPr>
          <p:spPr bwMode="auto">
            <a:xfrm>
              <a:off x="3089" y="1196"/>
              <a:ext cx="29" cy="39"/>
            </a:xfrm>
            <a:custGeom>
              <a:avLst/>
              <a:gdLst>
                <a:gd name="T0" fmla="*/ 0 w 116"/>
                <a:gd name="T1" fmla="*/ 0 h 156"/>
                <a:gd name="T2" fmla="*/ 0 w 116"/>
                <a:gd name="T3" fmla="*/ 0 h 156"/>
                <a:gd name="T4" fmla="*/ 0 w 116"/>
                <a:gd name="T5" fmla="*/ 0 h 156"/>
                <a:gd name="T6" fmla="*/ 0 w 116"/>
                <a:gd name="T7" fmla="*/ 0 h 156"/>
                <a:gd name="T8" fmla="*/ 0 w 116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56"/>
                <a:gd name="T17" fmla="*/ 116 w 116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56">
                  <a:moveTo>
                    <a:pt x="0" y="156"/>
                  </a:moveTo>
                  <a:lnTo>
                    <a:pt x="9" y="156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70" name="Rectangle 799"/>
            <p:cNvSpPr>
              <a:spLocks noChangeArrowheads="1"/>
            </p:cNvSpPr>
            <p:nvPr/>
          </p:nvSpPr>
          <p:spPr bwMode="auto">
            <a:xfrm>
              <a:off x="3088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</p:grpSp>
      <p:graphicFrame>
        <p:nvGraphicFramePr>
          <p:cNvPr id="3086" name="Object 14"/>
          <p:cNvGraphicFramePr>
            <a:graphicFrameLocks noChangeAspect="1"/>
          </p:cNvGraphicFramePr>
          <p:nvPr/>
        </p:nvGraphicFramePr>
        <p:xfrm>
          <a:off x="812800" y="3008313"/>
          <a:ext cx="48895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4" name="Clip" r:id="rId7" imgW="2827338" imgH="3497263" progId="">
                  <p:embed/>
                </p:oleObj>
              </mc:Choice>
              <mc:Fallback>
                <p:oleObj name="Clip" r:id="rId7" imgW="2827338" imgH="3497263" progId="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2800" y="3008313"/>
                        <a:ext cx="488950" cy="666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99" name="Group 1176"/>
          <p:cNvGrpSpPr>
            <a:grpSpLocks/>
          </p:cNvGrpSpPr>
          <p:nvPr/>
        </p:nvGrpSpPr>
        <p:grpSpPr bwMode="auto">
          <a:xfrm>
            <a:off x="660400" y="1941513"/>
            <a:ext cx="285750" cy="465137"/>
            <a:chOff x="2881" y="718"/>
            <a:chExt cx="366" cy="552"/>
          </a:xfrm>
        </p:grpSpPr>
        <p:sp>
          <p:nvSpPr>
            <p:cNvPr id="3249" name="Rectangle 1177"/>
            <p:cNvSpPr>
              <a:spLocks noChangeArrowheads="1"/>
            </p:cNvSpPr>
            <p:nvPr/>
          </p:nvSpPr>
          <p:spPr bwMode="auto">
            <a:xfrm>
              <a:off x="2904" y="1042"/>
              <a:ext cx="316" cy="227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50" name="Rectangle 1178"/>
            <p:cNvSpPr>
              <a:spLocks noChangeArrowheads="1"/>
            </p:cNvSpPr>
            <p:nvPr/>
          </p:nvSpPr>
          <p:spPr bwMode="auto">
            <a:xfrm>
              <a:off x="2906" y="1070"/>
              <a:ext cx="311" cy="1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51" name="Rectangle 1179"/>
            <p:cNvSpPr>
              <a:spLocks noChangeArrowheads="1"/>
            </p:cNvSpPr>
            <p:nvPr/>
          </p:nvSpPr>
          <p:spPr bwMode="auto">
            <a:xfrm>
              <a:off x="2906" y="1074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52" name="Rectangle 1180"/>
            <p:cNvSpPr>
              <a:spLocks noChangeArrowheads="1"/>
            </p:cNvSpPr>
            <p:nvPr/>
          </p:nvSpPr>
          <p:spPr bwMode="auto">
            <a:xfrm>
              <a:off x="2906" y="1088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53" name="Rectangle 1181"/>
            <p:cNvSpPr>
              <a:spLocks noChangeArrowheads="1"/>
            </p:cNvSpPr>
            <p:nvPr/>
          </p:nvSpPr>
          <p:spPr bwMode="auto">
            <a:xfrm>
              <a:off x="2903" y="1235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54" name="Rectangle 1182"/>
            <p:cNvSpPr>
              <a:spLocks noChangeArrowheads="1"/>
            </p:cNvSpPr>
            <p:nvPr/>
          </p:nvSpPr>
          <p:spPr bwMode="auto">
            <a:xfrm>
              <a:off x="2903" y="1227"/>
              <a:ext cx="318" cy="4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55" name="Rectangle 1183"/>
            <p:cNvSpPr>
              <a:spLocks noChangeArrowheads="1"/>
            </p:cNvSpPr>
            <p:nvPr/>
          </p:nvSpPr>
          <p:spPr bwMode="auto">
            <a:xfrm>
              <a:off x="2903" y="1242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56" name="Rectangle 1184"/>
            <p:cNvSpPr>
              <a:spLocks noChangeArrowheads="1"/>
            </p:cNvSpPr>
            <p:nvPr/>
          </p:nvSpPr>
          <p:spPr bwMode="auto">
            <a:xfrm>
              <a:off x="2906" y="1249"/>
              <a:ext cx="311" cy="18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57" name="Freeform 1185"/>
            <p:cNvSpPr>
              <a:spLocks/>
            </p:cNvSpPr>
            <p:nvPr/>
          </p:nvSpPr>
          <p:spPr bwMode="auto">
            <a:xfrm>
              <a:off x="2881" y="736"/>
              <a:ext cx="366" cy="85"/>
            </a:xfrm>
            <a:custGeom>
              <a:avLst/>
              <a:gdLst>
                <a:gd name="T0" fmla="*/ 0 w 1463"/>
                <a:gd name="T1" fmla="*/ 0 h 338"/>
                <a:gd name="T2" fmla="*/ 0 w 1463"/>
                <a:gd name="T3" fmla="*/ 0 h 338"/>
                <a:gd name="T4" fmla="*/ 0 w 1463"/>
                <a:gd name="T5" fmla="*/ 0 h 338"/>
                <a:gd name="T6" fmla="*/ 0 w 1463"/>
                <a:gd name="T7" fmla="*/ 0 h 338"/>
                <a:gd name="T8" fmla="*/ 0 w 1463"/>
                <a:gd name="T9" fmla="*/ 0 h 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63"/>
                <a:gd name="T16" fmla="*/ 0 h 338"/>
                <a:gd name="T17" fmla="*/ 1463 w 1463"/>
                <a:gd name="T18" fmla="*/ 338 h 3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63" h="338">
                  <a:moveTo>
                    <a:pt x="0" y="338"/>
                  </a:moveTo>
                  <a:lnTo>
                    <a:pt x="1463" y="338"/>
                  </a:lnTo>
                  <a:lnTo>
                    <a:pt x="1362" y="0"/>
                  </a:lnTo>
                  <a:lnTo>
                    <a:pt x="97" y="0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58" name="Freeform 1186"/>
            <p:cNvSpPr>
              <a:spLocks/>
            </p:cNvSpPr>
            <p:nvPr/>
          </p:nvSpPr>
          <p:spPr bwMode="auto">
            <a:xfrm>
              <a:off x="2881" y="824"/>
              <a:ext cx="177" cy="42"/>
            </a:xfrm>
            <a:custGeom>
              <a:avLst/>
              <a:gdLst>
                <a:gd name="T0" fmla="*/ 0 w 712"/>
                <a:gd name="T1" fmla="*/ 0 h 168"/>
                <a:gd name="T2" fmla="*/ 0 w 712"/>
                <a:gd name="T3" fmla="*/ 0 h 168"/>
                <a:gd name="T4" fmla="*/ 0 w 712"/>
                <a:gd name="T5" fmla="*/ 0 h 168"/>
                <a:gd name="T6" fmla="*/ 0 w 712"/>
                <a:gd name="T7" fmla="*/ 0 h 168"/>
                <a:gd name="T8" fmla="*/ 0 w 712"/>
                <a:gd name="T9" fmla="*/ 0 h 168"/>
                <a:gd name="T10" fmla="*/ 0 w 712"/>
                <a:gd name="T11" fmla="*/ 0 h 168"/>
                <a:gd name="T12" fmla="*/ 0 w 712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12"/>
                <a:gd name="T22" fmla="*/ 0 h 168"/>
                <a:gd name="T23" fmla="*/ 712 w 712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12" h="168">
                  <a:moveTo>
                    <a:pt x="712" y="168"/>
                  </a:moveTo>
                  <a:lnTo>
                    <a:pt x="89" y="168"/>
                  </a:lnTo>
                  <a:lnTo>
                    <a:pt x="45" y="121"/>
                  </a:lnTo>
                  <a:lnTo>
                    <a:pt x="45" y="52"/>
                  </a:lnTo>
                  <a:lnTo>
                    <a:pt x="0" y="0"/>
                  </a:lnTo>
                  <a:lnTo>
                    <a:pt x="712" y="0"/>
                  </a:lnTo>
                  <a:lnTo>
                    <a:pt x="712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59" name="Freeform 1187"/>
            <p:cNvSpPr>
              <a:spLocks/>
            </p:cNvSpPr>
            <p:nvPr/>
          </p:nvSpPr>
          <p:spPr bwMode="auto">
            <a:xfrm>
              <a:off x="3053" y="824"/>
              <a:ext cx="191" cy="42"/>
            </a:xfrm>
            <a:custGeom>
              <a:avLst/>
              <a:gdLst>
                <a:gd name="T0" fmla="*/ 0 w 766"/>
                <a:gd name="T1" fmla="*/ 0 h 168"/>
                <a:gd name="T2" fmla="*/ 0 w 766"/>
                <a:gd name="T3" fmla="*/ 0 h 168"/>
                <a:gd name="T4" fmla="*/ 0 w 766"/>
                <a:gd name="T5" fmla="*/ 0 h 168"/>
                <a:gd name="T6" fmla="*/ 0 w 766"/>
                <a:gd name="T7" fmla="*/ 0 h 168"/>
                <a:gd name="T8" fmla="*/ 0 w 766"/>
                <a:gd name="T9" fmla="*/ 0 h 168"/>
                <a:gd name="T10" fmla="*/ 0 w 766"/>
                <a:gd name="T11" fmla="*/ 0 h 168"/>
                <a:gd name="T12" fmla="*/ 0 w 766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6"/>
                <a:gd name="T22" fmla="*/ 0 h 168"/>
                <a:gd name="T23" fmla="*/ 766 w 766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6" h="168">
                  <a:moveTo>
                    <a:pt x="0" y="168"/>
                  </a:moveTo>
                  <a:lnTo>
                    <a:pt x="670" y="168"/>
                  </a:lnTo>
                  <a:lnTo>
                    <a:pt x="718" y="121"/>
                  </a:lnTo>
                  <a:lnTo>
                    <a:pt x="718" y="52"/>
                  </a:lnTo>
                  <a:lnTo>
                    <a:pt x="766" y="0"/>
                  </a:lnTo>
                  <a:lnTo>
                    <a:pt x="0" y="0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60" name="Rectangle 1188"/>
            <p:cNvSpPr>
              <a:spLocks noChangeArrowheads="1"/>
            </p:cNvSpPr>
            <p:nvPr/>
          </p:nvSpPr>
          <p:spPr bwMode="auto">
            <a:xfrm>
              <a:off x="2892" y="848"/>
              <a:ext cx="336" cy="4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61" name="Rectangle 1189"/>
            <p:cNvSpPr>
              <a:spLocks noChangeArrowheads="1"/>
            </p:cNvSpPr>
            <p:nvPr/>
          </p:nvSpPr>
          <p:spPr bwMode="auto">
            <a:xfrm>
              <a:off x="2892" y="838"/>
              <a:ext cx="336" cy="1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62" name="Rectangle 1190"/>
            <p:cNvSpPr>
              <a:spLocks noChangeArrowheads="1"/>
            </p:cNvSpPr>
            <p:nvPr/>
          </p:nvSpPr>
          <p:spPr bwMode="auto">
            <a:xfrm>
              <a:off x="2882" y="820"/>
              <a:ext cx="363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63" name="Rectangle 1191"/>
            <p:cNvSpPr>
              <a:spLocks noChangeArrowheads="1"/>
            </p:cNvSpPr>
            <p:nvPr/>
          </p:nvSpPr>
          <p:spPr bwMode="auto">
            <a:xfrm>
              <a:off x="2904" y="864"/>
              <a:ext cx="316" cy="133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64" name="Rectangle 1192"/>
            <p:cNvSpPr>
              <a:spLocks noChangeArrowheads="1"/>
            </p:cNvSpPr>
            <p:nvPr/>
          </p:nvSpPr>
          <p:spPr bwMode="auto">
            <a:xfrm>
              <a:off x="3207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65" name="Rectangle 1193"/>
            <p:cNvSpPr>
              <a:spLocks noChangeArrowheads="1"/>
            </p:cNvSpPr>
            <p:nvPr/>
          </p:nvSpPr>
          <p:spPr bwMode="auto">
            <a:xfrm>
              <a:off x="3207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66" name="Rectangle 1194"/>
            <p:cNvSpPr>
              <a:spLocks noChangeArrowheads="1"/>
            </p:cNvSpPr>
            <p:nvPr/>
          </p:nvSpPr>
          <p:spPr bwMode="auto">
            <a:xfrm>
              <a:off x="3079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67" name="Rectangle 1195"/>
            <p:cNvSpPr>
              <a:spLocks noChangeArrowheads="1"/>
            </p:cNvSpPr>
            <p:nvPr/>
          </p:nvSpPr>
          <p:spPr bwMode="auto">
            <a:xfrm>
              <a:off x="3079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68" name="Rectangle 1196"/>
            <p:cNvSpPr>
              <a:spLocks noChangeArrowheads="1"/>
            </p:cNvSpPr>
            <p:nvPr/>
          </p:nvSpPr>
          <p:spPr bwMode="auto">
            <a:xfrm>
              <a:off x="3036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69" name="Rectangle 1197"/>
            <p:cNvSpPr>
              <a:spLocks noChangeArrowheads="1"/>
            </p:cNvSpPr>
            <p:nvPr/>
          </p:nvSpPr>
          <p:spPr bwMode="auto">
            <a:xfrm>
              <a:off x="3036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70" name="Rectangle 1198"/>
            <p:cNvSpPr>
              <a:spLocks noChangeArrowheads="1"/>
            </p:cNvSpPr>
            <p:nvPr/>
          </p:nvSpPr>
          <p:spPr bwMode="auto">
            <a:xfrm>
              <a:off x="2907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71" name="Rectangle 1199"/>
            <p:cNvSpPr>
              <a:spLocks noChangeArrowheads="1"/>
            </p:cNvSpPr>
            <p:nvPr/>
          </p:nvSpPr>
          <p:spPr bwMode="auto">
            <a:xfrm>
              <a:off x="2907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72" name="Rectangle 1200"/>
            <p:cNvSpPr>
              <a:spLocks noChangeArrowheads="1"/>
            </p:cNvSpPr>
            <p:nvPr/>
          </p:nvSpPr>
          <p:spPr bwMode="auto">
            <a:xfrm>
              <a:off x="3054" y="1092"/>
              <a:ext cx="16" cy="13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73" name="Rectangle 1201"/>
            <p:cNvSpPr>
              <a:spLocks noChangeArrowheads="1"/>
            </p:cNvSpPr>
            <p:nvPr/>
          </p:nvSpPr>
          <p:spPr bwMode="auto">
            <a:xfrm>
              <a:off x="2904" y="1007"/>
              <a:ext cx="316" cy="2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74" name="Rectangle 1202"/>
            <p:cNvSpPr>
              <a:spLocks noChangeArrowheads="1"/>
            </p:cNvSpPr>
            <p:nvPr/>
          </p:nvSpPr>
          <p:spPr bwMode="auto">
            <a:xfrm>
              <a:off x="2903" y="998"/>
              <a:ext cx="318" cy="11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75" name="Rectangle 1203"/>
            <p:cNvSpPr>
              <a:spLocks noChangeArrowheads="1"/>
            </p:cNvSpPr>
            <p:nvPr/>
          </p:nvSpPr>
          <p:spPr bwMode="auto">
            <a:xfrm>
              <a:off x="2903" y="1016"/>
              <a:ext cx="318" cy="4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76" name="Rectangle 1204"/>
            <p:cNvSpPr>
              <a:spLocks noChangeArrowheads="1"/>
            </p:cNvSpPr>
            <p:nvPr/>
          </p:nvSpPr>
          <p:spPr bwMode="auto">
            <a:xfrm>
              <a:off x="2903" y="1038"/>
              <a:ext cx="318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77" name="Rectangle 1205"/>
            <p:cNvSpPr>
              <a:spLocks noChangeArrowheads="1"/>
            </p:cNvSpPr>
            <p:nvPr/>
          </p:nvSpPr>
          <p:spPr bwMode="auto">
            <a:xfrm>
              <a:off x="2903" y="1052"/>
              <a:ext cx="314" cy="7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78" name="Freeform 1206"/>
            <p:cNvSpPr>
              <a:spLocks/>
            </p:cNvSpPr>
            <p:nvPr/>
          </p:nvSpPr>
          <p:spPr bwMode="auto">
            <a:xfrm>
              <a:off x="3093" y="1070"/>
              <a:ext cx="110" cy="156"/>
            </a:xfrm>
            <a:custGeom>
              <a:avLst/>
              <a:gdLst>
                <a:gd name="T0" fmla="*/ 0 w 440"/>
                <a:gd name="T1" fmla="*/ 0 h 623"/>
                <a:gd name="T2" fmla="*/ 0 w 440"/>
                <a:gd name="T3" fmla="*/ 0 h 623"/>
                <a:gd name="T4" fmla="*/ 0 w 440"/>
                <a:gd name="T5" fmla="*/ 0 h 623"/>
                <a:gd name="T6" fmla="*/ 0 w 440"/>
                <a:gd name="T7" fmla="*/ 0 h 623"/>
                <a:gd name="T8" fmla="*/ 0 w 440"/>
                <a:gd name="T9" fmla="*/ 0 h 623"/>
                <a:gd name="T10" fmla="*/ 0 w 440"/>
                <a:gd name="T11" fmla="*/ 0 h 623"/>
                <a:gd name="T12" fmla="*/ 0 w 440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0"/>
                <a:gd name="T22" fmla="*/ 0 h 623"/>
                <a:gd name="T23" fmla="*/ 440 w 440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0" h="623">
                  <a:moveTo>
                    <a:pt x="0" y="103"/>
                  </a:moveTo>
                  <a:lnTo>
                    <a:pt x="0" y="623"/>
                  </a:lnTo>
                  <a:lnTo>
                    <a:pt x="440" y="623"/>
                  </a:lnTo>
                  <a:lnTo>
                    <a:pt x="440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9" name="Rectangle 1207"/>
            <p:cNvSpPr>
              <a:spLocks noChangeArrowheads="1"/>
            </p:cNvSpPr>
            <p:nvPr/>
          </p:nvSpPr>
          <p:spPr bwMode="auto">
            <a:xfrm>
              <a:off x="3111" y="1100"/>
              <a:ext cx="73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80" name="Rectangle 1208"/>
            <p:cNvSpPr>
              <a:spLocks noChangeArrowheads="1"/>
            </p:cNvSpPr>
            <p:nvPr/>
          </p:nvSpPr>
          <p:spPr bwMode="auto">
            <a:xfrm>
              <a:off x="3150" y="1103"/>
              <a:ext cx="23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81" name="Rectangle 1209"/>
            <p:cNvSpPr>
              <a:spLocks noChangeArrowheads="1"/>
            </p:cNvSpPr>
            <p:nvPr/>
          </p:nvSpPr>
          <p:spPr bwMode="auto">
            <a:xfrm>
              <a:off x="3118" y="1103"/>
              <a:ext cx="27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82" name="Rectangle 1210"/>
            <p:cNvSpPr>
              <a:spLocks noChangeArrowheads="1"/>
            </p:cNvSpPr>
            <p:nvPr/>
          </p:nvSpPr>
          <p:spPr bwMode="auto">
            <a:xfrm>
              <a:off x="3125" y="1111"/>
              <a:ext cx="12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83" name="Rectangle 1211"/>
            <p:cNvSpPr>
              <a:spLocks noChangeArrowheads="1"/>
            </p:cNvSpPr>
            <p:nvPr/>
          </p:nvSpPr>
          <p:spPr bwMode="auto">
            <a:xfrm>
              <a:off x="3157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84" name="Rectangle 1212"/>
            <p:cNvSpPr>
              <a:spLocks noChangeArrowheads="1"/>
            </p:cNvSpPr>
            <p:nvPr/>
          </p:nvSpPr>
          <p:spPr bwMode="auto">
            <a:xfrm>
              <a:off x="3154" y="1211"/>
              <a:ext cx="15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85" name="Oval 1213"/>
            <p:cNvSpPr>
              <a:spLocks noChangeArrowheads="1"/>
            </p:cNvSpPr>
            <p:nvPr/>
          </p:nvSpPr>
          <p:spPr bwMode="auto">
            <a:xfrm>
              <a:off x="3139" y="1175"/>
              <a:ext cx="2" cy="1"/>
            </a:xfrm>
            <a:prstGeom prst="ellipse">
              <a:avLst/>
            </a:prstGeom>
            <a:solidFill>
              <a:srgbClr val="FFBF7F"/>
            </a:solidFill>
            <a:ln w="3175">
              <a:solidFill>
                <a:srgbClr val="FFBF7F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86" name="Freeform 1214"/>
            <p:cNvSpPr>
              <a:spLocks/>
            </p:cNvSpPr>
            <p:nvPr/>
          </p:nvSpPr>
          <p:spPr bwMode="auto">
            <a:xfrm>
              <a:off x="2923" y="1070"/>
              <a:ext cx="110" cy="156"/>
            </a:xfrm>
            <a:custGeom>
              <a:avLst/>
              <a:gdLst>
                <a:gd name="T0" fmla="*/ 0 w 439"/>
                <a:gd name="T1" fmla="*/ 0 h 623"/>
                <a:gd name="T2" fmla="*/ 0 w 439"/>
                <a:gd name="T3" fmla="*/ 0 h 623"/>
                <a:gd name="T4" fmla="*/ 0 w 439"/>
                <a:gd name="T5" fmla="*/ 0 h 623"/>
                <a:gd name="T6" fmla="*/ 0 w 439"/>
                <a:gd name="T7" fmla="*/ 0 h 623"/>
                <a:gd name="T8" fmla="*/ 0 w 439"/>
                <a:gd name="T9" fmla="*/ 0 h 623"/>
                <a:gd name="T10" fmla="*/ 0 w 439"/>
                <a:gd name="T11" fmla="*/ 0 h 623"/>
                <a:gd name="T12" fmla="*/ 0 w 439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39"/>
                <a:gd name="T22" fmla="*/ 0 h 623"/>
                <a:gd name="T23" fmla="*/ 439 w 439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39" h="623">
                  <a:moveTo>
                    <a:pt x="0" y="103"/>
                  </a:moveTo>
                  <a:lnTo>
                    <a:pt x="0" y="623"/>
                  </a:lnTo>
                  <a:lnTo>
                    <a:pt x="439" y="623"/>
                  </a:lnTo>
                  <a:lnTo>
                    <a:pt x="439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87" name="Rectangle 1215"/>
            <p:cNvSpPr>
              <a:spLocks noChangeArrowheads="1"/>
            </p:cNvSpPr>
            <p:nvPr/>
          </p:nvSpPr>
          <p:spPr bwMode="auto">
            <a:xfrm>
              <a:off x="2940" y="1100"/>
              <a:ext cx="72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88" name="Rectangle 1216"/>
            <p:cNvSpPr>
              <a:spLocks noChangeArrowheads="1"/>
            </p:cNvSpPr>
            <p:nvPr/>
          </p:nvSpPr>
          <p:spPr bwMode="auto">
            <a:xfrm>
              <a:off x="2979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89" name="Rectangle 1217"/>
            <p:cNvSpPr>
              <a:spLocks noChangeArrowheads="1"/>
            </p:cNvSpPr>
            <p:nvPr/>
          </p:nvSpPr>
          <p:spPr bwMode="auto">
            <a:xfrm>
              <a:off x="2947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90" name="Rectangle 1218"/>
            <p:cNvSpPr>
              <a:spLocks noChangeArrowheads="1"/>
            </p:cNvSpPr>
            <p:nvPr/>
          </p:nvSpPr>
          <p:spPr bwMode="auto">
            <a:xfrm>
              <a:off x="2958" y="1111"/>
              <a:ext cx="8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91" name="Rectangle 1219"/>
            <p:cNvSpPr>
              <a:spLocks noChangeArrowheads="1"/>
            </p:cNvSpPr>
            <p:nvPr/>
          </p:nvSpPr>
          <p:spPr bwMode="auto">
            <a:xfrm>
              <a:off x="2986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92" name="Rectangle 1220"/>
            <p:cNvSpPr>
              <a:spLocks noChangeArrowheads="1"/>
            </p:cNvSpPr>
            <p:nvPr/>
          </p:nvSpPr>
          <p:spPr bwMode="auto">
            <a:xfrm>
              <a:off x="2982" y="1211"/>
              <a:ext cx="16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93" name="Oval 1221"/>
            <p:cNvSpPr>
              <a:spLocks noChangeArrowheads="1"/>
            </p:cNvSpPr>
            <p:nvPr/>
          </p:nvSpPr>
          <p:spPr bwMode="auto">
            <a:xfrm>
              <a:off x="2967" y="1174"/>
              <a:ext cx="4" cy="3"/>
            </a:xfrm>
            <a:prstGeom prst="ellipse">
              <a:avLst/>
            </a:prstGeom>
            <a:solidFill>
              <a:srgbClr val="FFBF7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94" name="Rectangle 1222"/>
            <p:cNvSpPr>
              <a:spLocks noChangeArrowheads="1"/>
            </p:cNvSpPr>
            <p:nvPr/>
          </p:nvSpPr>
          <p:spPr bwMode="auto">
            <a:xfrm>
              <a:off x="3115" y="746"/>
              <a:ext cx="54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95" name="Freeform 1223"/>
            <p:cNvSpPr>
              <a:spLocks/>
            </p:cNvSpPr>
            <p:nvPr/>
          </p:nvSpPr>
          <p:spPr bwMode="auto">
            <a:xfrm>
              <a:off x="3108" y="718"/>
              <a:ext cx="71" cy="29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5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96" name="Freeform 1224"/>
            <p:cNvSpPr>
              <a:spLocks/>
            </p:cNvSpPr>
            <p:nvPr/>
          </p:nvSpPr>
          <p:spPr bwMode="auto">
            <a:xfrm>
              <a:off x="3115" y="724"/>
              <a:ext cx="58" cy="21"/>
            </a:xfrm>
            <a:custGeom>
              <a:avLst/>
              <a:gdLst>
                <a:gd name="T0" fmla="*/ 0 w 232"/>
                <a:gd name="T1" fmla="*/ 0 h 85"/>
                <a:gd name="T2" fmla="*/ 0 w 232"/>
                <a:gd name="T3" fmla="*/ 0 h 85"/>
                <a:gd name="T4" fmla="*/ 0 w 232"/>
                <a:gd name="T5" fmla="*/ 0 h 85"/>
                <a:gd name="T6" fmla="*/ 0 w 232"/>
                <a:gd name="T7" fmla="*/ 0 h 85"/>
                <a:gd name="T8" fmla="*/ 0 w 232"/>
                <a:gd name="T9" fmla="*/ 0 h 85"/>
                <a:gd name="T10" fmla="*/ 0 w 232"/>
                <a:gd name="T11" fmla="*/ 0 h 85"/>
                <a:gd name="T12" fmla="*/ 0 w 232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2"/>
                <a:gd name="T22" fmla="*/ 0 h 85"/>
                <a:gd name="T23" fmla="*/ 232 w 232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2" h="85">
                  <a:moveTo>
                    <a:pt x="0" y="85"/>
                  </a:moveTo>
                  <a:lnTo>
                    <a:pt x="232" y="85"/>
                  </a:lnTo>
                  <a:lnTo>
                    <a:pt x="232" y="43"/>
                  </a:lnTo>
                  <a:lnTo>
                    <a:pt x="153" y="0"/>
                  </a:lnTo>
                  <a:lnTo>
                    <a:pt x="78" y="0"/>
                  </a:lnTo>
                  <a:lnTo>
                    <a:pt x="0" y="41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97" name="Rectangle 1225"/>
            <p:cNvSpPr>
              <a:spLocks noChangeArrowheads="1"/>
            </p:cNvSpPr>
            <p:nvPr/>
          </p:nvSpPr>
          <p:spPr bwMode="auto">
            <a:xfrm>
              <a:off x="3118" y="781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98" name="Rectangle 1226"/>
            <p:cNvSpPr>
              <a:spLocks noChangeArrowheads="1"/>
            </p:cNvSpPr>
            <p:nvPr/>
          </p:nvSpPr>
          <p:spPr bwMode="auto">
            <a:xfrm>
              <a:off x="3118" y="753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99" name="Rectangle 1227"/>
            <p:cNvSpPr>
              <a:spLocks noChangeArrowheads="1"/>
            </p:cNvSpPr>
            <p:nvPr/>
          </p:nvSpPr>
          <p:spPr bwMode="auto">
            <a:xfrm>
              <a:off x="2958" y="746"/>
              <a:ext cx="51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00" name="Freeform 1228"/>
            <p:cNvSpPr>
              <a:spLocks/>
            </p:cNvSpPr>
            <p:nvPr/>
          </p:nvSpPr>
          <p:spPr bwMode="auto">
            <a:xfrm>
              <a:off x="2950" y="718"/>
              <a:ext cx="71" cy="30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6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01" name="Freeform 1229"/>
            <p:cNvSpPr>
              <a:spLocks/>
            </p:cNvSpPr>
            <p:nvPr/>
          </p:nvSpPr>
          <p:spPr bwMode="auto">
            <a:xfrm>
              <a:off x="2957" y="724"/>
              <a:ext cx="58" cy="21"/>
            </a:xfrm>
            <a:custGeom>
              <a:avLst/>
              <a:gdLst>
                <a:gd name="T0" fmla="*/ 0 w 231"/>
                <a:gd name="T1" fmla="*/ 0 h 85"/>
                <a:gd name="T2" fmla="*/ 0 w 231"/>
                <a:gd name="T3" fmla="*/ 0 h 85"/>
                <a:gd name="T4" fmla="*/ 0 w 231"/>
                <a:gd name="T5" fmla="*/ 0 h 85"/>
                <a:gd name="T6" fmla="*/ 0 w 231"/>
                <a:gd name="T7" fmla="*/ 0 h 85"/>
                <a:gd name="T8" fmla="*/ 0 w 231"/>
                <a:gd name="T9" fmla="*/ 0 h 85"/>
                <a:gd name="T10" fmla="*/ 0 w 231"/>
                <a:gd name="T11" fmla="*/ 0 h 85"/>
                <a:gd name="T12" fmla="*/ 0 w 231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1"/>
                <a:gd name="T22" fmla="*/ 0 h 85"/>
                <a:gd name="T23" fmla="*/ 231 w 231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1" h="85">
                  <a:moveTo>
                    <a:pt x="0" y="85"/>
                  </a:moveTo>
                  <a:lnTo>
                    <a:pt x="231" y="85"/>
                  </a:lnTo>
                  <a:lnTo>
                    <a:pt x="231" y="43"/>
                  </a:lnTo>
                  <a:lnTo>
                    <a:pt x="155" y="0"/>
                  </a:lnTo>
                  <a:lnTo>
                    <a:pt x="78" y="0"/>
                  </a:lnTo>
                  <a:lnTo>
                    <a:pt x="0" y="42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02" name="Rectangle 1230"/>
            <p:cNvSpPr>
              <a:spLocks noChangeArrowheads="1"/>
            </p:cNvSpPr>
            <p:nvPr/>
          </p:nvSpPr>
          <p:spPr bwMode="auto">
            <a:xfrm>
              <a:off x="2961" y="785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03" name="Rectangle 1231"/>
            <p:cNvSpPr>
              <a:spLocks noChangeArrowheads="1"/>
            </p:cNvSpPr>
            <p:nvPr/>
          </p:nvSpPr>
          <p:spPr bwMode="auto">
            <a:xfrm>
              <a:off x="2961" y="753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04" name="Freeform 1232"/>
            <p:cNvSpPr>
              <a:spLocks/>
            </p:cNvSpPr>
            <p:nvPr/>
          </p:nvSpPr>
          <p:spPr bwMode="auto">
            <a:xfrm>
              <a:off x="3096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05" name="Rectangle 1233"/>
            <p:cNvSpPr>
              <a:spLocks noChangeArrowheads="1"/>
            </p:cNvSpPr>
            <p:nvPr/>
          </p:nvSpPr>
          <p:spPr bwMode="auto">
            <a:xfrm>
              <a:off x="3115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06" name="Rectangle 1234"/>
            <p:cNvSpPr>
              <a:spLocks noChangeArrowheads="1"/>
            </p:cNvSpPr>
            <p:nvPr/>
          </p:nvSpPr>
          <p:spPr bwMode="auto">
            <a:xfrm>
              <a:off x="3147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07" name="Rectangle 1235"/>
            <p:cNvSpPr>
              <a:spLocks noChangeArrowheads="1"/>
            </p:cNvSpPr>
            <p:nvPr/>
          </p:nvSpPr>
          <p:spPr bwMode="auto">
            <a:xfrm>
              <a:off x="3118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08" name="Rectangle 1236"/>
            <p:cNvSpPr>
              <a:spLocks noChangeArrowheads="1"/>
            </p:cNvSpPr>
            <p:nvPr/>
          </p:nvSpPr>
          <p:spPr bwMode="auto">
            <a:xfrm>
              <a:off x="3147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09" name="Rectangle 1237"/>
            <p:cNvSpPr>
              <a:spLocks noChangeArrowheads="1"/>
            </p:cNvSpPr>
            <p:nvPr/>
          </p:nvSpPr>
          <p:spPr bwMode="auto">
            <a:xfrm>
              <a:off x="3118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10" name="Rectangle 1238"/>
            <p:cNvSpPr>
              <a:spLocks noChangeArrowheads="1"/>
            </p:cNvSpPr>
            <p:nvPr/>
          </p:nvSpPr>
          <p:spPr bwMode="auto">
            <a:xfrm>
              <a:off x="3089" y="996"/>
              <a:ext cx="102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11" name="Freeform 1239"/>
            <p:cNvSpPr>
              <a:spLocks/>
            </p:cNvSpPr>
            <p:nvPr/>
          </p:nvSpPr>
          <p:spPr bwMode="auto">
            <a:xfrm>
              <a:off x="2940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12" name="Rectangle 1240"/>
            <p:cNvSpPr>
              <a:spLocks noChangeArrowheads="1"/>
            </p:cNvSpPr>
            <p:nvPr/>
          </p:nvSpPr>
          <p:spPr bwMode="auto">
            <a:xfrm>
              <a:off x="2958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13" name="Rectangle 1241"/>
            <p:cNvSpPr>
              <a:spLocks noChangeArrowheads="1"/>
            </p:cNvSpPr>
            <p:nvPr/>
          </p:nvSpPr>
          <p:spPr bwMode="auto">
            <a:xfrm>
              <a:off x="2990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14" name="Rectangle 1242"/>
            <p:cNvSpPr>
              <a:spLocks noChangeArrowheads="1"/>
            </p:cNvSpPr>
            <p:nvPr/>
          </p:nvSpPr>
          <p:spPr bwMode="auto">
            <a:xfrm>
              <a:off x="2961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15" name="Rectangle 1243"/>
            <p:cNvSpPr>
              <a:spLocks noChangeArrowheads="1"/>
            </p:cNvSpPr>
            <p:nvPr/>
          </p:nvSpPr>
          <p:spPr bwMode="auto">
            <a:xfrm>
              <a:off x="2990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16" name="Rectangle 1244"/>
            <p:cNvSpPr>
              <a:spLocks noChangeArrowheads="1"/>
            </p:cNvSpPr>
            <p:nvPr/>
          </p:nvSpPr>
          <p:spPr bwMode="auto">
            <a:xfrm>
              <a:off x="2961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17" name="Rectangle 1245"/>
            <p:cNvSpPr>
              <a:spLocks noChangeArrowheads="1"/>
            </p:cNvSpPr>
            <p:nvPr/>
          </p:nvSpPr>
          <p:spPr bwMode="auto">
            <a:xfrm>
              <a:off x="2933" y="996"/>
              <a:ext cx="105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18" name="Rectangle 1246"/>
            <p:cNvSpPr>
              <a:spLocks noChangeArrowheads="1"/>
            </p:cNvSpPr>
            <p:nvPr/>
          </p:nvSpPr>
          <p:spPr bwMode="auto">
            <a:xfrm>
              <a:off x="2942" y="1231"/>
              <a:ext cx="68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19" name="Rectangle 1247"/>
            <p:cNvSpPr>
              <a:spLocks noChangeArrowheads="1"/>
            </p:cNvSpPr>
            <p:nvPr/>
          </p:nvSpPr>
          <p:spPr bwMode="auto">
            <a:xfrm>
              <a:off x="2935" y="1242"/>
              <a:ext cx="82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20" name="Rectangle 1248"/>
            <p:cNvSpPr>
              <a:spLocks noChangeArrowheads="1"/>
            </p:cNvSpPr>
            <p:nvPr/>
          </p:nvSpPr>
          <p:spPr bwMode="auto">
            <a:xfrm>
              <a:off x="2932" y="1249"/>
              <a:ext cx="89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21" name="Rectangle 1249"/>
            <p:cNvSpPr>
              <a:spLocks noChangeArrowheads="1"/>
            </p:cNvSpPr>
            <p:nvPr/>
          </p:nvSpPr>
          <p:spPr bwMode="auto">
            <a:xfrm>
              <a:off x="2924" y="1260"/>
              <a:ext cx="104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22" name="Rectangle 1250"/>
            <p:cNvSpPr>
              <a:spLocks noChangeArrowheads="1"/>
            </p:cNvSpPr>
            <p:nvPr/>
          </p:nvSpPr>
          <p:spPr bwMode="auto">
            <a:xfrm>
              <a:off x="2921" y="1267"/>
              <a:ext cx="110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23" name="Freeform 1251"/>
            <p:cNvSpPr>
              <a:spLocks/>
            </p:cNvSpPr>
            <p:nvPr/>
          </p:nvSpPr>
          <p:spPr bwMode="auto">
            <a:xfrm>
              <a:off x="2943" y="1227"/>
              <a:ext cx="70" cy="5"/>
            </a:xfrm>
            <a:custGeom>
              <a:avLst/>
              <a:gdLst>
                <a:gd name="T0" fmla="*/ 0 w 281"/>
                <a:gd name="T1" fmla="*/ 0 h 22"/>
                <a:gd name="T2" fmla="*/ 0 w 281"/>
                <a:gd name="T3" fmla="*/ 0 h 22"/>
                <a:gd name="T4" fmla="*/ 0 w 281"/>
                <a:gd name="T5" fmla="*/ 0 h 22"/>
                <a:gd name="T6" fmla="*/ 0 w 281"/>
                <a:gd name="T7" fmla="*/ 0 h 22"/>
                <a:gd name="T8" fmla="*/ 0 w 281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1"/>
                <a:gd name="T16" fmla="*/ 0 h 22"/>
                <a:gd name="T17" fmla="*/ 281 w 281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1" h="22">
                  <a:moveTo>
                    <a:pt x="0" y="22"/>
                  </a:moveTo>
                  <a:lnTo>
                    <a:pt x="19" y="0"/>
                  </a:lnTo>
                  <a:lnTo>
                    <a:pt x="262" y="0"/>
                  </a:lnTo>
                  <a:lnTo>
                    <a:pt x="281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24" name="Freeform 1252"/>
            <p:cNvSpPr>
              <a:spLocks/>
            </p:cNvSpPr>
            <p:nvPr/>
          </p:nvSpPr>
          <p:spPr bwMode="auto">
            <a:xfrm>
              <a:off x="293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0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25" name="Freeform 1253"/>
            <p:cNvSpPr>
              <a:spLocks/>
            </p:cNvSpPr>
            <p:nvPr/>
          </p:nvSpPr>
          <p:spPr bwMode="auto">
            <a:xfrm>
              <a:off x="2932" y="1246"/>
              <a:ext cx="92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8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26" name="Freeform 1254"/>
            <p:cNvSpPr>
              <a:spLocks/>
            </p:cNvSpPr>
            <p:nvPr/>
          </p:nvSpPr>
          <p:spPr bwMode="auto">
            <a:xfrm>
              <a:off x="2925" y="1255"/>
              <a:ext cx="106" cy="4"/>
            </a:xfrm>
            <a:custGeom>
              <a:avLst/>
              <a:gdLst>
                <a:gd name="T0" fmla="*/ 0 w 425"/>
                <a:gd name="T1" fmla="*/ 0 h 17"/>
                <a:gd name="T2" fmla="*/ 0 w 425"/>
                <a:gd name="T3" fmla="*/ 0 h 17"/>
                <a:gd name="T4" fmla="*/ 0 w 425"/>
                <a:gd name="T5" fmla="*/ 0 h 17"/>
                <a:gd name="T6" fmla="*/ 0 w 425"/>
                <a:gd name="T7" fmla="*/ 0 h 17"/>
                <a:gd name="T8" fmla="*/ 0 w 425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5"/>
                <a:gd name="T16" fmla="*/ 0 h 17"/>
                <a:gd name="T17" fmla="*/ 425 w 425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5" h="17">
                  <a:moveTo>
                    <a:pt x="23" y="0"/>
                  </a:moveTo>
                  <a:lnTo>
                    <a:pt x="0" y="17"/>
                  </a:lnTo>
                  <a:lnTo>
                    <a:pt x="425" y="17"/>
                  </a:lnTo>
                  <a:lnTo>
                    <a:pt x="402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27" name="Freeform 1255"/>
            <p:cNvSpPr>
              <a:spLocks/>
            </p:cNvSpPr>
            <p:nvPr/>
          </p:nvSpPr>
          <p:spPr bwMode="auto">
            <a:xfrm>
              <a:off x="292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28" name="Rectangle 1256"/>
            <p:cNvSpPr>
              <a:spLocks noChangeArrowheads="1"/>
            </p:cNvSpPr>
            <p:nvPr/>
          </p:nvSpPr>
          <p:spPr bwMode="auto">
            <a:xfrm>
              <a:off x="3028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29" name="Rectangle 1257"/>
            <p:cNvSpPr>
              <a:spLocks noChangeArrowheads="1"/>
            </p:cNvSpPr>
            <p:nvPr/>
          </p:nvSpPr>
          <p:spPr bwMode="auto">
            <a:xfrm>
              <a:off x="3017" y="1210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30" name="Freeform 1258"/>
            <p:cNvSpPr>
              <a:spLocks/>
            </p:cNvSpPr>
            <p:nvPr/>
          </p:nvSpPr>
          <p:spPr bwMode="auto">
            <a:xfrm>
              <a:off x="300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31" name="Freeform 1259"/>
            <p:cNvSpPr>
              <a:spLocks/>
            </p:cNvSpPr>
            <p:nvPr/>
          </p:nvSpPr>
          <p:spPr bwMode="auto">
            <a:xfrm>
              <a:off x="3008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115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15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32" name="Rectangle 1260"/>
            <p:cNvSpPr>
              <a:spLocks noChangeArrowheads="1"/>
            </p:cNvSpPr>
            <p:nvPr/>
          </p:nvSpPr>
          <p:spPr bwMode="auto">
            <a:xfrm>
              <a:off x="3035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33" name="Rectangle 1261"/>
            <p:cNvSpPr>
              <a:spLocks noChangeArrowheads="1"/>
            </p:cNvSpPr>
            <p:nvPr/>
          </p:nvSpPr>
          <p:spPr bwMode="auto">
            <a:xfrm>
              <a:off x="2924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34" name="Rectangle 1262"/>
            <p:cNvSpPr>
              <a:spLocks noChangeArrowheads="1"/>
            </p:cNvSpPr>
            <p:nvPr/>
          </p:nvSpPr>
          <p:spPr bwMode="auto">
            <a:xfrm>
              <a:off x="2935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35" name="Rectangle 1263"/>
            <p:cNvSpPr>
              <a:spLocks noChangeArrowheads="1"/>
            </p:cNvSpPr>
            <p:nvPr/>
          </p:nvSpPr>
          <p:spPr bwMode="auto">
            <a:xfrm>
              <a:off x="2942" y="1203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36" name="Freeform 1264"/>
            <p:cNvSpPr>
              <a:spLocks/>
            </p:cNvSpPr>
            <p:nvPr/>
          </p:nvSpPr>
          <p:spPr bwMode="auto">
            <a:xfrm>
              <a:off x="2922" y="1197"/>
              <a:ext cx="26" cy="39"/>
            </a:xfrm>
            <a:custGeom>
              <a:avLst/>
              <a:gdLst>
                <a:gd name="T0" fmla="*/ 0 w 103"/>
                <a:gd name="T1" fmla="*/ 0 h 160"/>
                <a:gd name="T2" fmla="*/ 0 w 103"/>
                <a:gd name="T3" fmla="*/ 0 h 160"/>
                <a:gd name="T4" fmla="*/ 0 w 103"/>
                <a:gd name="T5" fmla="*/ 0 h 160"/>
                <a:gd name="T6" fmla="*/ 0 w 103"/>
                <a:gd name="T7" fmla="*/ 0 h 160"/>
                <a:gd name="T8" fmla="*/ 0 w 103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60"/>
                <a:gd name="T17" fmla="*/ 103 w 103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60">
                  <a:moveTo>
                    <a:pt x="0" y="153"/>
                  </a:moveTo>
                  <a:lnTo>
                    <a:pt x="103" y="0"/>
                  </a:lnTo>
                  <a:lnTo>
                    <a:pt x="103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37" name="Freeform 1265"/>
            <p:cNvSpPr>
              <a:spLocks/>
            </p:cNvSpPr>
            <p:nvPr/>
          </p:nvSpPr>
          <p:spPr bwMode="auto">
            <a:xfrm>
              <a:off x="2919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0" y="156"/>
                  </a:moveTo>
                  <a:lnTo>
                    <a:pt x="10" y="156"/>
                  </a:lnTo>
                  <a:lnTo>
                    <a:pt x="115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38" name="Rectangle 1266"/>
            <p:cNvSpPr>
              <a:spLocks noChangeArrowheads="1"/>
            </p:cNvSpPr>
            <p:nvPr/>
          </p:nvSpPr>
          <p:spPr bwMode="auto">
            <a:xfrm>
              <a:off x="3114" y="1231"/>
              <a:ext cx="67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39" name="Rectangle 1267"/>
            <p:cNvSpPr>
              <a:spLocks noChangeArrowheads="1"/>
            </p:cNvSpPr>
            <p:nvPr/>
          </p:nvSpPr>
          <p:spPr bwMode="auto">
            <a:xfrm>
              <a:off x="3106" y="1242"/>
              <a:ext cx="79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40" name="Rectangle 1268"/>
            <p:cNvSpPr>
              <a:spLocks noChangeArrowheads="1"/>
            </p:cNvSpPr>
            <p:nvPr/>
          </p:nvSpPr>
          <p:spPr bwMode="auto">
            <a:xfrm>
              <a:off x="3099" y="1249"/>
              <a:ext cx="93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41" name="Rectangle 1269"/>
            <p:cNvSpPr>
              <a:spLocks noChangeArrowheads="1"/>
            </p:cNvSpPr>
            <p:nvPr/>
          </p:nvSpPr>
          <p:spPr bwMode="auto">
            <a:xfrm>
              <a:off x="3096" y="1260"/>
              <a:ext cx="103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42" name="Rectangle 1270"/>
            <p:cNvSpPr>
              <a:spLocks noChangeArrowheads="1"/>
            </p:cNvSpPr>
            <p:nvPr/>
          </p:nvSpPr>
          <p:spPr bwMode="auto">
            <a:xfrm>
              <a:off x="3092" y="1267"/>
              <a:ext cx="111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43" name="Freeform 1271"/>
            <p:cNvSpPr>
              <a:spLocks/>
            </p:cNvSpPr>
            <p:nvPr/>
          </p:nvSpPr>
          <p:spPr bwMode="auto">
            <a:xfrm>
              <a:off x="3113" y="1227"/>
              <a:ext cx="70" cy="5"/>
            </a:xfrm>
            <a:custGeom>
              <a:avLst/>
              <a:gdLst>
                <a:gd name="T0" fmla="*/ 0 w 280"/>
                <a:gd name="T1" fmla="*/ 0 h 22"/>
                <a:gd name="T2" fmla="*/ 0 w 280"/>
                <a:gd name="T3" fmla="*/ 0 h 22"/>
                <a:gd name="T4" fmla="*/ 0 w 280"/>
                <a:gd name="T5" fmla="*/ 0 h 22"/>
                <a:gd name="T6" fmla="*/ 0 w 280"/>
                <a:gd name="T7" fmla="*/ 0 h 22"/>
                <a:gd name="T8" fmla="*/ 0 w 280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0"/>
                <a:gd name="T16" fmla="*/ 0 h 22"/>
                <a:gd name="T17" fmla="*/ 280 w 28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0" h="22">
                  <a:moveTo>
                    <a:pt x="0" y="22"/>
                  </a:moveTo>
                  <a:lnTo>
                    <a:pt x="20" y="0"/>
                  </a:lnTo>
                  <a:lnTo>
                    <a:pt x="262" y="0"/>
                  </a:lnTo>
                  <a:lnTo>
                    <a:pt x="28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44" name="Freeform 1272"/>
            <p:cNvSpPr>
              <a:spLocks/>
            </p:cNvSpPr>
            <p:nvPr/>
          </p:nvSpPr>
          <p:spPr bwMode="auto">
            <a:xfrm>
              <a:off x="310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1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45" name="Freeform 1273"/>
            <p:cNvSpPr>
              <a:spLocks/>
            </p:cNvSpPr>
            <p:nvPr/>
          </p:nvSpPr>
          <p:spPr bwMode="auto">
            <a:xfrm>
              <a:off x="3102" y="1246"/>
              <a:ext cx="91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7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46" name="Freeform 1274"/>
            <p:cNvSpPr>
              <a:spLocks/>
            </p:cNvSpPr>
            <p:nvPr/>
          </p:nvSpPr>
          <p:spPr bwMode="auto">
            <a:xfrm>
              <a:off x="3095" y="1255"/>
              <a:ext cx="106" cy="4"/>
            </a:xfrm>
            <a:custGeom>
              <a:avLst/>
              <a:gdLst>
                <a:gd name="T0" fmla="*/ 0 w 424"/>
                <a:gd name="T1" fmla="*/ 0 h 17"/>
                <a:gd name="T2" fmla="*/ 0 w 424"/>
                <a:gd name="T3" fmla="*/ 0 h 17"/>
                <a:gd name="T4" fmla="*/ 0 w 424"/>
                <a:gd name="T5" fmla="*/ 0 h 17"/>
                <a:gd name="T6" fmla="*/ 0 w 424"/>
                <a:gd name="T7" fmla="*/ 0 h 17"/>
                <a:gd name="T8" fmla="*/ 0 w 424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4"/>
                <a:gd name="T16" fmla="*/ 0 h 17"/>
                <a:gd name="T17" fmla="*/ 424 w 424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4" h="17">
                  <a:moveTo>
                    <a:pt x="22" y="0"/>
                  </a:moveTo>
                  <a:lnTo>
                    <a:pt x="0" y="17"/>
                  </a:lnTo>
                  <a:lnTo>
                    <a:pt x="424" y="17"/>
                  </a:lnTo>
                  <a:lnTo>
                    <a:pt x="40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47" name="Freeform 1275"/>
            <p:cNvSpPr>
              <a:spLocks/>
            </p:cNvSpPr>
            <p:nvPr/>
          </p:nvSpPr>
          <p:spPr bwMode="auto">
            <a:xfrm>
              <a:off x="309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48" name="Rectangle 1276"/>
            <p:cNvSpPr>
              <a:spLocks noChangeArrowheads="1"/>
            </p:cNvSpPr>
            <p:nvPr/>
          </p:nvSpPr>
          <p:spPr bwMode="auto">
            <a:xfrm>
              <a:off x="3203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49" name="Rectangle 1277"/>
            <p:cNvSpPr>
              <a:spLocks noChangeArrowheads="1"/>
            </p:cNvSpPr>
            <p:nvPr/>
          </p:nvSpPr>
          <p:spPr bwMode="auto">
            <a:xfrm>
              <a:off x="3199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50" name="Rectangle 1278"/>
            <p:cNvSpPr>
              <a:spLocks noChangeArrowheads="1"/>
            </p:cNvSpPr>
            <p:nvPr/>
          </p:nvSpPr>
          <p:spPr bwMode="auto">
            <a:xfrm>
              <a:off x="3192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51" name="Freeform 1279"/>
            <p:cNvSpPr>
              <a:spLocks/>
            </p:cNvSpPr>
            <p:nvPr/>
          </p:nvSpPr>
          <p:spPr bwMode="auto">
            <a:xfrm>
              <a:off x="317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52" name="Freeform 1280"/>
            <p:cNvSpPr>
              <a:spLocks/>
            </p:cNvSpPr>
            <p:nvPr/>
          </p:nvSpPr>
          <p:spPr bwMode="auto">
            <a:xfrm>
              <a:off x="3178" y="1196"/>
              <a:ext cx="29" cy="39"/>
            </a:xfrm>
            <a:custGeom>
              <a:avLst/>
              <a:gdLst>
                <a:gd name="T0" fmla="*/ 0 w 114"/>
                <a:gd name="T1" fmla="*/ 0 h 156"/>
                <a:gd name="T2" fmla="*/ 0 w 114"/>
                <a:gd name="T3" fmla="*/ 0 h 156"/>
                <a:gd name="T4" fmla="*/ 0 w 114"/>
                <a:gd name="T5" fmla="*/ 0 h 156"/>
                <a:gd name="T6" fmla="*/ 0 w 114"/>
                <a:gd name="T7" fmla="*/ 0 h 156"/>
                <a:gd name="T8" fmla="*/ 0 w 114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"/>
                <a:gd name="T16" fmla="*/ 0 h 156"/>
                <a:gd name="T17" fmla="*/ 114 w 114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" h="156">
                  <a:moveTo>
                    <a:pt x="114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7" y="0"/>
                  </a:lnTo>
                  <a:lnTo>
                    <a:pt x="114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53" name="Rectangle 1281"/>
            <p:cNvSpPr>
              <a:spLocks noChangeArrowheads="1"/>
            </p:cNvSpPr>
            <p:nvPr/>
          </p:nvSpPr>
          <p:spPr bwMode="auto">
            <a:xfrm>
              <a:off x="3203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54" name="Rectangle 1282"/>
            <p:cNvSpPr>
              <a:spLocks noChangeArrowheads="1"/>
            </p:cNvSpPr>
            <p:nvPr/>
          </p:nvSpPr>
          <p:spPr bwMode="auto">
            <a:xfrm>
              <a:off x="3088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55" name="Rectangle 1283"/>
            <p:cNvSpPr>
              <a:spLocks noChangeArrowheads="1"/>
            </p:cNvSpPr>
            <p:nvPr/>
          </p:nvSpPr>
          <p:spPr bwMode="auto">
            <a:xfrm>
              <a:off x="3099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56" name="Rectangle 1284"/>
            <p:cNvSpPr>
              <a:spLocks noChangeArrowheads="1"/>
            </p:cNvSpPr>
            <p:nvPr/>
          </p:nvSpPr>
          <p:spPr bwMode="auto">
            <a:xfrm>
              <a:off x="3106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357" name="Freeform 1285"/>
            <p:cNvSpPr>
              <a:spLocks/>
            </p:cNvSpPr>
            <p:nvPr/>
          </p:nvSpPr>
          <p:spPr bwMode="auto">
            <a:xfrm>
              <a:off x="3092" y="1197"/>
              <a:ext cx="25" cy="39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0" y="153"/>
                  </a:moveTo>
                  <a:lnTo>
                    <a:pt x="104" y="0"/>
                  </a:lnTo>
                  <a:lnTo>
                    <a:pt x="104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58" name="Freeform 1286"/>
            <p:cNvSpPr>
              <a:spLocks/>
            </p:cNvSpPr>
            <p:nvPr/>
          </p:nvSpPr>
          <p:spPr bwMode="auto">
            <a:xfrm>
              <a:off x="3089" y="1196"/>
              <a:ext cx="29" cy="39"/>
            </a:xfrm>
            <a:custGeom>
              <a:avLst/>
              <a:gdLst>
                <a:gd name="T0" fmla="*/ 0 w 116"/>
                <a:gd name="T1" fmla="*/ 0 h 156"/>
                <a:gd name="T2" fmla="*/ 0 w 116"/>
                <a:gd name="T3" fmla="*/ 0 h 156"/>
                <a:gd name="T4" fmla="*/ 0 w 116"/>
                <a:gd name="T5" fmla="*/ 0 h 156"/>
                <a:gd name="T6" fmla="*/ 0 w 116"/>
                <a:gd name="T7" fmla="*/ 0 h 156"/>
                <a:gd name="T8" fmla="*/ 0 w 116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56"/>
                <a:gd name="T17" fmla="*/ 116 w 116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56">
                  <a:moveTo>
                    <a:pt x="0" y="156"/>
                  </a:moveTo>
                  <a:lnTo>
                    <a:pt x="9" y="156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59" name="Rectangle 1287"/>
            <p:cNvSpPr>
              <a:spLocks noChangeArrowheads="1"/>
            </p:cNvSpPr>
            <p:nvPr/>
          </p:nvSpPr>
          <p:spPr bwMode="auto">
            <a:xfrm>
              <a:off x="3088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</p:grpSp>
      <p:grpSp>
        <p:nvGrpSpPr>
          <p:cNvPr id="3100" name="Group 1288"/>
          <p:cNvGrpSpPr>
            <a:grpSpLocks/>
          </p:cNvGrpSpPr>
          <p:nvPr/>
        </p:nvGrpSpPr>
        <p:grpSpPr bwMode="auto">
          <a:xfrm>
            <a:off x="812800" y="2474913"/>
            <a:ext cx="285750" cy="465137"/>
            <a:chOff x="2881" y="718"/>
            <a:chExt cx="366" cy="552"/>
          </a:xfrm>
        </p:grpSpPr>
        <p:sp>
          <p:nvSpPr>
            <p:cNvPr id="3138" name="Rectangle 1289"/>
            <p:cNvSpPr>
              <a:spLocks noChangeArrowheads="1"/>
            </p:cNvSpPr>
            <p:nvPr/>
          </p:nvSpPr>
          <p:spPr bwMode="auto">
            <a:xfrm>
              <a:off x="2904" y="1042"/>
              <a:ext cx="316" cy="227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39" name="Rectangle 1290"/>
            <p:cNvSpPr>
              <a:spLocks noChangeArrowheads="1"/>
            </p:cNvSpPr>
            <p:nvPr/>
          </p:nvSpPr>
          <p:spPr bwMode="auto">
            <a:xfrm>
              <a:off x="2906" y="1070"/>
              <a:ext cx="311" cy="1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40" name="Rectangle 1291"/>
            <p:cNvSpPr>
              <a:spLocks noChangeArrowheads="1"/>
            </p:cNvSpPr>
            <p:nvPr/>
          </p:nvSpPr>
          <p:spPr bwMode="auto">
            <a:xfrm>
              <a:off x="2906" y="1074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41" name="Rectangle 1292"/>
            <p:cNvSpPr>
              <a:spLocks noChangeArrowheads="1"/>
            </p:cNvSpPr>
            <p:nvPr/>
          </p:nvSpPr>
          <p:spPr bwMode="auto">
            <a:xfrm>
              <a:off x="2906" y="1088"/>
              <a:ext cx="311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42" name="Rectangle 1293"/>
            <p:cNvSpPr>
              <a:spLocks noChangeArrowheads="1"/>
            </p:cNvSpPr>
            <p:nvPr/>
          </p:nvSpPr>
          <p:spPr bwMode="auto">
            <a:xfrm>
              <a:off x="2903" y="1235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43" name="Rectangle 1294"/>
            <p:cNvSpPr>
              <a:spLocks noChangeArrowheads="1"/>
            </p:cNvSpPr>
            <p:nvPr/>
          </p:nvSpPr>
          <p:spPr bwMode="auto">
            <a:xfrm>
              <a:off x="2903" y="1227"/>
              <a:ext cx="318" cy="4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44" name="Rectangle 1295"/>
            <p:cNvSpPr>
              <a:spLocks noChangeArrowheads="1"/>
            </p:cNvSpPr>
            <p:nvPr/>
          </p:nvSpPr>
          <p:spPr bwMode="auto">
            <a:xfrm>
              <a:off x="2903" y="1242"/>
              <a:ext cx="318" cy="1"/>
            </a:xfrm>
            <a:prstGeom prst="rect">
              <a:avLst/>
            </a:prstGeom>
            <a:solidFill>
              <a:srgbClr val="3F5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45" name="Rectangle 1296"/>
            <p:cNvSpPr>
              <a:spLocks noChangeArrowheads="1"/>
            </p:cNvSpPr>
            <p:nvPr/>
          </p:nvSpPr>
          <p:spPr bwMode="auto">
            <a:xfrm>
              <a:off x="2906" y="1249"/>
              <a:ext cx="311" cy="18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46" name="Freeform 1297"/>
            <p:cNvSpPr>
              <a:spLocks/>
            </p:cNvSpPr>
            <p:nvPr/>
          </p:nvSpPr>
          <p:spPr bwMode="auto">
            <a:xfrm>
              <a:off x="2881" y="736"/>
              <a:ext cx="366" cy="85"/>
            </a:xfrm>
            <a:custGeom>
              <a:avLst/>
              <a:gdLst>
                <a:gd name="T0" fmla="*/ 0 w 1463"/>
                <a:gd name="T1" fmla="*/ 0 h 338"/>
                <a:gd name="T2" fmla="*/ 0 w 1463"/>
                <a:gd name="T3" fmla="*/ 0 h 338"/>
                <a:gd name="T4" fmla="*/ 0 w 1463"/>
                <a:gd name="T5" fmla="*/ 0 h 338"/>
                <a:gd name="T6" fmla="*/ 0 w 1463"/>
                <a:gd name="T7" fmla="*/ 0 h 338"/>
                <a:gd name="T8" fmla="*/ 0 w 1463"/>
                <a:gd name="T9" fmla="*/ 0 h 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63"/>
                <a:gd name="T16" fmla="*/ 0 h 338"/>
                <a:gd name="T17" fmla="*/ 1463 w 1463"/>
                <a:gd name="T18" fmla="*/ 338 h 3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63" h="338">
                  <a:moveTo>
                    <a:pt x="0" y="338"/>
                  </a:moveTo>
                  <a:lnTo>
                    <a:pt x="1463" y="338"/>
                  </a:lnTo>
                  <a:lnTo>
                    <a:pt x="1362" y="0"/>
                  </a:lnTo>
                  <a:lnTo>
                    <a:pt x="97" y="0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47" name="Freeform 1298"/>
            <p:cNvSpPr>
              <a:spLocks/>
            </p:cNvSpPr>
            <p:nvPr/>
          </p:nvSpPr>
          <p:spPr bwMode="auto">
            <a:xfrm>
              <a:off x="2881" y="824"/>
              <a:ext cx="177" cy="42"/>
            </a:xfrm>
            <a:custGeom>
              <a:avLst/>
              <a:gdLst>
                <a:gd name="T0" fmla="*/ 0 w 712"/>
                <a:gd name="T1" fmla="*/ 0 h 168"/>
                <a:gd name="T2" fmla="*/ 0 w 712"/>
                <a:gd name="T3" fmla="*/ 0 h 168"/>
                <a:gd name="T4" fmla="*/ 0 w 712"/>
                <a:gd name="T5" fmla="*/ 0 h 168"/>
                <a:gd name="T6" fmla="*/ 0 w 712"/>
                <a:gd name="T7" fmla="*/ 0 h 168"/>
                <a:gd name="T8" fmla="*/ 0 w 712"/>
                <a:gd name="T9" fmla="*/ 0 h 168"/>
                <a:gd name="T10" fmla="*/ 0 w 712"/>
                <a:gd name="T11" fmla="*/ 0 h 168"/>
                <a:gd name="T12" fmla="*/ 0 w 712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12"/>
                <a:gd name="T22" fmla="*/ 0 h 168"/>
                <a:gd name="T23" fmla="*/ 712 w 712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12" h="168">
                  <a:moveTo>
                    <a:pt x="712" y="168"/>
                  </a:moveTo>
                  <a:lnTo>
                    <a:pt x="89" y="168"/>
                  </a:lnTo>
                  <a:lnTo>
                    <a:pt x="45" y="121"/>
                  </a:lnTo>
                  <a:lnTo>
                    <a:pt x="45" y="52"/>
                  </a:lnTo>
                  <a:lnTo>
                    <a:pt x="0" y="0"/>
                  </a:lnTo>
                  <a:lnTo>
                    <a:pt x="712" y="0"/>
                  </a:lnTo>
                  <a:lnTo>
                    <a:pt x="712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48" name="Freeform 1299"/>
            <p:cNvSpPr>
              <a:spLocks/>
            </p:cNvSpPr>
            <p:nvPr/>
          </p:nvSpPr>
          <p:spPr bwMode="auto">
            <a:xfrm>
              <a:off x="3053" y="824"/>
              <a:ext cx="191" cy="42"/>
            </a:xfrm>
            <a:custGeom>
              <a:avLst/>
              <a:gdLst>
                <a:gd name="T0" fmla="*/ 0 w 766"/>
                <a:gd name="T1" fmla="*/ 0 h 168"/>
                <a:gd name="T2" fmla="*/ 0 w 766"/>
                <a:gd name="T3" fmla="*/ 0 h 168"/>
                <a:gd name="T4" fmla="*/ 0 w 766"/>
                <a:gd name="T5" fmla="*/ 0 h 168"/>
                <a:gd name="T6" fmla="*/ 0 w 766"/>
                <a:gd name="T7" fmla="*/ 0 h 168"/>
                <a:gd name="T8" fmla="*/ 0 w 766"/>
                <a:gd name="T9" fmla="*/ 0 h 168"/>
                <a:gd name="T10" fmla="*/ 0 w 766"/>
                <a:gd name="T11" fmla="*/ 0 h 168"/>
                <a:gd name="T12" fmla="*/ 0 w 766"/>
                <a:gd name="T13" fmla="*/ 0 h 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6"/>
                <a:gd name="T22" fmla="*/ 0 h 168"/>
                <a:gd name="T23" fmla="*/ 766 w 766"/>
                <a:gd name="T24" fmla="*/ 168 h 16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6" h="168">
                  <a:moveTo>
                    <a:pt x="0" y="168"/>
                  </a:moveTo>
                  <a:lnTo>
                    <a:pt x="670" y="168"/>
                  </a:lnTo>
                  <a:lnTo>
                    <a:pt x="718" y="121"/>
                  </a:lnTo>
                  <a:lnTo>
                    <a:pt x="718" y="52"/>
                  </a:lnTo>
                  <a:lnTo>
                    <a:pt x="766" y="0"/>
                  </a:lnTo>
                  <a:lnTo>
                    <a:pt x="0" y="0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FF9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49" name="Rectangle 1300"/>
            <p:cNvSpPr>
              <a:spLocks noChangeArrowheads="1"/>
            </p:cNvSpPr>
            <p:nvPr/>
          </p:nvSpPr>
          <p:spPr bwMode="auto">
            <a:xfrm>
              <a:off x="2892" y="848"/>
              <a:ext cx="336" cy="4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50" name="Rectangle 1301"/>
            <p:cNvSpPr>
              <a:spLocks noChangeArrowheads="1"/>
            </p:cNvSpPr>
            <p:nvPr/>
          </p:nvSpPr>
          <p:spPr bwMode="auto">
            <a:xfrm>
              <a:off x="2892" y="838"/>
              <a:ext cx="336" cy="1"/>
            </a:xfrm>
            <a:prstGeom prst="rect">
              <a:avLst/>
            </a:prstGeom>
            <a:solidFill>
              <a:srgbClr val="FFB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51" name="Rectangle 1302"/>
            <p:cNvSpPr>
              <a:spLocks noChangeArrowheads="1"/>
            </p:cNvSpPr>
            <p:nvPr/>
          </p:nvSpPr>
          <p:spPr bwMode="auto">
            <a:xfrm>
              <a:off x="2882" y="820"/>
              <a:ext cx="363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52" name="Rectangle 1303"/>
            <p:cNvSpPr>
              <a:spLocks noChangeArrowheads="1"/>
            </p:cNvSpPr>
            <p:nvPr/>
          </p:nvSpPr>
          <p:spPr bwMode="auto">
            <a:xfrm>
              <a:off x="2904" y="864"/>
              <a:ext cx="316" cy="133"/>
            </a:xfrm>
            <a:prstGeom prst="rect">
              <a:avLst/>
            </a:prstGeom>
            <a:solidFill>
              <a:srgbClr val="FF9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53" name="Rectangle 1304"/>
            <p:cNvSpPr>
              <a:spLocks noChangeArrowheads="1"/>
            </p:cNvSpPr>
            <p:nvPr/>
          </p:nvSpPr>
          <p:spPr bwMode="auto">
            <a:xfrm>
              <a:off x="3207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54" name="Rectangle 1305"/>
            <p:cNvSpPr>
              <a:spLocks noChangeArrowheads="1"/>
            </p:cNvSpPr>
            <p:nvPr/>
          </p:nvSpPr>
          <p:spPr bwMode="auto">
            <a:xfrm>
              <a:off x="3207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55" name="Rectangle 1306"/>
            <p:cNvSpPr>
              <a:spLocks noChangeArrowheads="1"/>
            </p:cNvSpPr>
            <p:nvPr/>
          </p:nvSpPr>
          <p:spPr bwMode="auto">
            <a:xfrm>
              <a:off x="3079" y="117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56" name="Rectangle 1307"/>
            <p:cNvSpPr>
              <a:spLocks noChangeArrowheads="1"/>
            </p:cNvSpPr>
            <p:nvPr/>
          </p:nvSpPr>
          <p:spPr bwMode="auto">
            <a:xfrm>
              <a:off x="3079" y="1121"/>
              <a:ext cx="5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57" name="Rectangle 1308"/>
            <p:cNvSpPr>
              <a:spLocks noChangeArrowheads="1"/>
            </p:cNvSpPr>
            <p:nvPr/>
          </p:nvSpPr>
          <p:spPr bwMode="auto">
            <a:xfrm>
              <a:off x="3036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58" name="Rectangle 1309"/>
            <p:cNvSpPr>
              <a:spLocks noChangeArrowheads="1"/>
            </p:cNvSpPr>
            <p:nvPr/>
          </p:nvSpPr>
          <p:spPr bwMode="auto">
            <a:xfrm>
              <a:off x="3036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59" name="Rectangle 1310"/>
            <p:cNvSpPr>
              <a:spLocks noChangeArrowheads="1"/>
            </p:cNvSpPr>
            <p:nvPr/>
          </p:nvSpPr>
          <p:spPr bwMode="auto">
            <a:xfrm>
              <a:off x="2907" y="117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60" name="Rectangle 1311"/>
            <p:cNvSpPr>
              <a:spLocks noChangeArrowheads="1"/>
            </p:cNvSpPr>
            <p:nvPr/>
          </p:nvSpPr>
          <p:spPr bwMode="auto">
            <a:xfrm>
              <a:off x="2907" y="1121"/>
              <a:ext cx="9" cy="27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61" name="Rectangle 1312"/>
            <p:cNvSpPr>
              <a:spLocks noChangeArrowheads="1"/>
            </p:cNvSpPr>
            <p:nvPr/>
          </p:nvSpPr>
          <p:spPr bwMode="auto">
            <a:xfrm>
              <a:off x="3054" y="1092"/>
              <a:ext cx="16" cy="13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62" name="Rectangle 1313"/>
            <p:cNvSpPr>
              <a:spLocks noChangeArrowheads="1"/>
            </p:cNvSpPr>
            <p:nvPr/>
          </p:nvSpPr>
          <p:spPr bwMode="auto">
            <a:xfrm>
              <a:off x="2904" y="1007"/>
              <a:ext cx="316" cy="2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63" name="Rectangle 1314"/>
            <p:cNvSpPr>
              <a:spLocks noChangeArrowheads="1"/>
            </p:cNvSpPr>
            <p:nvPr/>
          </p:nvSpPr>
          <p:spPr bwMode="auto">
            <a:xfrm>
              <a:off x="2903" y="998"/>
              <a:ext cx="318" cy="11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64" name="Rectangle 1315"/>
            <p:cNvSpPr>
              <a:spLocks noChangeArrowheads="1"/>
            </p:cNvSpPr>
            <p:nvPr/>
          </p:nvSpPr>
          <p:spPr bwMode="auto">
            <a:xfrm>
              <a:off x="2903" y="1016"/>
              <a:ext cx="318" cy="4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65" name="Rectangle 1316"/>
            <p:cNvSpPr>
              <a:spLocks noChangeArrowheads="1"/>
            </p:cNvSpPr>
            <p:nvPr/>
          </p:nvSpPr>
          <p:spPr bwMode="auto">
            <a:xfrm>
              <a:off x="2903" y="1038"/>
              <a:ext cx="318" cy="3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66" name="Rectangle 1317"/>
            <p:cNvSpPr>
              <a:spLocks noChangeArrowheads="1"/>
            </p:cNvSpPr>
            <p:nvPr/>
          </p:nvSpPr>
          <p:spPr bwMode="auto">
            <a:xfrm>
              <a:off x="2903" y="1052"/>
              <a:ext cx="314" cy="7"/>
            </a:xfrm>
            <a:prstGeom prst="rect">
              <a:avLst/>
            </a:prstGeom>
            <a:solidFill>
              <a:srgbClr val="7F3F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67" name="Freeform 1318"/>
            <p:cNvSpPr>
              <a:spLocks/>
            </p:cNvSpPr>
            <p:nvPr/>
          </p:nvSpPr>
          <p:spPr bwMode="auto">
            <a:xfrm>
              <a:off x="3093" y="1070"/>
              <a:ext cx="110" cy="156"/>
            </a:xfrm>
            <a:custGeom>
              <a:avLst/>
              <a:gdLst>
                <a:gd name="T0" fmla="*/ 0 w 440"/>
                <a:gd name="T1" fmla="*/ 0 h 623"/>
                <a:gd name="T2" fmla="*/ 0 w 440"/>
                <a:gd name="T3" fmla="*/ 0 h 623"/>
                <a:gd name="T4" fmla="*/ 0 w 440"/>
                <a:gd name="T5" fmla="*/ 0 h 623"/>
                <a:gd name="T6" fmla="*/ 0 w 440"/>
                <a:gd name="T7" fmla="*/ 0 h 623"/>
                <a:gd name="T8" fmla="*/ 0 w 440"/>
                <a:gd name="T9" fmla="*/ 0 h 623"/>
                <a:gd name="T10" fmla="*/ 0 w 440"/>
                <a:gd name="T11" fmla="*/ 0 h 623"/>
                <a:gd name="T12" fmla="*/ 0 w 440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0"/>
                <a:gd name="T22" fmla="*/ 0 h 623"/>
                <a:gd name="T23" fmla="*/ 440 w 440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0" h="623">
                  <a:moveTo>
                    <a:pt x="0" y="103"/>
                  </a:moveTo>
                  <a:lnTo>
                    <a:pt x="0" y="623"/>
                  </a:lnTo>
                  <a:lnTo>
                    <a:pt x="440" y="623"/>
                  </a:lnTo>
                  <a:lnTo>
                    <a:pt x="440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68" name="Rectangle 1319"/>
            <p:cNvSpPr>
              <a:spLocks noChangeArrowheads="1"/>
            </p:cNvSpPr>
            <p:nvPr/>
          </p:nvSpPr>
          <p:spPr bwMode="auto">
            <a:xfrm>
              <a:off x="3111" y="1100"/>
              <a:ext cx="73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69" name="Rectangle 1320"/>
            <p:cNvSpPr>
              <a:spLocks noChangeArrowheads="1"/>
            </p:cNvSpPr>
            <p:nvPr/>
          </p:nvSpPr>
          <p:spPr bwMode="auto">
            <a:xfrm>
              <a:off x="3150" y="1103"/>
              <a:ext cx="23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70" name="Rectangle 1321"/>
            <p:cNvSpPr>
              <a:spLocks noChangeArrowheads="1"/>
            </p:cNvSpPr>
            <p:nvPr/>
          </p:nvSpPr>
          <p:spPr bwMode="auto">
            <a:xfrm>
              <a:off x="3118" y="1103"/>
              <a:ext cx="27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71" name="Rectangle 1322"/>
            <p:cNvSpPr>
              <a:spLocks noChangeArrowheads="1"/>
            </p:cNvSpPr>
            <p:nvPr/>
          </p:nvSpPr>
          <p:spPr bwMode="auto">
            <a:xfrm>
              <a:off x="3125" y="1111"/>
              <a:ext cx="12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72" name="Rectangle 1323"/>
            <p:cNvSpPr>
              <a:spLocks noChangeArrowheads="1"/>
            </p:cNvSpPr>
            <p:nvPr/>
          </p:nvSpPr>
          <p:spPr bwMode="auto">
            <a:xfrm>
              <a:off x="3157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73" name="Rectangle 1324"/>
            <p:cNvSpPr>
              <a:spLocks noChangeArrowheads="1"/>
            </p:cNvSpPr>
            <p:nvPr/>
          </p:nvSpPr>
          <p:spPr bwMode="auto">
            <a:xfrm>
              <a:off x="3154" y="1211"/>
              <a:ext cx="15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74" name="Oval 1325"/>
            <p:cNvSpPr>
              <a:spLocks noChangeArrowheads="1"/>
            </p:cNvSpPr>
            <p:nvPr/>
          </p:nvSpPr>
          <p:spPr bwMode="auto">
            <a:xfrm>
              <a:off x="3139" y="1175"/>
              <a:ext cx="2" cy="1"/>
            </a:xfrm>
            <a:prstGeom prst="ellipse">
              <a:avLst/>
            </a:prstGeom>
            <a:solidFill>
              <a:srgbClr val="FFBF7F"/>
            </a:solidFill>
            <a:ln w="3175">
              <a:solidFill>
                <a:srgbClr val="FFBF7F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75" name="Freeform 1326"/>
            <p:cNvSpPr>
              <a:spLocks/>
            </p:cNvSpPr>
            <p:nvPr/>
          </p:nvSpPr>
          <p:spPr bwMode="auto">
            <a:xfrm>
              <a:off x="2923" y="1070"/>
              <a:ext cx="110" cy="156"/>
            </a:xfrm>
            <a:custGeom>
              <a:avLst/>
              <a:gdLst>
                <a:gd name="T0" fmla="*/ 0 w 439"/>
                <a:gd name="T1" fmla="*/ 0 h 623"/>
                <a:gd name="T2" fmla="*/ 0 w 439"/>
                <a:gd name="T3" fmla="*/ 0 h 623"/>
                <a:gd name="T4" fmla="*/ 0 w 439"/>
                <a:gd name="T5" fmla="*/ 0 h 623"/>
                <a:gd name="T6" fmla="*/ 0 w 439"/>
                <a:gd name="T7" fmla="*/ 0 h 623"/>
                <a:gd name="T8" fmla="*/ 0 w 439"/>
                <a:gd name="T9" fmla="*/ 0 h 623"/>
                <a:gd name="T10" fmla="*/ 0 w 439"/>
                <a:gd name="T11" fmla="*/ 0 h 623"/>
                <a:gd name="T12" fmla="*/ 0 w 439"/>
                <a:gd name="T13" fmla="*/ 0 h 6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39"/>
                <a:gd name="T22" fmla="*/ 0 h 623"/>
                <a:gd name="T23" fmla="*/ 439 w 439"/>
                <a:gd name="T24" fmla="*/ 623 h 6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39" h="623">
                  <a:moveTo>
                    <a:pt x="0" y="103"/>
                  </a:moveTo>
                  <a:lnTo>
                    <a:pt x="0" y="623"/>
                  </a:lnTo>
                  <a:lnTo>
                    <a:pt x="439" y="623"/>
                  </a:lnTo>
                  <a:lnTo>
                    <a:pt x="439" y="103"/>
                  </a:lnTo>
                  <a:lnTo>
                    <a:pt x="305" y="0"/>
                  </a:lnTo>
                  <a:lnTo>
                    <a:pt x="1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3F5F00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76" name="Rectangle 1327"/>
            <p:cNvSpPr>
              <a:spLocks noChangeArrowheads="1"/>
            </p:cNvSpPr>
            <p:nvPr/>
          </p:nvSpPr>
          <p:spPr bwMode="auto">
            <a:xfrm>
              <a:off x="2940" y="1100"/>
              <a:ext cx="72" cy="123"/>
            </a:xfrm>
            <a:prstGeom prst="rect">
              <a:avLst/>
            </a:prstGeom>
            <a:solidFill>
              <a:srgbClr val="FFB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77" name="Rectangle 1328"/>
            <p:cNvSpPr>
              <a:spLocks noChangeArrowheads="1"/>
            </p:cNvSpPr>
            <p:nvPr/>
          </p:nvSpPr>
          <p:spPr bwMode="auto">
            <a:xfrm>
              <a:off x="2979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78" name="Rectangle 1329"/>
            <p:cNvSpPr>
              <a:spLocks noChangeArrowheads="1"/>
            </p:cNvSpPr>
            <p:nvPr/>
          </p:nvSpPr>
          <p:spPr bwMode="auto">
            <a:xfrm>
              <a:off x="2947" y="1103"/>
              <a:ext cx="26" cy="116"/>
            </a:xfrm>
            <a:prstGeom prst="rect">
              <a:avLst/>
            </a:prstGeom>
            <a:solidFill>
              <a:srgbClr val="BF7F3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79" name="Rectangle 1330"/>
            <p:cNvSpPr>
              <a:spLocks noChangeArrowheads="1"/>
            </p:cNvSpPr>
            <p:nvPr/>
          </p:nvSpPr>
          <p:spPr bwMode="auto">
            <a:xfrm>
              <a:off x="2958" y="1111"/>
              <a:ext cx="8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80" name="Rectangle 1331"/>
            <p:cNvSpPr>
              <a:spLocks noChangeArrowheads="1"/>
            </p:cNvSpPr>
            <p:nvPr/>
          </p:nvSpPr>
          <p:spPr bwMode="auto">
            <a:xfrm>
              <a:off x="2986" y="1111"/>
              <a:ext cx="9" cy="48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FFB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81" name="Rectangle 1332"/>
            <p:cNvSpPr>
              <a:spLocks noChangeArrowheads="1"/>
            </p:cNvSpPr>
            <p:nvPr/>
          </p:nvSpPr>
          <p:spPr bwMode="auto">
            <a:xfrm>
              <a:off x="2982" y="1211"/>
              <a:ext cx="16" cy="1"/>
            </a:xfrm>
            <a:prstGeom prst="rect">
              <a:avLst/>
            </a:prstGeom>
            <a:solidFill>
              <a:srgbClr val="7F3F00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82" name="Oval 1333"/>
            <p:cNvSpPr>
              <a:spLocks noChangeArrowheads="1"/>
            </p:cNvSpPr>
            <p:nvPr/>
          </p:nvSpPr>
          <p:spPr bwMode="auto">
            <a:xfrm>
              <a:off x="2967" y="1174"/>
              <a:ext cx="4" cy="3"/>
            </a:xfrm>
            <a:prstGeom prst="ellipse">
              <a:avLst/>
            </a:prstGeom>
            <a:solidFill>
              <a:srgbClr val="FFBF7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83" name="Rectangle 1334"/>
            <p:cNvSpPr>
              <a:spLocks noChangeArrowheads="1"/>
            </p:cNvSpPr>
            <p:nvPr/>
          </p:nvSpPr>
          <p:spPr bwMode="auto">
            <a:xfrm>
              <a:off x="3115" y="746"/>
              <a:ext cx="54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84" name="Freeform 1335"/>
            <p:cNvSpPr>
              <a:spLocks/>
            </p:cNvSpPr>
            <p:nvPr/>
          </p:nvSpPr>
          <p:spPr bwMode="auto">
            <a:xfrm>
              <a:off x="3108" y="718"/>
              <a:ext cx="71" cy="29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5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85" name="Freeform 1336"/>
            <p:cNvSpPr>
              <a:spLocks/>
            </p:cNvSpPr>
            <p:nvPr/>
          </p:nvSpPr>
          <p:spPr bwMode="auto">
            <a:xfrm>
              <a:off x="3115" y="724"/>
              <a:ext cx="58" cy="21"/>
            </a:xfrm>
            <a:custGeom>
              <a:avLst/>
              <a:gdLst>
                <a:gd name="T0" fmla="*/ 0 w 232"/>
                <a:gd name="T1" fmla="*/ 0 h 85"/>
                <a:gd name="T2" fmla="*/ 0 w 232"/>
                <a:gd name="T3" fmla="*/ 0 h 85"/>
                <a:gd name="T4" fmla="*/ 0 w 232"/>
                <a:gd name="T5" fmla="*/ 0 h 85"/>
                <a:gd name="T6" fmla="*/ 0 w 232"/>
                <a:gd name="T7" fmla="*/ 0 h 85"/>
                <a:gd name="T8" fmla="*/ 0 w 232"/>
                <a:gd name="T9" fmla="*/ 0 h 85"/>
                <a:gd name="T10" fmla="*/ 0 w 232"/>
                <a:gd name="T11" fmla="*/ 0 h 85"/>
                <a:gd name="T12" fmla="*/ 0 w 232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2"/>
                <a:gd name="T22" fmla="*/ 0 h 85"/>
                <a:gd name="T23" fmla="*/ 232 w 232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2" h="85">
                  <a:moveTo>
                    <a:pt x="0" y="85"/>
                  </a:moveTo>
                  <a:lnTo>
                    <a:pt x="232" y="85"/>
                  </a:lnTo>
                  <a:lnTo>
                    <a:pt x="232" y="43"/>
                  </a:lnTo>
                  <a:lnTo>
                    <a:pt x="153" y="0"/>
                  </a:lnTo>
                  <a:lnTo>
                    <a:pt x="78" y="0"/>
                  </a:lnTo>
                  <a:lnTo>
                    <a:pt x="0" y="41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86" name="Rectangle 1337"/>
            <p:cNvSpPr>
              <a:spLocks noChangeArrowheads="1"/>
            </p:cNvSpPr>
            <p:nvPr/>
          </p:nvSpPr>
          <p:spPr bwMode="auto">
            <a:xfrm>
              <a:off x="3118" y="781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87" name="Rectangle 1338"/>
            <p:cNvSpPr>
              <a:spLocks noChangeArrowheads="1"/>
            </p:cNvSpPr>
            <p:nvPr/>
          </p:nvSpPr>
          <p:spPr bwMode="auto">
            <a:xfrm>
              <a:off x="3118" y="753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88" name="Rectangle 1339"/>
            <p:cNvSpPr>
              <a:spLocks noChangeArrowheads="1"/>
            </p:cNvSpPr>
            <p:nvPr/>
          </p:nvSpPr>
          <p:spPr bwMode="auto">
            <a:xfrm>
              <a:off x="2958" y="746"/>
              <a:ext cx="51" cy="66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89" name="Freeform 1340"/>
            <p:cNvSpPr>
              <a:spLocks/>
            </p:cNvSpPr>
            <p:nvPr/>
          </p:nvSpPr>
          <p:spPr bwMode="auto">
            <a:xfrm>
              <a:off x="2950" y="718"/>
              <a:ext cx="71" cy="30"/>
            </a:xfrm>
            <a:custGeom>
              <a:avLst/>
              <a:gdLst>
                <a:gd name="T0" fmla="*/ 0 w 284"/>
                <a:gd name="T1" fmla="*/ 0 h 118"/>
                <a:gd name="T2" fmla="*/ 0 w 284"/>
                <a:gd name="T3" fmla="*/ 0 h 118"/>
                <a:gd name="T4" fmla="*/ 0 w 284"/>
                <a:gd name="T5" fmla="*/ 0 h 118"/>
                <a:gd name="T6" fmla="*/ 0 w 284"/>
                <a:gd name="T7" fmla="*/ 0 h 118"/>
                <a:gd name="T8" fmla="*/ 0 w 284"/>
                <a:gd name="T9" fmla="*/ 0 h 118"/>
                <a:gd name="T10" fmla="*/ 0 w 284"/>
                <a:gd name="T11" fmla="*/ 0 h 118"/>
                <a:gd name="T12" fmla="*/ 0 w 284"/>
                <a:gd name="T13" fmla="*/ 0 h 1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4"/>
                <a:gd name="T22" fmla="*/ 0 h 118"/>
                <a:gd name="T23" fmla="*/ 284 w 284"/>
                <a:gd name="T24" fmla="*/ 118 h 1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4" h="118">
                  <a:moveTo>
                    <a:pt x="0" y="118"/>
                  </a:moveTo>
                  <a:lnTo>
                    <a:pt x="284" y="118"/>
                  </a:lnTo>
                  <a:lnTo>
                    <a:pt x="284" y="58"/>
                  </a:lnTo>
                  <a:lnTo>
                    <a:pt x="189" y="0"/>
                  </a:lnTo>
                  <a:lnTo>
                    <a:pt x="96" y="0"/>
                  </a:lnTo>
                  <a:lnTo>
                    <a:pt x="0" y="56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90" name="Freeform 1341"/>
            <p:cNvSpPr>
              <a:spLocks/>
            </p:cNvSpPr>
            <p:nvPr/>
          </p:nvSpPr>
          <p:spPr bwMode="auto">
            <a:xfrm>
              <a:off x="2957" y="724"/>
              <a:ext cx="58" cy="21"/>
            </a:xfrm>
            <a:custGeom>
              <a:avLst/>
              <a:gdLst>
                <a:gd name="T0" fmla="*/ 0 w 231"/>
                <a:gd name="T1" fmla="*/ 0 h 85"/>
                <a:gd name="T2" fmla="*/ 0 w 231"/>
                <a:gd name="T3" fmla="*/ 0 h 85"/>
                <a:gd name="T4" fmla="*/ 0 w 231"/>
                <a:gd name="T5" fmla="*/ 0 h 85"/>
                <a:gd name="T6" fmla="*/ 0 w 231"/>
                <a:gd name="T7" fmla="*/ 0 h 85"/>
                <a:gd name="T8" fmla="*/ 0 w 231"/>
                <a:gd name="T9" fmla="*/ 0 h 85"/>
                <a:gd name="T10" fmla="*/ 0 w 231"/>
                <a:gd name="T11" fmla="*/ 0 h 85"/>
                <a:gd name="T12" fmla="*/ 0 w 231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1"/>
                <a:gd name="T22" fmla="*/ 0 h 85"/>
                <a:gd name="T23" fmla="*/ 231 w 231"/>
                <a:gd name="T24" fmla="*/ 85 h 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1" h="85">
                  <a:moveTo>
                    <a:pt x="0" y="85"/>
                  </a:moveTo>
                  <a:lnTo>
                    <a:pt x="231" y="85"/>
                  </a:lnTo>
                  <a:lnTo>
                    <a:pt x="231" y="43"/>
                  </a:lnTo>
                  <a:lnTo>
                    <a:pt x="155" y="0"/>
                  </a:lnTo>
                  <a:lnTo>
                    <a:pt x="78" y="0"/>
                  </a:lnTo>
                  <a:lnTo>
                    <a:pt x="0" y="42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FF9F1F"/>
            </a:solidFill>
            <a:ln w="3175">
              <a:solidFill>
                <a:srgbClr val="FF9F1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91" name="Rectangle 1342"/>
            <p:cNvSpPr>
              <a:spLocks noChangeArrowheads="1"/>
            </p:cNvSpPr>
            <p:nvPr/>
          </p:nvSpPr>
          <p:spPr bwMode="auto">
            <a:xfrm>
              <a:off x="2961" y="785"/>
              <a:ext cx="44" cy="19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92" name="Rectangle 1343"/>
            <p:cNvSpPr>
              <a:spLocks noChangeArrowheads="1"/>
            </p:cNvSpPr>
            <p:nvPr/>
          </p:nvSpPr>
          <p:spPr bwMode="auto">
            <a:xfrm>
              <a:off x="2961" y="753"/>
              <a:ext cx="44" cy="23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93" name="Freeform 1344"/>
            <p:cNvSpPr>
              <a:spLocks/>
            </p:cNvSpPr>
            <p:nvPr/>
          </p:nvSpPr>
          <p:spPr bwMode="auto">
            <a:xfrm>
              <a:off x="3096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94" name="Rectangle 1345"/>
            <p:cNvSpPr>
              <a:spLocks noChangeArrowheads="1"/>
            </p:cNvSpPr>
            <p:nvPr/>
          </p:nvSpPr>
          <p:spPr bwMode="auto">
            <a:xfrm>
              <a:off x="3115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95" name="Rectangle 1346"/>
            <p:cNvSpPr>
              <a:spLocks noChangeArrowheads="1"/>
            </p:cNvSpPr>
            <p:nvPr/>
          </p:nvSpPr>
          <p:spPr bwMode="auto">
            <a:xfrm>
              <a:off x="3147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96" name="Rectangle 1347"/>
            <p:cNvSpPr>
              <a:spLocks noChangeArrowheads="1"/>
            </p:cNvSpPr>
            <p:nvPr/>
          </p:nvSpPr>
          <p:spPr bwMode="auto">
            <a:xfrm>
              <a:off x="3118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97" name="Rectangle 1348"/>
            <p:cNvSpPr>
              <a:spLocks noChangeArrowheads="1"/>
            </p:cNvSpPr>
            <p:nvPr/>
          </p:nvSpPr>
          <p:spPr bwMode="auto">
            <a:xfrm>
              <a:off x="3147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98" name="Rectangle 1349"/>
            <p:cNvSpPr>
              <a:spLocks noChangeArrowheads="1"/>
            </p:cNvSpPr>
            <p:nvPr/>
          </p:nvSpPr>
          <p:spPr bwMode="auto">
            <a:xfrm>
              <a:off x="3118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199" name="Rectangle 1350"/>
            <p:cNvSpPr>
              <a:spLocks noChangeArrowheads="1"/>
            </p:cNvSpPr>
            <p:nvPr/>
          </p:nvSpPr>
          <p:spPr bwMode="auto">
            <a:xfrm>
              <a:off x="3089" y="996"/>
              <a:ext cx="102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00" name="Freeform 1351"/>
            <p:cNvSpPr>
              <a:spLocks/>
            </p:cNvSpPr>
            <p:nvPr/>
          </p:nvSpPr>
          <p:spPr bwMode="auto">
            <a:xfrm>
              <a:off x="2940" y="890"/>
              <a:ext cx="93" cy="109"/>
            </a:xfrm>
            <a:custGeom>
              <a:avLst/>
              <a:gdLst>
                <a:gd name="T0" fmla="*/ 0 w 371"/>
                <a:gd name="T1" fmla="*/ 0 h 438"/>
                <a:gd name="T2" fmla="*/ 0 w 371"/>
                <a:gd name="T3" fmla="*/ 0 h 438"/>
                <a:gd name="T4" fmla="*/ 0 w 371"/>
                <a:gd name="T5" fmla="*/ 0 h 438"/>
                <a:gd name="T6" fmla="*/ 0 w 371"/>
                <a:gd name="T7" fmla="*/ 0 h 438"/>
                <a:gd name="T8" fmla="*/ 0 w 371"/>
                <a:gd name="T9" fmla="*/ 0 h 438"/>
                <a:gd name="T10" fmla="*/ 0 w 371"/>
                <a:gd name="T11" fmla="*/ 0 h 438"/>
                <a:gd name="T12" fmla="*/ 0 w 371"/>
                <a:gd name="T13" fmla="*/ 0 h 4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1"/>
                <a:gd name="T22" fmla="*/ 0 h 438"/>
                <a:gd name="T23" fmla="*/ 371 w 371"/>
                <a:gd name="T24" fmla="*/ 438 h 4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1" h="438">
                  <a:moveTo>
                    <a:pt x="38" y="0"/>
                  </a:moveTo>
                  <a:lnTo>
                    <a:pt x="336" y="0"/>
                  </a:lnTo>
                  <a:lnTo>
                    <a:pt x="336" y="386"/>
                  </a:lnTo>
                  <a:lnTo>
                    <a:pt x="371" y="438"/>
                  </a:lnTo>
                  <a:lnTo>
                    <a:pt x="0" y="438"/>
                  </a:lnTo>
                  <a:lnTo>
                    <a:pt x="37" y="386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F7F3F"/>
            </a:solidFill>
            <a:ln w="3175">
              <a:solidFill>
                <a:srgbClr val="7F3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01" name="Rectangle 1352"/>
            <p:cNvSpPr>
              <a:spLocks noChangeArrowheads="1"/>
            </p:cNvSpPr>
            <p:nvPr/>
          </p:nvSpPr>
          <p:spPr bwMode="auto">
            <a:xfrm>
              <a:off x="2958" y="900"/>
              <a:ext cx="54" cy="87"/>
            </a:xfrm>
            <a:prstGeom prst="rect">
              <a:avLst/>
            </a:prstGeom>
            <a:solidFill>
              <a:srgbClr val="FF9F1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02" name="Rectangle 1353"/>
            <p:cNvSpPr>
              <a:spLocks noChangeArrowheads="1"/>
            </p:cNvSpPr>
            <p:nvPr/>
          </p:nvSpPr>
          <p:spPr bwMode="auto">
            <a:xfrm>
              <a:off x="2990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03" name="Rectangle 1354"/>
            <p:cNvSpPr>
              <a:spLocks noChangeArrowheads="1"/>
            </p:cNvSpPr>
            <p:nvPr/>
          </p:nvSpPr>
          <p:spPr bwMode="auto">
            <a:xfrm>
              <a:off x="2961" y="946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04" name="Rectangle 1355"/>
            <p:cNvSpPr>
              <a:spLocks noChangeArrowheads="1"/>
            </p:cNvSpPr>
            <p:nvPr/>
          </p:nvSpPr>
          <p:spPr bwMode="auto">
            <a:xfrm>
              <a:off x="2990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05" name="Rectangle 1356"/>
            <p:cNvSpPr>
              <a:spLocks noChangeArrowheads="1"/>
            </p:cNvSpPr>
            <p:nvPr/>
          </p:nvSpPr>
          <p:spPr bwMode="auto">
            <a:xfrm>
              <a:off x="2961" y="903"/>
              <a:ext cx="19" cy="37"/>
            </a:xfrm>
            <a:prstGeom prst="rect">
              <a:avLst/>
            </a:prstGeom>
            <a:solidFill>
              <a:srgbClr val="FFBF5F"/>
            </a:solidFill>
            <a:ln w="3175">
              <a:solidFill>
                <a:srgbClr val="7F3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06" name="Rectangle 1357"/>
            <p:cNvSpPr>
              <a:spLocks noChangeArrowheads="1"/>
            </p:cNvSpPr>
            <p:nvPr/>
          </p:nvSpPr>
          <p:spPr bwMode="auto">
            <a:xfrm>
              <a:off x="2933" y="996"/>
              <a:ext cx="105" cy="5"/>
            </a:xfrm>
            <a:prstGeom prst="rect">
              <a:avLst/>
            </a:prstGeom>
            <a:solidFill>
              <a:srgbClr val="DF9F7F"/>
            </a:solidFill>
            <a:ln w="3175">
              <a:solidFill>
                <a:srgbClr val="DF9F7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07" name="Rectangle 1358"/>
            <p:cNvSpPr>
              <a:spLocks noChangeArrowheads="1"/>
            </p:cNvSpPr>
            <p:nvPr/>
          </p:nvSpPr>
          <p:spPr bwMode="auto">
            <a:xfrm>
              <a:off x="2942" y="1231"/>
              <a:ext cx="68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08" name="Rectangle 1359"/>
            <p:cNvSpPr>
              <a:spLocks noChangeArrowheads="1"/>
            </p:cNvSpPr>
            <p:nvPr/>
          </p:nvSpPr>
          <p:spPr bwMode="auto">
            <a:xfrm>
              <a:off x="2935" y="1242"/>
              <a:ext cx="82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09" name="Rectangle 1360"/>
            <p:cNvSpPr>
              <a:spLocks noChangeArrowheads="1"/>
            </p:cNvSpPr>
            <p:nvPr/>
          </p:nvSpPr>
          <p:spPr bwMode="auto">
            <a:xfrm>
              <a:off x="2932" y="1249"/>
              <a:ext cx="89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10" name="Rectangle 1361"/>
            <p:cNvSpPr>
              <a:spLocks noChangeArrowheads="1"/>
            </p:cNvSpPr>
            <p:nvPr/>
          </p:nvSpPr>
          <p:spPr bwMode="auto">
            <a:xfrm>
              <a:off x="2924" y="1260"/>
              <a:ext cx="104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11" name="Rectangle 1362"/>
            <p:cNvSpPr>
              <a:spLocks noChangeArrowheads="1"/>
            </p:cNvSpPr>
            <p:nvPr/>
          </p:nvSpPr>
          <p:spPr bwMode="auto">
            <a:xfrm>
              <a:off x="2921" y="1267"/>
              <a:ext cx="110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12" name="Freeform 1363"/>
            <p:cNvSpPr>
              <a:spLocks/>
            </p:cNvSpPr>
            <p:nvPr/>
          </p:nvSpPr>
          <p:spPr bwMode="auto">
            <a:xfrm>
              <a:off x="2943" y="1227"/>
              <a:ext cx="70" cy="5"/>
            </a:xfrm>
            <a:custGeom>
              <a:avLst/>
              <a:gdLst>
                <a:gd name="T0" fmla="*/ 0 w 281"/>
                <a:gd name="T1" fmla="*/ 0 h 22"/>
                <a:gd name="T2" fmla="*/ 0 w 281"/>
                <a:gd name="T3" fmla="*/ 0 h 22"/>
                <a:gd name="T4" fmla="*/ 0 w 281"/>
                <a:gd name="T5" fmla="*/ 0 h 22"/>
                <a:gd name="T6" fmla="*/ 0 w 281"/>
                <a:gd name="T7" fmla="*/ 0 h 22"/>
                <a:gd name="T8" fmla="*/ 0 w 281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1"/>
                <a:gd name="T16" fmla="*/ 0 h 22"/>
                <a:gd name="T17" fmla="*/ 281 w 281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1" h="22">
                  <a:moveTo>
                    <a:pt x="0" y="22"/>
                  </a:moveTo>
                  <a:lnTo>
                    <a:pt x="19" y="0"/>
                  </a:lnTo>
                  <a:lnTo>
                    <a:pt x="262" y="0"/>
                  </a:lnTo>
                  <a:lnTo>
                    <a:pt x="281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13" name="Freeform 1364"/>
            <p:cNvSpPr>
              <a:spLocks/>
            </p:cNvSpPr>
            <p:nvPr/>
          </p:nvSpPr>
          <p:spPr bwMode="auto">
            <a:xfrm>
              <a:off x="293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0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14" name="Freeform 1365"/>
            <p:cNvSpPr>
              <a:spLocks/>
            </p:cNvSpPr>
            <p:nvPr/>
          </p:nvSpPr>
          <p:spPr bwMode="auto">
            <a:xfrm>
              <a:off x="2932" y="1246"/>
              <a:ext cx="92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8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15" name="Freeform 1366"/>
            <p:cNvSpPr>
              <a:spLocks/>
            </p:cNvSpPr>
            <p:nvPr/>
          </p:nvSpPr>
          <p:spPr bwMode="auto">
            <a:xfrm>
              <a:off x="2925" y="1255"/>
              <a:ext cx="106" cy="4"/>
            </a:xfrm>
            <a:custGeom>
              <a:avLst/>
              <a:gdLst>
                <a:gd name="T0" fmla="*/ 0 w 425"/>
                <a:gd name="T1" fmla="*/ 0 h 17"/>
                <a:gd name="T2" fmla="*/ 0 w 425"/>
                <a:gd name="T3" fmla="*/ 0 h 17"/>
                <a:gd name="T4" fmla="*/ 0 w 425"/>
                <a:gd name="T5" fmla="*/ 0 h 17"/>
                <a:gd name="T6" fmla="*/ 0 w 425"/>
                <a:gd name="T7" fmla="*/ 0 h 17"/>
                <a:gd name="T8" fmla="*/ 0 w 425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5"/>
                <a:gd name="T16" fmla="*/ 0 h 17"/>
                <a:gd name="T17" fmla="*/ 425 w 425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5" h="17">
                  <a:moveTo>
                    <a:pt x="23" y="0"/>
                  </a:moveTo>
                  <a:lnTo>
                    <a:pt x="0" y="17"/>
                  </a:lnTo>
                  <a:lnTo>
                    <a:pt x="425" y="17"/>
                  </a:lnTo>
                  <a:lnTo>
                    <a:pt x="402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16" name="Freeform 1367"/>
            <p:cNvSpPr>
              <a:spLocks/>
            </p:cNvSpPr>
            <p:nvPr/>
          </p:nvSpPr>
          <p:spPr bwMode="auto">
            <a:xfrm>
              <a:off x="292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17" name="Rectangle 1368"/>
            <p:cNvSpPr>
              <a:spLocks noChangeArrowheads="1"/>
            </p:cNvSpPr>
            <p:nvPr/>
          </p:nvSpPr>
          <p:spPr bwMode="auto">
            <a:xfrm>
              <a:off x="3028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18" name="Rectangle 1369"/>
            <p:cNvSpPr>
              <a:spLocks noChangeArrowheads="1"/>
            </p:cNvSpPr>
            <p:nvPr/>
          </p:nvSpPr>
          <p:spPr bwMode="auto">
            <a:xfrm>
              <a:off x="3017" y="1210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19" name="Freeform 1370"/>
            <p:cNvSpPr>
              <a:spLocks/>
            </p:cNvSpPr>
            <p:nvPr/>
          </p:nvSpPr>
          <p:spPr bwMode="auto">
            <a:xfrm>
              <a:off x="300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20" name="Freeform 1371"/>
            <p:cNvSpPr>
              <a:spLocks/>
            </p:cNvSpPr>
            <p:nvPr/>
          </p:nvSpPr>
          <p:spPr bwMode="auto">
            <a:xfrm>
              <a:off x="3008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115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15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21" name="Rectangle 1372"/>
            <p:cNvSpPr>
              <a:spLocks noChangeArrowheads="1"/>
            </p:cNvSpPr>
            <p:nvPr/>
          </p:nvSpPr>
          <p:spPr bwMode="auto">
            <a:xfrm>
              <a:off x="3035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22" name="Rectangle 1373"/>
            <p:cNvSpPr>
              <a:spLocks noChangeArrowheads="1"/>
            </p:cNvSpPr>
            <p:nvPr/>
          </p:nvSpPr>
          <p:spPr bwMode="auto">
            <a:xfrm>
              <a:off x="2924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23" name="Rectangle 1374"/>
            <p:cNvSpPr>
              <a:spLocks noChangeArrowheads="1"/>
            </p:cNvSpPr>
            <p:nvPr/>
          </p:nvSpPr>
          <p:spPr bwMode="auto">
            <a:xfrm>
              <a:off x="2935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24" name="Rectangle 1375"/>
            <p:cNvSpPr>
              <a:spLocks noChangeArrowheads="1"/>
            </p:cNvSpPr>
            <p:nvPr/>
          </p:nvSpPr>
          <p:spPr bwMode="auto">
            <a:xfrm>
              <a:off x="2942" y="1203"/>
              <a:ext cx="1" cy="32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25" name="Freeform 1376"/>
            <p:cNvSpPr>
              <a:spLocks/>
            </p:cNvSpPr>
            <p:nvPr/>
          </p:nvSpPr>
          <p:spPr bwMode="auto">
            <a:xfrm>
              <a:off x="2922" y="1197"/>
              <a:ext cx="26" cy="39"/>
            </a:xfrm>
            <a:custGeom>
              <a:avLst/>
              <a:gdLst>
                <a:gd name="T0" fmla="*/ 0 w 103"/>
                <a:gd name="T1" fmla="*/ 0 h 160"/>
                <a:gd name="T2" fmla="*/ 0 w 103"/>
                <a:gd name="T3" fmla="*/ 0 h 160"/>
                <a:gd name="T4" fmla="*/ 0 w 103"/>
                <a:gd name="T5" fmla="*/ 0 h 160"/>
                <a:gd name="T6" fmla="*/ 0 w 103"/>
                <a:gd name="T7" fmla="*/ 0 h 160"/>
                <a:gd name="T8" fmla="*/ 0 w 103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60"/>
                <a:gd name="T17" fmla="*/ 103 w 103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60">
                  <a:moveTo>
                    <a:pt x="0" y="153"/>
                  </a:moveTo>
                  <a:lnTo>
                    <a:pt x="103" y="0"/>
                  </a:lnTo>
                  <a:lnTo>
                    <a:pt x="103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26" name="Freeform 1377"/>
            <p:cNvSpPr>
              <a:spLocks/>
            </p:cNvSpPr>
            <p:nvPr/>
          </p:nvSpPr>
          <p:spPr bwMode="auto">
            <a:xfrm>
              <a:off x="2919" y="1196"/>
              <a:ext cx="29" cy="39"/>
            </a:xfrm>
            <a:custGeom>
              <a:avLst/>
              <a:gdLst>
                <a:gd name="T0" fmla="*/ 0 w 115"/>
                <a:gd name="T1" fmla="*/ 0 h 156"/>
                <a:gd name="T2" fmla="*/ 0 w 115"/>
                <a:gd name="T3" fmla="*/ 0 h 156"/>
                <a:gd name="T4" fmla="*/ 0 w 115"/>
                <a:gd name="T5" fmla="*/ 0 h 156"/>
                <a:gd name="T6" fmla="*/ 0 w 115"/>
                <a:gd name="T7" fmla="*/ 0 h 156"/>
                <a:gd name="T8" fmla="*/ 0 w 115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"/>
                <a:gd name="T16" fmla="*/ 0 h 156"/>
                <a:gd name="T17" fmla="*/ 115 w 115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" h="156">
                  <a:moveTo>
                    <a:pt x="0" y="156"/>
                  </a:moveTo>
                  <a:lnTo>
                    <a:pt x="10" y="156"/>
                  </a:lnTo>
                  <a:lnTo>
                    <a:pt x="115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27" name="Rectangle 1378"/>
            <p:cNvSpPr>
              <a:spLocks noChangeArrowheads="1"/>
            </p:cNvSpPr>
            <p:nvPr/>
          </p:nvSpPr>
          <p:spPr bwMode="auto">
            <a:xfrm>
              <a:off x="3114" y="1231"/>
              <a:ext cx="67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28" name="Rectangle 1379"/>
            <p:cNvSpPr>
              <a:spLocks noChangeArrowheads="1"/>
            </p:cNvSpPr>
            <p:nvPr/>
          </p:nvSpPr>
          <p:spPr bwMode="auto">
            <a:xfrm>
              <a:off x="3106" y="1242"/>
              <a:ext cx="79" cy="1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29" name="Rectangle 1380"/>
            <p:cNvSpPr>
              <a:spLocks noChangeArrowheads="1"/>
            </p:cNvSpPr>
            <p:nvPr/>
          </p:nvSpPr>
          <p:spPr bwMode="auto">
            <a:xfrm>
              <a:off x="3099" y="1249"/>
              <a:ext cx="93" cy="4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30" name="Rectangle 1381"/>
            <p:cNvSpPr>
              <a:spLocks noChangeArrowheads="1"/>
            </p:cNvSpPr>
            <p:nvPr/>
          </p:nvSpPr>
          <p:spPr bwMode="auto">
            <a:xfrm>
              <a:off x="3096" y="1260"/>
              <a:ext cx="103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31" name="Rectangle 1382"/>
            <p:cNvSpPr>
              <a:spLocks noChangeArrowheads="1"/>
            </p:cNvSpPr>
            <p:nvPr/>
          </p:nvSpPr>
          <p:spPr bwMode="auto">
            <a:xfrm>
              <a:off x="3092" y="1267"/>
              <a:ext cx="111" cy="3"/>
            </a:xfrm>
            <a:prstGeom prst="rect">
              <a:avLst/>
            </a:prstGeom>
            <a:solidFill>
              <a:srgbClr val="5F3F1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32" name="Freeform 1383"/>
            <p:cNvSpPr>
              <a:spLocks/>
            </p:cNvSpPr>
            <p:nvPr/>
          </p:nvSpPr>
          <p:spPr bwMode="auto">
            <a:xfrm>
              <a:off x="3113" y="1227"/>
              <a:ext cx="70" cy="5"/>
            </a:xfrm>
            <a:custGeom>
              <a:avLst/>
              <a:gdLst>
                <a:gd name="T0" fmla="*/ 0 w 280"/>
                <a:gd name="T1" fmla="*/ 0 h 22"/>
                <a:gd name="T2" fmla="*/ 0 w 280"/>
                <a:gd name="T3" fmla="*/ 0 h 22"/>
                <a:gd name="T4" fmla="*/ 0 w 280"/>
                <a:gd name="T5" fmla="*/ 0 h 22"/>
                <a:gd name="T6" fmla="*/ 0 w 280"/>
                <a:gd name="T7" fmla="*/ 0 h 22"/>
                <a:gd name="T8" fmla="*/ 0 w 280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0"/>
                <a:gd name="T16" fmla="*/ 0 h 22"/>
                <a:gd name="T17" fmla="*/ 280 w 28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0" h="22">
                  <a:moveTo>
                    <a:pt x="0" y="22"/>
                  </a:moveTo>
                  <a:lnTo>
                    <a:pt x="20" y="0"/>
                  </a:lnTo>
                  <a:lnTo>
                    <a:pt x="262" y="0"/>
                  </a:lnTo>
                  <a:lnTo>
                    <a:pt x="28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33" name="Freeform 1384"/>
            <p:cNvSpPr>
              <a:spLocks/>
            </p:cNvSpPr>
            <p:nvPr/>
          </p:nvSpPr>
          <p:spPr bwMode="auto">
            <a:xfrm>
              <a:off x="3107" y="1237"/>
              <a:ext cx="81" cy="3"/>
            </a:xfrm>
            <a:custGeom>
              <a:avLst/>
              <a:gdLst>
                <a:gd name="T0" fmla="*/ 0 w 327"/>
                <a:gd name="T1" fmla="*/ 0 h 13"/>
                <a:gd name="T2" fmla="*/ 0 w 327"/>
                <a:gd name="T3" fmla="*/ 0 h 13"/>
                <a:gd name="T4" fmla="*/ 0 w 327"/>
                <a:gd name="T5" fmla="*/ 0 h 13"/>
                <a:gd name="T6" fmla="*/ 0 w 327"/>
                <a:gd name="T7" fmla="*/ 0 h 13"/>
                <a:gd name="T8" fmla="*/ 0 w 327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7"/>
                <a:gd name="T16" fmla="*/ 0 h 13"/>
                <a:gd name="T17" fmla="*/ 327 w 32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7" h="13">
                  <a:moveTo>
                    <a:pt x="23" y="0"/>
                  </a:moveTo>
                  <a:lnTo>
                    <a:pt x="311" y="0"/>
                  </a:lnTo>
                  <a:lnTo>
                    <a:pt x="327" y="13"/>
                  </a:lnTo>
                  <a:lnTo>
                    <a:pt x="0" y="1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34" name="Freeform 1385"/>
            <p:cNvSpPr>
              <a:spLocks/>
            </p:cNvSpPr>
            <p:nvPr/>
          </p:nvSpPr>
          <p:spPr bwMode="auto">
            <a:xfrm>
              <a:off x="3102" y="1246"/>
              <a:ext cx="91" cy="4"/>
            </a:xfrm>
            <a:custGeom>
              <a:avLst/>
              <a:gdLst>
                <a:gd name="T0" fmla="*/ 0 w 366"/>
                <a:gd name="T1" fmla="*/ 0 h 17"/>
                <a:gd name="T2" fmla="*/ 0 w 366"/>
                <a:gd name="T3" fmla="*/ 0 h 17"/>
                <a:gd name="T4" fmla="*/ 0 w 366"/>
                <a:gd name="T5" fmla="*/ 0 h 17"/>
                <a:gd name="T6" fmla="*/ 0 w 366"/>
                <a:gd name="T7" fmla="*/ 0 h 17"/>
                <a:gd name="T8" fmla="*/ 0 w 366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6"/>
                <a:gd name="T16" fmla="*/ 0 h 17"/>
                <a:gd name="T17" fmla="*/ 366 w 366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6" h="17">
                  <a:moveTo>
                    <a:pt x="17" y="0"/>
                  </a:moveTo>
                  <a:lnTo>
                    <a:pt x="351" y="0"/>
                  </a:lnTo>
                  <a:lnTo>
                    <a:pt x="366" y="17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35" name="Freeform 1386"/>
            <p:cNvSpPr>
              <a:spLocks/>
            </p:cNvSpPr>
            <p:nvPr/>
          </p:nvSpPr>
          <p:spPr bwMode="auto">
            <a:xfrm>
              <a:off x="3095" y="1255"/>
              <a:ext cx="106" cy="4"/>
            </a:xfrm>
            <a:custGeom>
              <a:avLst/>
              <a:gdLst>
                <a:gd name="T0" fmla="*/ 0 w 424"/>
                <a:gd name="T1" fmla="*/ 0 h 17"/>
                <a:gd name="T2" fmla="*/ 0 w 424"/>
                <a:gd name="T3" fmla="*/ 0 h 17"/>
                <a:gd name="T4" fmla="*/ 0 w 424"/>
                <a:gd name="T5" fmla="*/ 0 h 17"/>
                <a:gd name="T6" fmla="*/ 0 w 424"/>
                <a:gd name="T7" fmla="*/ 0 h 17"/>
                <a:gd name="T8" fmla="*/ 0 w 424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4"/>
                <a:gd name="T16" fmla="*/ 0 h 17"/>
                <a:gd name="T17" fmla="*/ 424 w 424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4" h="17">
                  <a:moveTo>
                    <a:pt x="22" y="0"/>
                  </a:moveTo>
                  <a:lnTo>
                    <a:pt x="0" y="17"/>
                  </a:lnTo>
                  <a:lnTo>
                    <a:pt x="424" y="17"/>
                  </a:lnTo>
                  <a:lnTo>
                    <a:pt x="40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36" name="Freeform 1387"/>
            <p:cNvSpPr>
              <a:spLocks/>
            </p:cNvSpPr>
            <p:nvPr/>
          </p:nvSpPr>
          <p:spPr bwMode="auto">
            <a:xfrm>
              <a:off x="3090" y="1266"/>
              <a:ext cx="115" cy="3"/>
            </a:xfrm>
            <a:custGeom>
              <a:avLst/>
              <a:gdLst>
                <a:gd name="T0" fmla="*/ 0 w 460"/>
                <a:gd name="T1" fmla="*/ 0 h 12"/>
                <a:gd name="T2" fmla="*/ 0 w 460"/>
                <a:gd name="T3" fmla="*/ 0 h 12"/>
                <a:gd name="T4" fmla="*/ 0 w 460"/>
                <a:gd name="T5" fmla="*/ 0 h 12"/>
                <a:gd name="T6" fmla="*/ 0 w 460"/>
                <a:gd name="T7" fmla="*/ 0 h 12"/>
                <a:gd name="T8" fmla="*/ 0 w 46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0"/>
                <a:gd name="T16" fmla="*/ 0 h 12"/>
                <a:gd name="T17" fmla="*/ 460 w 46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0" h="12">
                  <a:moveTo>
                    <a:pt x="16" y="0"/>
                  </a:moveTo>
                  <a:lnTo>
                    <a:pt x="0" y="12"/>
                  </a:lnTo>
                  <a:lnTo>
                    <a:pt x="460" y="12"/>
                  </a:lnTo>
                  <a:lnTo>
                    <a:pt x="444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9F7F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37" name="Rectangle 1388"/>
            <p:cNvSpPr>
              <a:spLocks noChangeArrowheads="1"/>
            </p:cNvSpPr>
            <p:nvPr/>
          </p:nvSpPr>
          <p:spPr bwMode="auto">
            <a:xfrm>
              <a:off x="3203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38" name="Rectangle 1389"/>
            <p:cNvSpPr>
              <a:spLocks noChangeArrowheads="1"/>
            </p:cNvSpPr>
            <p:nvPr/>
          </p:nvSpPr>
          <p:spPr bwMode="auto">
            <a:xfrm>
              <a:off x="3199" y="1227"/>
              <a:ext cx="1" cy="36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39" name="Rectangle 1390"/>
            <p:cNvSpPr>
              <a:spLocks noChangeArrowheads="1"/>
            </p:cNvSpPr>
            <p:nvPr/>
          </p:nvSpPr>
          <p:spPr bwMode="auto">
            <a:xfrm>
              <a:off x="3192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40" name="Freeform 1391"/>
            <p:cNvSpPr>
              <a:spLocks/>
            </p:cNvSpPr>
            <p:nvPr/>
          </p:nvSpPr>
          <p:spPr bwMode="auto">
            <a:xfrm>
              <a:off x="3179" y="1196"/>
              <a:ext cx="26" cy="40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104" y="15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04" y="160"/>
                  </a:lnTo>
                  <a:lnTo>
                    <a:pt x="104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41" name="Freeform 1392"/>
            <p:cNvSpPr>
              <a:spLocks/>
            </p:cNvSpPr>
            <p:nvPr/>
          </p:nvSpPr>
          <p:spPr bwMode="auto">
            <a:xfrm>
              <a:off x="3178" y="1196"/>
              <a:ext cx="29" cy="39"/>
            </a:xfrm>
            <a:custGeom>
              <a:avLst/>
              <a:gdLst>
                <a:gd name="T0" fmla="*/ 0 w 114"/>
                <a:gd name="T1" fmla="*/ 0 h 156"/>
                <a:gd name="T2" fmla="*/ 0 w 114"/>
                <a:gd name="T3" fmla="*/ 0 h 156"/>
                <a:gd name="T4" fmla="*/ 0 w 114"/>
                <a:gd name="T5" fmla="*/ 0 h 156"/>
                <a:gd name="T6" fmla="*/ 0 w 114"/>
                <a:gd name="T7" fmla="*/ 0 h 156"/>
                <a:gd name="T8" fmla="*/ 0 w 114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"/>
                <a:gd name="T16" fmla="*/ 0 h 156"/>
                <a:gd name="T17" fmla="*/ 114 w 114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" h="156">
                  <a:moveTo>
                    <a:pt x="114" y="156"/>
                  </a:moveTo>
                  <a:lnTo>
                    <a:pt x="106" y="156"/>
                  </a:lnTo>
                  <a:lnTo>
                    <a:pt x="0" y="0"/>
                  </a:lnTo>
                  <a:lnTo>
                    <a:pt x="7" y="0"/>
                  </a:lnTo>
                  <a:lnTo>
                    <a:pt x="114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42" name="Rectangle 1393"/>
            <p:cNvSpPr>
              <a:spLocks noChangeArrowheads="1"/>
            </p:cNvSpPr>
            <p:nvPr/>
          </p:nvSpPr>
          <p:spPr bwMode="auto">
            <a:xfrm>
              <a:off x="3203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43" name="Rectangle 1394"/>
            <p:cNvSpPr>
              <a:spLocks noChangeArrowheads="1"/>
            </p:cNvSpPr>
            <p:nvPr/>
          </p:nvSpPr>
          <p:spPr bwMode="auto">
            <a:xfrm>
              <a:off x="3088" y="1235"/>
              <a:ext cx="1" cy="35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44" name="Rectangle 1395"/>
            <p:cNvSpPr>
              <a:spLocks noChangeArrowheads="1"/>
            </p:cNvSpPr>
            <p:nvPr/>
          </p:nvSpPr>
          <p:spPr bwMode="auto">
            <a:xfrm>
              <a:off x="3099" y="1220"/>
              <a:ext cx="1" cy="33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45" name="Rectangle 1396"/>
            <p:cNvSpPr>
              <a:spLocks noChangeArrowheads="1"/>
            </p:cNvSpPr>
            <p:nvPr/>
          </p:nvSpPr>
          <p:spPr bwMode="auto">
            <a:xfrm>
              <a:off x="3106" y="1213"/>
              <a:ext cx="1" cy="29"/>
            </a:xfrm>
            <a:prstGeom prst="rect">
              <a:avLst/>
            </a:prstGeom>
            <a:solidFill>
              <a:srgbClr val="BF7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  <p:sp>
          <p:nvSpPr>
            <p:cNvPr id="3246" name="Freeform 1397"/>
            <p:cNvSpPr>
              <a:spLocks/>
            </p:cNvSpPr>
            <p:nvPr/>
          </p:nvSpPr>
          <p:spPr bwMode="auto">
            <a:xfrm>
              <a:off x="3092" y="1197"/>
              <a:ext cx="25" cy="39"/>
            </a:xfrm>
            <a:custGeom>
              <a:avLst/>
              <a:gdLst>
                <a:gd name="T0" fmla="*/ 0 w 104"/>
                <a:gd name="T1" fmla="*/ 0 h 160"/>
                <a:gd name="T2" fmla="*/ 0 w 104"/>
                <a:gd name="T3" fmla="*/ 0 h 160"/>
                <a:gd name="T4" fmla="*/ 0 w 104"/>
                <a:gd name="T5" fmla="*/ 0 h 160"/>
                <a:gd name="T6" fmla="*/ 0 w 104"/>
                <a:gd name="T7" fmla="*/ 0 h 160"/>
                <a:gd name="T8" fmla="*/ 0 w 104"/>
                <a:gd name="T9" fmla="*/ 0 h 1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60"/>
                <a:gd name="T17" fmla="*/ 104 w 104"/>
                <a:gd name="T18" fmla="*/ 160 h 1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60">
                  <a:moveTo>
                    <a:pt x="0" y="153"/>
                  </a:moveTo>
                  <a:lnTo>
                    <a:pt x="104" y="0"/>
                  </a:lnTo>
                  <a:lnTo>
                    <a:pt x="104" y="7"/>
                  </a:lnTo>
                  <a:lnTo>
                    <a:pt x="0" y="16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3F1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47" name="Freeform 1398"/>
            <p:cNvSpPr>
              <a:spLocks/>
            </p:cNvSpPr>
            <p:nvPr/>
          </p:nvSpPr>
          <p:spPr bwMode="auto">
            <a:xfrm>
              <a:off x="3089" y="1196"/>
              <a:ext cx="29" cy="39"/>
            </a:xfrm>
            <a:custGeom>
              <a:avLst/>
              <a:gdLst>
                <a:gd name="T0" fmla="*/ 0 w 116"/>
                <a:gd name="T1" fmla="*/ 0 h 156"/>
                <a:gd name="T2" fmla="*/ 0 w 116"/>
                <a:gd name="T3" fmla="*/ 0 h 156"/>
                <a:gd name="T4" fmla="*/ 0 w 116"/>
                <a:gd name="T5" fmla="*/ 0 h 156"/>
                <a:gd name="T6" fmla="*/ 0 w 116"/>
                <a:gd name="T7" fmla="*/ 0 h 156"/>
                <a:gd name="T8" fmla="*/ 0 w 116"/>
                <a:gd name="T9" fmla="*/ 0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156"/>
                <a:gd name="T17" fmla="*/ 116 w 116"/>
                <a:gd name="T18" fmla="*/ 156 h 1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156">
                  <a:moveTo>
                    <a:pt x="0" y="156"/>
                  </a:moveTo>
                  <a:lnTo>
                    <a:pt x="9" y="156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5F3F1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48" name="Rectangle 1399"/>
            <p:cNvSpPr>
              <a:spLocks noChangeArrowheads="1"/>
            </p:cNvSpPr>
            <p:nvPr/>
          </p:nvSpPr>
          <p:spPr bwMode="auto">
            <a:xfrm>
              <a:off x="3088" y="1235"/>
              <a:ext cx="1" cy="1"/>
            </a:xfrm>
            <a:prstGeom prst="rect">
              <a:avLst/>
            </a:prstGeom>
            <a:solidFill>
              <a:srgbClr val="7F5F3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3000"/>
            </a:p>
          </p:txBody>
        </p:sp>
      </p:grpSp>
      <p:sp>
        <p:nvSpPr>
          <p:cNvPr id="3101" name="Line 1402"/>
          <p:cNvSpPr>
            <a:spLocks noChangeShapeType="1"/>
          </p:cNvSpPr>
          <p:nvPr/>
        </p:nvSpPr>
        <p:spPr bwMode="auto">
          <a:xfrm flipH="1" flipV="1">
            <a:off x="1346200" y="3313113"/>
            <a:ext cx="2300288" cy="625475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02" name="Line 1403"/>
          <p:cNvSpPr>
            <a:spLocks noChangeShapeType="1"/>
          </p:cNvSpPr>
          <p:nvPr/>
        </p:nvSpPr>
        <p:spPr bwMode="auto">
          <a:xfrm flipH="1" flipV="1">
            <a:off x="2335213" y="2632075"/>
            <a:ext cx="1311275" cy="1306513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03" name="Line 1404"/>
          <p:cNvSpPr>
            <a:spLocks noChangeShapeType="1"/>
          </p:cNvSpPr>
          <p:nvPr/>
        </p:nvSpPr>
        <p:spPr bwMode="auto">
          <a:xfrm flipH="1">
            <a:off x="1168400" y="4108450"/>
            <a:ext cx="1022350" cy="17145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04" name="Line 1405"/>
          <p:cNvSpPr>
            <a:spLocks noChangeShapeType="1"/>
          </p:cNvSpPr>
          <p:nvPr/>
        </p:nvSpPr>
        <p:spPr bwMode="auto">
          <a:xfrm flipH="1">
            <a:off x="876300" y="4105275"/>
            <a:ext cx="1346200" cy="474663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05" name="Line 1406"/>
          <p:cNvSpPr>
            <a:spLocks noChangeShapeType="1"/>
          </p:cNvSpPr>
          <p:nvPr/>
        </p:nvSpPr>
        <p:spPr bwMode="auto">
          <a:xfrm flipH="1">
            <a:off x="1501775" y="4105275"/>
            <a:ext cx="728663" cy="963613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06" name="Line 1407"/>
          <p:cNvSpPr>
            <a:spLocks noChangeShapeType="1"/>
          </p:cNvSpPr>
          <p:nvPr/>
        </p:nvSpPr>
        <p:spPr bwMode="auto">
          <a:xfrm flipH="1">
            <a:off x="1022350" y="4090988"/>
            <a:ext cx="1208088" cy="1096962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07" name="Line 1408"/>
          <p:cNvSpPr>
            <a:spLocks noChangeShapeType="1"/>
          </p:cNvSpPr>
          <p:nvPr/>
        </p:nvSpPr>
        <p:spPr bwMode="auto">
          <a:xfrm flipH="1">
            <a:off x="1603375" y="4100513"/>
            <a:ext cx="639763" cy="96520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08" name="Line 1409"/>
          <p:cNvSpPr>
            <a:spLocks noChangeShapeType="1"/>
          </p:cNvSpPr>
          <p:nvPr/>
        </p:nvSpPr>
        <p:spPr bwMode="auto">
          <a:xfrm flipH="1">
            <a:off x="2224088" y="3919538"/>
            <a:ext cx="1460500" cy="185737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09" name="Line 1415"/>
          <p:cNvSpPr>
            <a:spLocks noChangeShapeType="1"/>
          </p:cNvSpPr>
          <p:nvPr/>
        </p:nvSpPr>
        <p:spPr bwMode="auto">
          <a:xfrm flipV="1">
            <a:off x="2735263" y="2698750"/>
            <a:ext cx="7937" cy="339725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10" name="Line 1416"/>
          <p:cNvSpPr>
            <a:spLocks noChangeShapeType="1"/>
          </p:cNvSpPr>
          <p:nvPr/>
        </p:nvSpPr>
        <p:spPr bwMode="auto">
          <a:xfrm flipH="1">
            <a:off x="2314575" y="3021013"/>
            <a:ext cx="411163" cy="23812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77" name="Line 1422"/>
          <p:cNvSpPr>
            <a:spLocks noChangeShapeType="1"/>
          </p:cNvSpPr>
          <p:nvPr/>
        </p:nvSpPr>
        <p:spPr bwMode="auto">
          <a:xfrm flipH="1" flipV="1">
            <a:off x="889000" y="2170113"/>
            <a:ext cx="1295400" cy="381000"/>
          </a:xfrm>
          <a:prstGeom prst="line">
            <a:avLst/>
          </a:prstGeom>
          <a:noFill/>
          <a:ln w="9525">
            <a:solidFill>
              <a:schemeClr val="accent6">
                <a:lumMod val="75000"/>
              </a:schemeClr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000" dirty="0">
              <a:latin typeface="+mn-lt"/>
              <a:ea typeface="+mn-ea"/>
              <a:cs typeface="+mn-cs"/>
            </a:endParaRPr>
          </a:p>
        </p:txBody>
      </p:sp>
      <p:sp>
        <p:nvSpPr>
          <p:cNvPr id="2478" name="Line 1423"/>
          <p:cNvSpPr>
            <a:spLocks noChangeShapeType="1"/>
          </p:cNvSpPr>
          <p:nvPr/>
        </p:nvSpPr>
        <p:spPr bwMode="auto">
          <a:xfrm>
            <a:off x="1041400" y="2703513"/>
            <a:ext cx="1066800" cy="0"/>
          </a:xfrm>
          <a:prstGeom prst="line">
            <a:avLst/>
          </a:prstGeom>
          <a:noFill/>
          <a:ln w="9525">
            <a:solidFill>
              <a:schemeClr val="accent6">
                <a:lumMod val="75000"/>
              </a:schemeClr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000" dirty="0">
              <a:latin typeface="+mn-lt"/>
              <a:ea typeface="+mn-ea"/>
              <a:cs typeface="+mn-cs"/>
            </a:endParaRPr>
          </a:p>
        </p:txBody>
      </p:sp>
      <p:sp>
        <p:nvSpPr>
          <p:cNvPr id="3113" name="Line 1424"/>
          <p:cNvSpPr>
            <a:spLocks noChangeShapeType="1"/>
          </p:cNvSpPr>
          <p:nvPr/>
        </p:nvSpPr>
        <p:spPr bwMode="auto">
          <a:xfrm>
            <a:off x="2463800" y="2451100"/>
            <a:ext cx="419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114" name="Text Box 1425"/>
          <p:cNvSpPr txBox="1">
            <a:spLocks noChangeArrowheads="1"/>
          </p:cNvSpPr>
          <p:nvPr/>
        </p:nvSpPr>
        <p:spPr bwMode="auto">
          <a:xfrm>
            <a:off x="3581400" y="2590800"/>
            <a:ext cx="128897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600" b="1" dirty="0">
                <a:solidFill>
                  <a:srgbClr val="FF0000"/>
                </a:solidFill>
              </a:rPr>
              <a:t>~100km</a:t>
            </a:r>
          </a:p>
        </p:txBody>
      </p:sp>
      <p:sp>
        <p:nvSpPr>
          <p:cNvPr id="3115" name="Oval 1426"/>
          <p:cNvSpPr>
            <a:spLocks noChangeArrowheads="1"/>
          </p:cNvSpPr>
          <p:nvPr/>
        </p:nvSpPr>
        <p:spPr bwMode="auto">
          <a:xfrm>
            <a:off x="1651000" y="2093913"/>
            <a:ext cx="814388" cy="779462"/>
          </a:xfrm>
          <a:prstGeom prst="ellipse">
            <a:avLst/>
          </a:prstGeom>
          <a:solidFill>
            <a:srgbClr val="00FF00"/>
          </a:solidFill>
          <a:ln w="9525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endParaRPr lang="en-GB" sz="3000"/>
          </a:p>
        </p:txBody>
      </p:sp>
      <p:sp>
        <p:nvSpPr>
          <p:cNvPr id="3116" name="Rectangle 1428"/>
          <p:cNvSpPr>
            <a:spLocks noChangeArrowheads="1"/>
          </p:cNvSpPr>
          <p:nvPr/>
        </p:nvSpPr>
        <p:spPr bwMode="auto">
          <a:xfrm>
            <a:off x="1665288" y="2322513"/>
            <a:ext cx="801687" cy="574675"/>
          </a:xfrm>
          <a:prstGeom prst="rect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 sz="3000"/>
          </a:p>
        </p:txBody>
      </p:sp>
      <p:sp>
        <p:nvSpPr>
          <p:cNvPr id="3117" name="Rectangle 1430"/>
          <p:cNvSpPr>
            <a:spLocks noChangeArrowheads="1"/>
          </p:cNvSpPr>
          <p:nvPr/>
        </p:nvSpPr>
        <p:spPr bwMode="auto">
          <a:xfrm>
            <a:off x="1235075" y="3917950"/>
            <a:ext cx="76200" cy="2286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 sz="3000"/>
          </a:p>
        </p:txBody>
      </p:sp>
      <p:sp>
        <p:nvSpPr>
          <p:cNvPr id="3118" name="Rectangle 1431"/>
          <p:cNvSpPr>
            <a:spLocks noChangeArrowheads="1"/>
          </p:cNvSpPr>
          <p:nvPr/>
        </p:nvSpPr>
        <p:spPr bwMode="auto">
          <a:xfrm>
            <a:off x="1098550" y="4146550"/>
            <a:ext cx="76200" cy="2286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 sz="3000"/>
          </a:p>
        </p:txBody>
      </p:sp>
      <p:sp>
        <p:nvSpPr>
          <p:cNvPr id="3119" name="Rectangle 1432"/>
          <p:cNvSpPr>
            <a:spLocks noChangeArrowheads="1"/>
          </p:cNvSpPr>
          <p:nvPr/>
        </p:nvSpPr>
        <p:spPr bwMode="auto">
          <a:xfrm>
            <a:off x="812800" y="4443413"/>
            <a:ext cx="76200" cy="2286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 sz="3000"/>
          </a:p>
        </p:txBody>
      </p:sp>
      <p:sp>
        <p:nvSpPr>
          <p:cNvPr id="3120" name="Rectangle 1433"/>
          <p:cNvSpPr>
            <a:spLocks noChangeArrowheads="1"/>
          </p:cNvSpPr>
          <p:nvPr/>
        </p:nvSpPr>
        <p:spPr bwMode="auto">
          <a:xfrm>
            <a:off x="947738" y="5078413"/>
            <a:ext cx="76200" cy="2286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 sz="3000"/>
          </a:p>
        </p:txBody>
      </p:sp>
      <p:sp>
        <p:nvSpPr>
          <p:cNvPr id="3121" name="Rectangle 1434"/>
          <p:cNvSpPr>
            <a:spLocks noChangeArrowheads="1"/>
          </p:cNvSpPr>
          <p:nvPr/>
        </p:nvSpPr>
        <p:spPr bwMode="auto">
          <a:xfrm>
            <a:off x="1414463" y="4926013"/>
            <a:ext cx="76200" cy="2286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 sz="3000"/>
          </a:p>
        </p:txBody>
      </p:sp>
      <p:sp>
        <p:nvSpPr>
          <p:cNvPr id="3122" name="Rectangle 1435"/>
          <p:cNvSpPr>
            <a:spLocks noChangeArrowheads="1"/>
          </p:cNvSpPr>
          <p:nvPr/>
        </p:nvSpPr>
        <p:spPr bwMode="auto">
          <a:xfrm>
            <a:off x="1270000" y="3236913"/>
            <a:ext cx="76200" cy="2286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 sz="3000">
              <a:solidFill>
                <a:schemeClr val="hlink"/>
              </a:solidFill>
            </a:endParaRPr>
          </a:p>
        </p:txBody>
      </p:sp>
      <p:sp>
        <p:nvSpPr>
          <p:cNvPr id="3123" name="Rectangle 1436"/>
          <p:cNvSpPr>
            <a:spLocks noChangeArrowheads="1"/>
          </p:cNvSpPr>
          <p:nvPr/>
        </p:nvSpPr>
        <p:spPr bwMode="auto">
          <a:xfrm>
            <a:off x="1549400" y="4943475"/>
            <a:ext cx="76200" cy="2286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 sz="3000"/>
          </a:p>
        </p:txBody>
      </p:sp>
      <p:sp>
        <p:nvSpPr>
          <p:cNvPr id="3124" name="Rectangle 1437"/>
          <p:cNvSpPr>
            <a:spLocks noChangeArrowheads="1"/>
          </p:cNvSpPr>
          <p:nvPr/>
        </p:nvSpPr>
        <p:spPr bwMode="auto">
          <a:xfrm>
            <a:off x="2309813" y="2520950"/>
            <a:ext cx="76200" cy="2286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 sz="3000">
              <a:solidFill>
                <a:schemeClr val="hlink"/>
              </a:solidFill>
            </a:endParaRPr>
          </a:p>
        </p:txBody>
      </p:sp>
      <p:sp>
        <p:nvSpPr>
          <p:cNvPr id="3125" name="Line 1443"/>
          <p:cNvSpPr>
            <a:spLocks noChangeShapeType="1"/>
          </p:cNvSpPr>
          <p:nvPr/>
        </p:nvSpPr>
        <p:spPr bwMode="auto">
          <a:xfrm flipH="1">
            <a:off x="3608388" y="3276600"/>
            <a:ext cx="2259012" cy="623888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6" name="Line 1444"/>
          <p:cNvSpPr>
            <a:spLocks noChangeShapeType="1"/>
          </p:cNvSpPr>
          <p:nvPr/>
        </p:nvSpPr>
        <p:spPr bwMode="auto">
          <a:xfrm flipH="1" flipV="1">
            <a:off x="3665538" y="3919538"/>
            <a:ext cx="2049462" cy="576262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7" name="AutoShape 1445"/>
          <p:cNvSpPr>
            <a:spLocks noChangeArrowheads="1"/>
          </p:cNvSpPr>
          <p:nvPr/>
        </p:nvSpPr>
        <p:spPr bwMode="auto">
          <a:xfrm rot="15516020" flipH="1">
            <a:off x="4205288" y="3657600"/>
            <a:ext cx="307975" cy="155575"/>
          </a:xfrm>
          <a:prstGeom prst="triangle">
            <a:avLst>
              <a:gd name="adj" fmla="val 50000"/>
            </a:avLst>
          </a:prstGeom>
          <a:solidFill>
            <a:srgbClr val="FF5050"/>
          </a:solidFill>
          <a:ln w="9525">
            <a:solidFill>
              <a:srgbClr val="FF505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 sz="3000"/>
          </a:p>
        </p:txBody>
      </p:sp>
      <p:sp>
        <p:nvSpPr>
          <p:cNvPr id="3128" name="AutoShape 1446"/>
          <p:cNvSpPr>
            <a:spLocks noChangeArrowheads="1"/>
          </p:cNvSpPr>
          <p:nvPr/>
        </p:nvSpPr>
        <p:spPr bwMode="auto">
          <a:xfrm rot="17950247" flipH="1">
            <a:off x="4057650" y="3983038"/>
            <a:ext cx="307975" cy="158750"/>
          </a:xfrm>
          <a:prstGeom prst="triangle">
            <a:avLst>
              <a:gd name="adj" fmla="val 50000"/>
            </a:avLst>
          </a:prstGeom>
          <a:solidFill>
            <a:srgbClr val="FF5050"/>
          </a:solidFill>
          <a:ln w="9525">
            <a:solidFill>
              <a:srgbClr val="FF505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 sz="3000"/>
          </a:p>
        </p:txBody>
      </p:sp>
      <p:sp>
        <p:nvSpPr>
          <p:cNvPr id="3129" name="Text Box 1447"/>
          <p:cNvSpPr txBox="1">
            <a:spLocks noChangeArrowheads="1"/>
          </p:cNvSpPr>
          <p:nvPr/>
        </p:nvSpPr>
        <p:spPr bwMode="auto">
          <a:xfrm>
            <a:off x="152400" y="5334000"/>
            <a:ext cx="4221163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200" b="1" dirty="0">
                <a:solidFill>
                  <a:srgbClr val="FF0000"/>
                </a:solidFill>
              </a:rPr>
              <a:t>500 to 1000 </a:t>
            </a:r>
            <a:r>
              <a:rPr lang="en-GB" sz="2200" dirty="0">
                <a:solidFill>
                  <a:srgbClr val="FF0000"/>
                </a:solidFill>
              </a:rPr>
              <a:t>way total split/LR-PON</a:t>
            </a:r>
          </a:p>
        </p:txBody>
      </p:sp>
      <p:sp>
        <p:nvSpPr>
          <p:cNvPr id="3130" name="Oval 1448"/>
          <p:cNvSpPr>
            <a:spLocks noChangeArrowheads="1"/>
          </p:cNvSpPr>
          <p:nvPr/>
        </p:nvSpPr>
        <p:spPr bwMode="auto">
          <a:xfrm>
            <a:off x="3132138" y="3389313"/>
            <a:ext cx="215900" cy="66675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 sz="3000"/>
          </a:p>
        </p:txBody>
      </p:sp>
      <p:sp>
        <p:nvSpPr>
          <p:cNvPr id="3131" name="Line 1449"/>
          <p:cNvSpPr>
            <a:spLocks noChangeShapeType="1"/>
          </p:cNvSpPr>
          <p:nvPr/>
        </p:nvSpPr>
        <p:spPr bwMode="auto">
          <a:xfrm flipV="1">
            <a:off x="3227388" y="4130675"/>
            <a:ext cx="0" cy="12176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132" name="Text Box 1401"/>
          <p:cNvSpPr txBox="1">
            <a:spLocks noChangeArrowheads="1"/>
          </p:cNvSpPr>
          <p:nvPr/>
        </p:nvSpPr>
        <p:spPr bwMode="auto">
          <a:xfrm>
            <a:off x="3051175" y="3048000"/>
            <a:ext cx="235902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200"/>
              <a:t>Ex Local exchange</a:t>
            </a:r>
          </a:p>
        </p:txBody>
      </p:sp>
      <p:sp>
        <p:nvSpPr>
          <p:cNvPr id="3133" name="Text Box 1425"/>
          <p:cNvSpPr txBox="1">
            <a:spLocks noChangeArrowheads="1"/>
          </p:cNvSpPr>
          <p:nvPr/>
        </p:nvSpPr>
        <p:spPr bwMode="auto">
          <a:xfrm>
            <a:off x="4002558" y="1962150"/>
            <a:ext cx="156004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600" b="1" dirty="0" smtClean="0"/>
              <a:t>~90-80km</a:t>
            </a:r>
            <a:endParaRPr lang="en-GB" sz="2600" b="1" dirty="0"/>
          </a:p>
        </p:txBody>
      </p:sp>
      <p:sp>
        <p:nvSpPr>
          <p:cNvPr id="3134" name="Text Box 1425"/>
          <p:cNvSpPr txBox="1">
            <a:spLocks noChangeArrowheads="1"/>
          </p:cNvSpPr>
          <p:nvPr/>
        </p:nvSpPr>
        <p:spPr bwMode="auto">
          <a:xfrm>
            <a:off x="2286000" y="1962150"/>
            <a:ext cx="156004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600" b="1" dirty="0"/>
              <a:t>~</a:t>
            </a:r>
            <a:r>
              <a:rPr lang="en-GB" sz="2600" b="1" dirty="0" smtClean="0"/>
              <a:t>10-20km</a:t>
            </a:r>
            <a:endParaRPr lang="en-GB" sz="2600" b="1" dirty="0"/>
          </a:p>
        </p:txBody>
      </p:sp>
      <p:cxnSp>
        <p:nvCxnSpPr>
          <p:cNvPr id="3135" name="Straight Connector 1089"/>
          <p:cNvCxnSpPr>
            <a:cxnSpLocks noChangeShapeType="1"/>
          </p:cNvCxnSpPr>
          <p:nvPr/>
        </p:nvCxnSpPr>
        <p:spPr bwMode="auto">
          <a:xfrm rot="5400000" flipH="1" flipV="1">
            <a:off x="3617913" y="2265363"/>
            <a:ext cx="360362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sp>
        <p:nvSpPr>
          <p:cNvPr id="3136" name="Title 1"/>
          <p:cNvSpPr txBox="1">
            <a:spLocks/>
          </p:cNvSpPr>
          <p:nvPr/>
        </p:nvSpPr>
        <p:spPr bwMode="auto">
          <a:xfrm>
            <a:off x="457200" y="457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4400"/>
              <a:t>Long-Reach PON</a:t>
            </a:r>
          </a:p>
        </p:txBody>
      </p:sp>
      <p:sp>
        <p:nvSpPr>
          <p:cNvPr id="3137" name="TextBox 2"/>
          <p:cNvSpPr txBox="1">
            <a:spLocks noChangeArrowheads="1"/>
          </p:cNvSpPr>
          <p:nvPr/>
        </p:nvSpPr>
        <p:spPr bwMode="auto">
          <a:xfrm>
            <a:off x="1752600" y="6019800"/>
            <a:ext cx="568231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200" b="1" dirty="0">
                <a:solidFill>
                  <a:srgbClr val="FF0000"/>
                </a:solidFill>
              </a:rPr>
              <a:t>The network is protected through dual-homing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 bwMode="auto">
          <a:xfrm>
            <a:off x="457200" y="45720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>
                <a:ea typeface="ＭＳ Ｐゴシック"/>
                <a:cs typeface="ＭＳ Ｐゴシック"/>
              </a:rPr>
              <a:t>LR-PON in a nutshell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81000" y="1371600"/>
            <a:ext cx="6324600" cy="5334000"/>
          </a:xfrm>
        </p:spPr>
        <p:txBody>
          <a:bodyPr>
            <a:normAutofit fontScale="70000" lnSpcReduction="20000"/>
          </a:bodyPr>
          <a:lstStyle/>
          <a:p>
            <a:pPr>
              <a:buFont typeface="Arial" charset="0"/>
              <a:buBlip>
                <a:blip r:embed="rId2"/>
              </a:buBlip>
              <a:defRPr/>
            </a:pPr>
            <a:r>
              <a:rPr lang="en-US" dirty="0" smtClean="0"/>
              <a:t> For the user:</a:t>
            </a:r>
            <a:endParaRPr lang="en-US" dirty="0"/>
          </a:p>
          <a:p>
            <a:pPr lvl="1">
              <a:buFont typeface="Arial" charset="0"/>
              <a:buBlip>
                <a:blip r:embed="rId2"/>
              </a:buBlip>
              <a:defRPr/>
            </a:pPr>
            <a:r>
              <a:rPr lang="en-US" dirty="0" smtClean="0">
                <a:cs typeface="+mn-cs"/>
              </a:rPr>
              <a:t> 10-20Mbps </a:t>
            </a:r>
            <a:r>
              <a:rPr lang="en-US" dirty="0" err="1" smtClean="0">
                <a:cs typeface="+mn-cs"/>
              </a:rPr>
              <a:t>avg</a:t>
            </a:r>
            <a:r>
              <a:rPr lang="en-US" dirty="0" smtClean="0">
                <a:cs typeface="+mn-cs"/>
              </a:rPr>
              <a:t> sustained rate, up to 10Gbps peak rate (and upgradeable over x50) </a:t>
            </a:r>
            <a:r>
              <a:rPr lang="en-US" dirty="0" smtClean="0">
                <a:solidFill>
                  <a:srgbClr val="FF0000"/>
                </a:solidFill>
                <a:cs typeface="+mn-cs"/>
              </a:rPr>
              <a:t>–x5,000 today</a:t>
            </a:r>
            <a:endParaRPr lang="en-US" dirty="0" smtClean="0">
              <a:cs typeface="+mn-cs"/>
            </a:endParaRPr>
          </a:p>
          <a:p>
            <a:pPr lvl="1">
              <a:buFont typeface="Arial" charset="0"/>
              <a:buBlip>
                <a:blip r:embed="rId2"/>
              </a:buBlip>
              <a:defRPr/>
            </a:pPr>
            <a:r>
              <a:rPr lang="en-US" dirty="0">
                <a:cs typeface="+mn-cs"/>
              </a:rPr>
              <a:t> </a:t>
            </a:r>
            <a:r>
              <a:rPr lang="en-US" dirty="0" smtClean="0">
                <a:cs typeface="+mn-cs"/>
              </a:rPr>
              <a:t>No preferential point of connection… </a:t>
            </a:r>
          </a:p>
          <a:p>
            <a:pPr lvl="1">
              <a:defRPr/>
            </a:pPr>
            <a:r>
              <a:rPr lang="en-US" dirty="0" smtClean="0">
                <a:cs typeface="+mn-cs"/>
              </a:rPr>
              <a:t>You can set up a content distribution system in your living room</a:t>
            </a:r>
          </a:p>
          <a:p>
            <a:pPr lvl="1">
              <a:buFont typeface="Arial" charset="0"/>
              <a:buBlip>
                <a:blip r:embed="rId2"/>
              </a:buBlip>
              <a:defRPr/>
            </a:pPr>
            <a:r>
              <a:rPr lang="en-US" dirty="0" smtClean="0">
                <a:cs typeface="+mn-cs"/>
              </a:rPr>
              <a:t> Or you can be </a:t>
            </a:r>
            <a:r>
              <a:rPr lang="en-US" dirty="0" err="1" smtClean="0">
                <a:cs typeface="+mn-cs"/>
              </a:rPr>
              <a:t>tele</a:t>
            </a:r>
            <a:r>
              <a:rPr lang="en-US" dirty="0" smtClean="0">
                <a:cs typeface="+mn-cs"/>
              </a:rPr>
              <a:t>-present anywhere any time,     e.g., lecturing, High Quality conferencing,…</a:t>
            </a:r>
          </a:p>
          <a:p>
            <a:pPr lvl="1">
              <a:buFont typeface="Arial" charset="0"/>
              <a:buBlip>
                <a:blip r:embed="rId2"/>
              </a:buBlip>
              <a:defRPr/>
            </a:pPr>
            <a:endParaRPr lang="en-US" dirty="0" smtClean="0">
              <a:cs typeface="+mn-cs"/>
            </a:endParaRPr>
          </a:p>
          <a:p>
            <a:pPr>
              <a:buFont typeface="Arial" charset="0"/>
              <a:buBlip>
                <a:blip r:embed="rId2"/>
              </a:buBlip>
              <a:defRPr/>
            </a:pPr>
            <a:r>
              <a:rPr lang="en-US" dirty="0"/>
              <a:t> </a:t>
            </a:r>
            <a:r>
              <a:rPr lang="en-US" dirty="0" smtClean="0"/>
              <a:t>For the provider: </a:t>
            </a:r>
            <a:r>
              <a:rPr lang="en-US" i="1" dirty="0" smtClean="0"/>
              <a:t>savings and more revenue</a:t>
            </a:r>
          </a:p>
          <a:p>
            <a:pPr lvl="1">
              <a:buFont typeface="Arial" charset="0"/>
              <a:buBlip>
                <a:blip r:embed="rId2"/>
              </a:buBlip>
              <a:defRPr/>
            </a:pPr>
            <a:r>
              <a:rPr lang="en-US" dirty="0">
                <a:cs typeface="+mn-cs"/>
              </a:rPr>
              <a:t> R</a:t>
            </a:r>
            <a:r>
              <a:rPr lang="en-US" dirty="0" smtClean="0">
                <a:cs typeface="+mn-cs"/>
              </a:rPr>
              <a:t>educe the number of central nodes, remove all electronics in the metro</a:t>
            </a:r>
          </a:p>
          <a:p>
            <a:pPr lvl="1">
              <a:buFont typeface="Arial" charset="0"/>
              <a:buBlip>
                <a:blip r:embed="rId2"/>
              </a:buBlip>
              <a:defRPr/>
            </a:pPr>
            <a:r>
              <a:rPr lang="en-US" dirty="0">
                <a:cs typeface="+mn-cs"/>
              </a:rPr>
              <a:t> </a:t>
            </a:r>
            <a:r>
              <a:rPr lang="en-US" dirty="0" smtClean="0">
                <a:cs typeface="+mn-cs"/>
              </a:rPr>
              <a:t>Provide strong dual-homed network protection, with 80% reduction in IP protection capacity</a:t>
            </a:r>
          </a:p>
          <a:p>
            <a:pPr lvl="1">
              <a:buBlip>
                <a:blip r:embed="rId2"/>
              </a:buBlip>
              <a:defRPr/>
            </a:pPr>
            <a:r>
              <a:rPr lang="en-US" dirty="0" smtClean="0">
                <a:cs typeface="+mn-cs"/>
              </a:rPr>
              <a:t> </a:t>
            </a:r>
            <a:r>
              <a:rPr lang="en-US" dirty="0"/>
              <a:t>Reduce traffic in your core network by </a:t>
            </a:r>
            <a:r>
              <a:rPr lang="en-US" dirty="0" smtClean="0"/>
              <a:t>switching it in the access when possible </a:t>
            </a:r>
          </a:p>
          <a:p>
            <a:pPr lvl="1">
              <a:buBlip>
                <a:blip r:embed="rId2"/>
              </a:buBlip>
              <a:defRPr/>
            </a:pPr>
            <a:r>
              <a:rPr lang="en-US" dirty="0">
                <a:cs typeface="+mn-cs"/>
              </a:rPr>
              <a:t> </a:t>
            </a:r>
            <a:r>
              <a:rPr lang="en-US" dirty="0" smtClean="0">
                <a:cs typeface="+mn-cs"/>
              </a:rPr>
              <a:t>Provide flexible bandwidth services on demand</a:t>
            </a:r>
          </a:p>
        </p:txBody>
      </p:sp>
      <p:pic>
        <p:nvPicPr>
          <p:cNvPr id="17411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4773222"/>
            <a:ext cx="18288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Group 6"/>
          <p:cNvGrpSpPr/>
          <p:nvPr/>
        </p:nvGrpSpPr>
        <p:grpSpPr>
          <a:xfrm>
            <a:off x="6172200" y="1143000"/>
            <a:ext cx="2867025" cy="1600200"/>
            <a:chOff x="6172200" y="1143000"/>
            <a:chExt cx="2867025" cy="1600200"/>
          </a:xfrm>
        </p:grpSpPr>
        <p:pic>
          <p:nvPicPr>
            <p:cNvPr id="17412" name="Picture 6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705600" y="1143000"/>
              <a:ext cx="2333625" cy="15496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6" name="Straight Arrow Connector 15"/>
            <p:cNvCxnSpPr/>
            <p:nvPr/>
          </p:nvCxnSpPr>
          <p:spPr>
            <a:xfrm flipV="1">
              <a:off x="6172200" y="2286000"/>
              <a:ext cx="1752600" cy="4572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/>
          <p:cNvGrpSpPr/>
          <p:nvPr/>
        </p:nvGrpSpPr>
        <p:grpSpPr>
          <a:xfrm>
            <a:off x="6400800" y="2743200"/>
            <a:ext cx="2031942" cy="2057400"/>
            <a:chOff x="6400800" y="2743200"/>
            <a:chExt cx="2031942" cy="2057400"/>
          </a:xfrm>
        </p:grpSpPr>
        <p:pic>
          <p:nvPicPr>
            <p:cNvPr id="6" name="Picture 5" descr="fig8.tiff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104" t="5498" r="3084" b="1193"/>
            <a:stretch/>
          </p:blipFill>
          <p:spPr>
            <a:xfrm>
              <a:off x="7086600" y="2743200"/>
              <a:ext cx="1346142" cy="2057400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6"/>
            <a:srcRect l="15524" t="4213" r="18991"/>
            <a:stretch/>
          </p:blipFill>
          <p:spPr>
            <a:xfrm>
              <a:off x="6934200" y="3200400"/>
              <a:ext cx="694590" cy="762000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7"/>
            <a:srcRect l="49333" t="9020" r="32661" b="13691"/>
            <a:stretch/>
          </p:blipFill>
          <p:spPr>
            <a:xfrm>
              <a:off x="8229600" y="3124200"/>
              <a:ext cx="183327" cy="549956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8"/>
            <a:srcRect l="42657" t="5703" b="21487"/>
            <a:stretch/>
          </p:blipFill>
          <p:spPr>
            <a:xfrm>
              <a:off x="7848600" y="4267200"/>
              <a:ext cx="516873" cy="510178"/>
            </a:xfrm>
            <a:prstGeom prst="rect">
              <a:avLst/>
            </a:prstGeom>
          </p:spPr>
        </p:pic>
        <p:cxnSp>
          <p:nvCxnSpPr>
            <p:cNvPr id="8" name="Straight Connector 7"/>
            <p:cNvCxnSpPr>
              <a:stCxn id="2" idx="3"/>
              <a:endCxn id="3" idx="1"/>
            </p:cNvCxnSpPr>
            <p:nvPr/>
          </p:nvCxnSpPr>
          <p:spPr>
            <a:xfrm flipV="1">
              <a:off x="7628790" y="3399178"/>
              <a:ext cx="600810" cy="18222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>
              <a:stCxn id="2" idx="3"/>
              <a:endCxn id="5" idx="0"/>
            </p:cNvCxnSpPr>
            <p:nvPr/>
          </p:nvCxnSpPr>
          <p:spPr>
            <a:xfrm>
              <a:off x="7628790" y="3581400"/>
              <a:ext cx="478247" cy="68580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>
              <a:stCxn id="3" idx="1"/>
              <a:endCxn id="5" idx="0"/>
            </p:cNvCxnSpPr>
            <p:nvPr/>
          </p:nvCxnSpPr>
          <p:spPr>
            <a:xfrm flipH="1">
              <a:off x="8107037" y="3399178"/>
              <a:ext cx="122563" cy="86802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>
              <a:endCxn id="2" idx="1"/>
            </p:cNvCxnSpPr>
            <p:nvPr/>
          </p:nvCxnSpPr>
          <p:spPr>
            <a:xfrm>
              <a:off x="6400800" y="3352800"/>
              <a:ext cx="53340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r>
              <a:rPr lang="en-US" dirty="0" smtClean="0"/>
              <a:t>Cost and power savings</a:t>
            </a:r>
            <a:endParaRPr lang="en-US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81000" y="1524000"/>
            <a:ext cx="6248400" cy="4343400"/>
            <a:chOff x="397" y="680"/>
            <a:chExt cx="4965" cy="3219"/>
          </a:xfrm>
        </p:grpSpPr>
        <p:pic>
          <p:nvPicPr>
            <p:cNvPr id="5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" y="680"/>
              <a:ext cx="4966" cy="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454" y="1940"/>
              <a:ext cx="229" cy="514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7" name="Picture 4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438400"/>
            <a:ext cx="5287963" cy="4040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897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5"/>
          <p:cNvSpPr txBox="1">
            <a:spLocks noChangeArrowheads="1"/>
          </p:cNvSpPr>
          <p:nvPr/>
        </p:nvSpPr>
        <p:spPr bwMode="auto">
          <a:xfrm>
            <a:off x="6477000" y="3541713"/>
            <a:ext cx="2438400" cy="6492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defTabSz="449263">
              <a:buClr>
                <a:srgbClr val="FF0000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i="1">
                <a:solidFill>
                  <a:srgbClr val="FF0000"/>
                </a:solidFill>
                <a:latin typeface="Arial" charset="0"/>
              </a:rPr>
              <a:t>Reduce IP protection capacity by 80%</a:t>
            </a:r>
          </a:p>
        </p:txBody>
      </p:sp>
      <p:sp>
        <p:nvSpPr>
          <p:cNvPr id="18435" name="Title 1"/>
          <p:cNvSpPr>
            <a:spLocks noGrp="1"/>
          </p:cNvSpPr>
          <p:nvPr>
            <p:ph type="title"/>
          </p:nvPr>
        </p:nvSpPr>
        <p:spPr bwMode="auto">
          <a:xfrm>
            <a:off x="381000" y="457200"/>
            <a:ext cx="8610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>
                <a:ea typeface="ＭＳ Ｐゴシック"/>
                <a:cs typeface="ＭＳ Ｐゴシック"/>
              </a:rPr>
              <a:t>Nation-wide deployment case study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0" y="3389313"/>
            <a:ext cx="2209800" cy="925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defTabSz="449263">
              <a:buClr>
                <a:srgbClr val="FF0000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i="1">
                <a:solidFill>
                  <a:srgbClr val="FF0000"/>
                </a:solidFill>
                <a:latin typeface="Arial" charset="0"/>
              </a:rPr>
              <a:t>Ireland with all 1100 exchange buildings and DSL covrage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3810000" y="3429000"/>
            <a:ext cx="2438400" cy="6492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defTabSz="449263">
              <a:buClr>
                <a:srgbClr val="FF0000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i="1">
                <a:solidFill>
                  <a:srgbClr val="FF0000"/>
                </a:solidFill>
                <a:latin typeface="Arial" charset="0"/>
              </a:rPr>
              <a:t>Ireland with 20 LR-PON core nodes </a:t>
            </a:r>
          </a:p>
        </p:txBody>
      </p:sp>
      <p:sp>
        <p:nvSpPr>
          <p:cNvPr id="18438" name="AutoShape 6"/>
          <p:cNvSpPr>
            <a:spLocks noChangeArrowheads="1"/>
          </p:cNvSpPr>
          <p:nvPr/>
        </p:nvSpPr>
        <p:spPr bwMode="auto">
          <a:xfrm>
            <a:off x="2590800" y="2057400"/>
            <a:ext cx="1163638" cy="433388"/>
          </a:xfrm>
          <a:custGeom>
            <a:avLst/>
            <a:gdLst>
              <a:gd name="T0" fmla="*/ 31407 w 21600"/>
              <a:gd name="T1" fmla="*/ 0 h 21600"/>
              <a:gd name="T2" fmla="*/ 0 w 21600"/>
              <a:gd name="T3" fmla="*/ 2970 h 21600"/>
              <a:gd name="T4" fmla="*/ 31407 w 21600"/>
              <a:gd name="T5" fmla="*/ 5939 h 21600"/>
              <a:gd name="T6" fmla="*/ 41913 w 21600"/>
              <a:gd name="T7" fmla="*/ 297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387 w 21600"/>
              <a:gd name="T13" fmla="*/ 5400 h 21600"/>
              <a:gd name="T14" fmla="*/ 18907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0">
            <a:gsLst>
              <a:gs pos="0">
                <a:srgbClr val="8AA8FE"/>
              </a:gs>
              <a:gs pos="100000">
                <a:srgbClr val="808080"/>
              </a:gs>
            </a:gsLst>
            <a:lin ang="0" scaled="1"/>
          </a:gra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371600"/>
            <a:ext cx="2117725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10" descr="load_scenario_20n.png"/>
          <p:cNvPicPr>
            <a:picLocks noChangeAspect="1"/>
          </p:cNvPicPr>
          <p:nvPr/>
        </p:nvPicPr>
        <p:blipFill>
          <a:blip r:embed="rId3"/>
          <a:srcRect l="21220" t="9962" r="19052" b="9906"/>
          <a:stretch>
            <a:fillRect/>
          </a:stretch>
        </p:blipFill>
        <p:spPr bwMode="auto">
          <a:xfrm>
            <a:off x="3886200" y="1371600"/>
            <a:ext cx="20447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1" name="Text Box 5"/>
          <p:cNvSpPr txBox="1">
            <a:spLocks noChangeArrowheads="1"/>
          </p:cNvSpPr>
          <p:nvPr/>
        </p:nvSpPr>
        <p:spPr bwMode="auto">
          <a:xfrm>
            <a:off x="6477000" y="4941888"/>
            <a:ext cx="1828800" cy="925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defTabSz="449263">
              <a:buClr>
                <a:srgbClr val="FF0000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i="1">
                <a:solidFill>
                  <a:srgbClr val="FF0000"/>
                </a:solidFill>
                <a:latin typeface="Arial" charset="0"/>
              </a:rPr>
              <a:t>UK with 75 LR-PON core nodes </a:t>
            </a:r>
          </a:p>
        </p:txBody>
      </p:sp>
      <p:pic>
        <p:nvPicPr>
          <p:cNvPr id="18442" name="Picture 13" descr="m75_seed1000_r62500.0_GB_data_100_cover_mnsPos.pdf"/>
          <p:cNvPicPr>
            <a:picLocks noChangeAspect="1"/>
          </p:cNvPicPr>
          <p:nvPr/>
        </p:nvPicPr>
        <p:blipFill>
          <a:blip r:embed="rId4"/>
          <a:srcRect l="37270" t="10495" r="36575" b="27469"/>
          <a:stretch>
            <a:fillRect/>
          </a:stretch>
        </p:blipFill>
        <p:spPr bwMode="auto">
          <a:xfrm>
            <a:off x="2438400" y="4267200"/>
            <a:ext cx="1371600" cy="243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6" descr="m75_seed1000_r62500.0_pukreal_gps_mnsPos.pdf"/>
          <p:cNvPicPr>
            <a:picLocks noChangeAspect="1"/>
          </p:cNvPicPr>
          <p:nvPr/>
        </p:nvPicPr>
        <p:blipFill>
          <a:blip r:embed="rId5"/>
          <a:srcRect l="34624" t="10579" r="35284" b="26151"/>
          <a:stretch>
            <a:fillRect/>
          </a:stretch>
        </p:blipFill>
        <p:spPr bwMode="auto">
          <a:xfrm>
            <a:off x="5105400" y="4267200"/>
            <a:ext cx="1450975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4" name="Text Box 4"/>
          <p:cNvSpPr txBox="1">
            <a:spLocks noChangeArrowheads="1"/>
          </p:cNvSpPr>
          <p:nvPr/>
        </p:nvSpPr>
        <p:spPr bwMode="auto">
          <a:xfrm>
            <a:off x="228600" y="4941888"/>
            <a:ext cx="2209800" cy="925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defTabSz="449263">
              <a:buClr>
                <a:srgbClr val="FF0000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i="1">
                <a:solidFill>
                  <a:srgbClr val="FF0000"/>
                </a:solidFill>
                <a:latin typeface="Arial" charset="0"/>
              </a:rPr>
              <a:t>UK with 5600 exchange buildings and DSL covrage</a:t>
            </a:r>
          </a:p>
        </p:txBody>
      </p:sp>
      <p:sp>
        <p:nvSpPr>
          <p:cNvPr id="18445" name="AutoShape 6"/>
          <p:cNvSpPr>
            <a:spLocks noChangeArrowheads="1"/>
          </p:cNvSpPr>
          <p:nvPr/>
        </p:nvSpPr>
        <p:spPr bwMode="auto">
          <a:xfrm>
            <a:off x="3886200" y="5129213"/>
            <a:ext cx="1163638" cy="433387"/>
          </a:xfrm>
          <a:custGeom>
            <a:avLst/>
            <a:gdLst>
              <a:gd name="T0" fmla="*/ 31407 w 21600"/>
              <a:gd name="T1" fmla="*/ 0 h 21600"/>
              <a:gd name="T2" fmla="*/ 0 w 21600"/>
              <a:gd name="T3" fmla="*/ 2970 h 21600"/>
              <a:gd name="T4" fmla="*/ 31407 w 21600"/>
              <a:gd name="T5" fmla="*/ 5939 h 21600"/>
              <a:gd name="T6" fmla="*/ 41913 w 21600"/>
              <a:gd name="T7" fmla="*/ 297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387 w 21600"/>
              <a:gd name="T13" fmla="*/ 5400 h 21600"/>
              <a:gd name="T14" fmla="*/ 18907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0">
            <a:gsLst>
              <a:gs pos="0">
                <a:srgbClr val="8AA8FE"/>
              </a:gs>
              <a:gs pos="100000">
                <a:srgbClr val="808080"/>
              </a:gs>
            </a:gsLst>
            <a:lin ang="0" scaled="1"/>
          </a:gra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2" name="Picture 1" descr="plot_overprov_vs_hops_20_nodes.eps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1" t="7144" r="31958"/>
          <a:stretch/>
        </p:blipFill>
        <p:spPr>
          <a:xfrm>
            <a:off x="6553200" y="1295400"/>
            <a:ext cx="2404691" cy="22224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 bwMode="auto">
          <a:xfrm>
            <a:off x="457200" y="45720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>
                <a:ea typeface="ＭＳ Ｐゴシック"/>
                <a:cs typeface="ＭＳ Ｐゴシック"/>
              </a:rPr>
              <a:t>HEAnet</a:t>
            </a:r>
            <a:r>
              <a:rPr lang="en-US" dirty="0" smtClean="0">
                <a:ea typeface="ＭＳ Ｐゴシック"/>
                <a:cs typeface="ＭＳ Ｐゴシック"/>
              </a:rPr>
              <a:t> case study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fontScale="92500" lnSpcReduction="10000"/>
          </a:bodyPr>
          <a:lstStyle/>
          <a:p>
            <a:pPr>
              <a:buFont typeface="Arial" charset="0"/>
              <a:buBlip>
                <a:blip r:embed="rId2"/>
              </a:buBlip>
              <a:defRPr/>
            </a:pPr>
            <a:r>
              <a:rPr lang="en-US" dirty="0" smtClean="0"/>
              <a:t> Why a </a:t>
            </a:r>
            <a:r>
              <a:rPr lang="en-US" dirty="0" err="1" smtClean="0"/>
              <a:t>HEAnet</a:t>
            </a:r>
            <a:r>
              <a:rPr lang="en-US" dirty="0" smtClean="0"/>
              <a:t> case study?</a:t>
            </a:r>
          </a:p>
          <a:p>
            <a:pPr>
              <a:buFont typeface="Arial" charset="0"/>
              <a:buBlip>
                <a:blip r:embed="rId2"/>
              </a:buBlip>
              <a:defRPr/>
            </a:pPr>
            <a:endParaRPr lang="en-US" dirty="0"/>
          </a:p>
          <a:p>
            <a:pPr>
              <a:buFont typeface="Arial" charset="0"/>
              <a:buBlip>
                <a:blip r:embed="rId2"/>
              </a:buBlip>
              <a:defRPr/>
            </a:pPr>
            <a:r>
              <a:rPr lang="en-US" dirty="0" smtClean="0"/>
              <a:t> To investigate the LR-PON architecture under diverse requirements and service scenario</a:t>
            </a:r>
          </a:p>
          <a:p>
            <a:pPr>
              <a:defRPr/>
            </a:pPr>
            <a:endParaRPr lang="en-US" dirty="0" smtClean="0"/>
          </a:p>
          <a:p>
            <a:pPr>
              <a:buFont typeface="Arial" charset="0"/>
              <a:buBlip>
                <a:blip r:embed="rId2"/>
              </a:buBlip>
              <a:defRPr/>
            </a:pPr>
            <a:r>
              <a:rPr lang="en-US" dirty="0" smtClean="0"/>
              <a:t> Because </a:t>
            </a:r>
            <a:r>
              <a:rPr lang="en-US" dirty="0"/>
              <a:t>fast and </a:t>
            </a:r>
            <a:r>
              <a:rPr lang="en-US" dirty="0" smtClean="0"/>
              <a:t>“unlimited </a:t>
            </a:r>
            <a:r>
              <a:rPr lang="en-US" dirty="0"/>
              <a:t>Internet </a:t>
            </a:r>
            <a:r>
              <a:rPr lang="en-US" dirty="0" smtClean="0"/>
              <a:t>access” </a:t>
            </a:r>
            <a:r>
              <a:rPr lang="en-US" dirty="0"/>
              <a:t>should be a primary concern in all education (not only third level)</a:t>
            </a:r>
            <a:r>
              <a:rPr lang="en-US" dirty="0" smtClean="0"/>
              <a:t>!</a:t>
            </a:r>
          </a:p>
          <a:p>
            <a:pPr>
              <a:buFont typeface="Arial" charset="0"/>
              <a:buBlip>
                <a:blip r:embed="rId2"/>
              </a:buBlip>
              <a:defRPr/>
            </a:pPr>
            <a:endParaRPr lang="en-US" dirty="0" smtClean="0"/>
          </a:p>
          <a:p>
            <a:pPr algn="ctr">
              <a:buFont typeface="Arial" charset="0"/>
              <a:buBlip>
                <a:blip r:embed="rId2"/>
              </a:buBlip>
              <a:defRPr/>
            </a:pPr>
            <a:r>
              <a:rPr lang="en-US" b="1" dirty="0"/>
              <a:t> </a:t>
            </a:r>
            <a:r>
              <a:rPr lang="en-US" b="1" dirty="0" smtClean="0"/>
              <a:t>FTTS </a:t>
            </a:r>
            <a:r>
              <a:rPr lang="en-US" b="1" dirty="0" smtClean="0">
                <a:sym typeface="Wingdings"/>
              </a:rPr>
              <a:t> </a:t>
            </a:r>
            <a:r>
              <a:rPr lang="en-US" b="1" dirty="0" err="1" smtClean="0"/>
              <a:t>Fibre</a:t>
            </a:r>
            <a:r>
              <a:rPr lang="en-US" b="1" dirty="0" smtClean="0"/>
              <a:t> to the schools! </a:t>
            </a:r>
          </a:p>
          <a:p>
            <a:pPr lvl="1">
              <a:defRPr/>
            </a:pPr>
            <a:endParaRPr lang="en-US" dirty="0" smtClean="0">
              <a:cs typeface="+mn-cs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 bwMode="auto">
          <a:xfrm>
            <a:off x="533400" y="38100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>
                <a:ea typeface="ＭＳ Ｐゴシック"/>
                <a:cs typeface="ＭＳ Ｐゴシック"/>
              </a:rPr>
              <a:t>No Internet in Schools </a:t>
            </a:r>
            <a:r>
              <a:rPr lang="en-US" smtClean="0">
                <a:ea typeface="ＭＳ Ｐゴシック"/>
                <a:cs typeface="ＭＳ Ｐゴシック"/>
                <a:sym typeface="Wingdings" pitchFamily="2" charset="2"/>
              </a:rPr>
              <a:t>…</a:t>
            </a:r>
            <a:endParaRPr lang="en-US" smtClean="0">
              <a:ea typeface="ＭＳ Ｐゴシック"/>
              <a:cs typeface="ＭＳ Ｐゴシック"/>
            </a:endParaRP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 bwMode="auto">
          <a:xfrm>
            <a:off x="228600" y="1371600"/>
            <a:ext cx="3886200" cy="5105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 typeface="Arial" charset="0"/>
              <a:buBlip>
                <a:blip r:embed="rId2"/>
              </a:buBlip>
            </a:pPr>
            <a:r>
              <a:rPr lang="en-US" sz="2600" dirty="0" smtClean="0">
                <a:ea typeface="ＭＳ Ｐゴシック"/>
                <a:cs typeface="ＭＳ Ｐゴシック"/>
              </a:rPr>
              <a:t> No one would send kids to a school that hasn’t got a modern infrastructure for electricity and drinking water</a:t>
            </a:r>
          </a:p>
          <a:p>
            <a:pPr>
              <a:buFont typeface="Arial" charset="0"/>
              <a:buBlip>
                <a:blip r:embed="rId2"/>
              </a:buBlip>
            </a:pPr>
            <a:endParaRPr lang="en-US" sz="2600" dirty="0" smtClean="0">
              <a:ea typeface="ＭＳ Ｐゴシック"/>
              <a:cs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endParaRPr lang="en-US" sz="2600" dirty="0" smtClean="0">
              <a:ea typeface="ＭＳ Ｐゴシック"/>
              <a:cs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endParaRPr lang="en-US" sz="2600" dirty="0" smtClean="0">
              <a:ea typeface="ＭＳ Ｐゴシック"/>
              <a:cs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r>
              <a:rPr lang="en-US" sz="2600" dirty="0" smtClean="0">
                <a:ea typeface="ＭＳ Ｐゴシック"/>
                <a:cs typeface="ＭＳ Ｐゴシック"/>
              </a:rPr>
              <a:t> In education, Internet connectivity is as important as water!</a:t>
            </a:r>
          </a:p>
          <a:p>
            <a:endParaRPr lang="en-US" sz="2800" dirty="0" smtClean="0">
              <a:ea typeface="ＭＳ Ｐゴシック"/>
              <a:cs typeface="ＭＳ Ｐゴシック"/>
              <a:hlinkClick r:id="rId3"/>
            </a:endParaRPr>
          </a:p>
          <a:p>
            <a:pPr>
              <a:buFont typeface="Arial" charset="0"/>
              <a:buBlip>
                <a:blip r:embed="rId2"/>
              </a:buBlip>
            </a:pPr>
            <a:endParaRPr lang="en-US" sz="2800" dirty="0" smtClean="0">
              <a:ea typeface="ＭＳ Ｐゴシック"/>
              <a:cs typeface="ＭＳ Ｐゴシック"/>
              <a:hlinkClick r:id="rId4"/>
            </a:endParaRPr>
          </a:p>
          <a:p>
            <a:pPr>
              <a:buFont typeface="Arial" charset="0"/>
              <a:buBlip>
                <a:blip r:embed="rId2"/>
              </a:buBlip>
            </a:pPr>
            <a:endParaRPr lang="en-US" sz="2600" dirty="0" smtClean="0">
              <a:ea typeface="ＭＳ Ｐゴシック"/>
              <a:cs typeface="ＭＳ Ｐゴシック"/>
            </a:endParaRPr>
          </a:p>
        </p:txBody>
      </p:sp>
      <p:pic>
        <p:nvPicPr>
          <p:cNvPr id="20483" name="Pictur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0225" y="1295400"/>
            <a:ext cx="2111375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90988" y="1600200"/>
            <a:ext cx="2690812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9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67200" y="4267200"/>
            <a:ext cx="29464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 bwMode="auto">
          <a:xfrm>
            <a:off x="457200" y="38100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>
                <a:ea typeface="ＭＳ Ｐゴシック"/>
                <a:cs typeface="ＭＳ Ｐゴシック"/>
              </a:rPr>
              <a:t>…vs Internet in schools </a:t>
            </a:r>
            <a:r>
              <a:rPr lang="en-US" smtClean="0">
                <a:ea typeface="ＭＳ Ｐゴシック"/>
                <a:cs typeface="ＭＳ Ｐゴシック"/>
                <a:sym typeface="Wingdings" pitchFamily="2" charset="2"/>
              </a:rPr>
              <a:t></a:t>
            </a:r>
            <a:endParaRPr lang="en-US" smtClean="0">
              <a:ea typeface="ＭＳ Ｐゴシック"/>
              <a:cs typeface="ＭＳ Ｐゴシック"/>
            </a:endParaRPr>
          </a:p>
        </p:txBody>
      </p:sp>
      <p:pic>
        <p:nvPicPr>
          <p:cNvPr id="21506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l="-43" r="119"/>
          <a:stretch>
            <a:fillRect/>
          </a:stretch>
        </p:blipFill>
        <p:spPr bwMode="auto">
          <a:xfrm>
            <a:off x="838200" y="2590800"/>
            <a:ext cx="1371600" cy="1922463"/>
          </a:xfrm>
          <a:noFill/>
          <a:ln>
            <a:miter lim="800000"/>
            <a:headEnd/>
            <a:tailEnd/>
          </a:ln>
        </p:spPr>
      </p:pic>
      <p:pic>
        <p:nvPicPr>
          <p:cNvPr id="21507" name="Picture 4"/>
          <p:cNvPicPr>
            <a:picLocks noChangeAspect="1"/>
          </p:cNvPicPr>
          <p:nvPr/>
        </p:nvPicPr>
        <p:blipFill>
          <a:blip r:embed="rId3"/>
          <a:srcRect l="33591"/>
          <a:stretch>
            <a:fillRect/>
          </a:stretch>
        </p:blipFill>
        <p:spPr bwMode="auto">
          <a:xfrm>
            <a:off x="2895600" y="3048000"/>
            <a:ext cx="2401888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00800" y="3505200"/>
            <a:ext cx="2471738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Content Placeholder 2"/>
          <p:cNvSpPr txBox="1">
            <a:spLocks/>
          </p:cNvSpPr>
          <p:nvPr/>
        </p:nvSpPr>
        <p:spPr bwMode="auto">
          <a:xfrm>
            <a:off x="457200" y="1295400"/>
            <a:ext cx="8229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Blip>
                <a:blip r:embed="rId5"/>
              </a:buBlip>
            </a:pPr>
            <a:r>
              <a:rPr lang="en-US" sz="3200" b="1" dirty="0"/>
              <a:t> Learning is based on sharing and exchanging </a:t>
            </a:r>
            <a:r>
              <a:rPr lang="en-US" sz="3200" b="1" dirty="0" smtClean="0"/>
              <a:t>information… from all over the planet</a:t>
            </a:r>
            <a:endParaRPr lang="en-US" sz="3200" b="1" dirty="0"/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sz="3200" b="1" dirty="0"/>
              <a:t> </a:t>
            </a:r>
          </a:p>
          <a:p>
            <a:pPr lvl="1">
              <a:spcBef>
                <a:spcPct val="20000"/>
              </a:spcBef>
              <a:buFont typeface="Arial" charset="0"/>
              <a:buNone/>
            </a:pPr>
            <a:endParaRPr lang="en-US" sz="3200" b="1" dirty="0"/>
          </a:p>
        </p:txBody>
      </p:sp>
      <p:sp>
        <p:nvSpPr>
          <p:cNvPr id="21510" name="Rectangle 7"/>
          <p:cNvSpPr>
            <a:spLocks noChangeArrowheads="1"/>
          </p:cNvSpPr>
          <p:nvPr/>
        </p:nvSpPr>
        <p:spPr bwMode="auto">
          <a:xfrm>
            <a:off x="152400" y="5675313"/>
            <a:ext cx="6172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charset="0"/>
              <a:buBlip>
                <a:blip r:embed="rId5"/>
              </a:buBlip>
            </a:pPr>
            <a:r>
              <a:rPr lang="en-US" sz="2800" dirty="0"/>
              <a:t> LR-PON can provide 10Gbps peak rate </a:t>
            </a:r>
            <a:r>
              <a:rPr lang="en-US" sz="2800" dirty="0" smtClean="0"/>
              <a:t>(or more) to </a:t>
            </a:r>
            <a:r>
              <a:rPr lang="en-US" sz="2800" dirty="0"/>
              <a:t>every education facility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en-US" dirty="0" smtClean="0"/>
              <a:t>LR-PON for campus networks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pPr>
              <a:buBlip>
                <a:blip r:embed="rId2"/>
              </a:buBlip>
            </a:pPr>
            <a:r>
              <a:rPr lang="en-US" dirty="0">
                <a:ea typeface="ＭＳ Ｐゴシック"/>
                <a:cs typeface="ＭＳ Ｐゴシック"/>
              </a:rPr>
              <a:t> </a:t>
            </a:r>
            <a:r>
              <a:rPr lang="en-US" dirty="0" smtClean="0">
                <a:ea typeface="ＭＳ Ｐゴシック"/>
                <a:cs typeface="ＭＳ Ｐゴシック"/>
              </a:rPr>
              <a:t>The concept of LR-PON could also be used to bring </a:t>
            </a:r>
            <a:r>
              <a:rPr lang="en-US" dirty="0" err="1" smtClean="0">
                <a:ea typeface="ＭＳ Ｐゴシック"/>
                <a:cs typeface="ＭＳ Ｐゴシック"/>
              </a:rPr>
              <a:t>fibre</a:t>
            </a:r>
            <a:r>
              <a:rPr lang="en-US" dirty="0" smtClean="0">
                <a:ea typeface="ＭＳ Ｐゴシック"/>
                <a:cs typeface="ＭＳ Ｐゴシック"/>
              </a:rPr>
              <a:t> to the desktop economically</a:t>
            </a:r>
            <a:endParaRPr lang="en-US" dirty="0">
              <a:hlinkClick r:id="rId3"/>
            </a:endParaRPr>
          </a:p>
          <a:p>
            <a:pPr>
              <a:buBlip>
                <a:blip r:embed="rId2"/>
              </a:buBlip>
            </a:pPr>
            <a:r>
              <a:rPr lang="en-US" dirty="0" smtClean="0">
                <a:ea typeface="ＭＳ Ｐゴシック"/>
                <a:cs typeface="ＭＳ Ｐゴシック"/>
              </a:rPr>
              <a:t> Serve 1,000 users with each </a:t>
            </a:r>
            <a:r>
              <a:rPr lang="en-US" b="1" dirty="0" smtClean="0">
                <a:ea typeface="ＭＳ Ｐゴシック"/>
                <a:cs typeface="ＭＳ Ｐゴシック"/>
              </a:rPr>
              <a:t>passive</a:t>
            </a:r>
            <a:r>
              <a:rPr lang="en-US" dirty="0" smtClean="0">
                <a:ea typeface="ＭＳ Ｐゴシック"/>
                <a:cs typeface="ＭＳ Ｐゴシック"/>
              </a:rPr>
              <a:t> network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60101" t="22714" b="-545"/>
          <a:stretch/>
        </p:blipFill>
        <p:spPr>
          <a:xfrm>
            <a:off x="2590800" y="3352800"/>
            <a:ext cx="4419600" cy="2846730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 rot="20308506">
            <a:off x="4332338" y="4646914"/>
            <a:ext cx="1485513" cy="705093"/>
            <a:chOff x="-113913" y="4637885"/>
            <a:chExt cx="1485513" cy="705093"/>
          </a:xfrm>
        </p:grpSpPr>
        <p:cxnSp>
          <p:nvCxnSpPr>
            <p:cNvPr id="7" name="Straight Connector 6"/>
            <p:cNvCxnSpPr/>
            <p:nvPr/>
          </p:nvCxnSpPr>
          <p:spPr>
            <a:xfrm rot="1291494" flipV="1">
              <a:off x="-113913" y="4637885"/>
              <a:ext cx="1168301" cy="705093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1143000" y="4876800"/>
              <a:ext cx="22860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1143000" y="4876800"/>
              <a:ext cx="228600" cy="762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1143000" y="4876800"/>
              <a:ext cx="152400" cy="1524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1143000" y="4876800"/>
              <a:ext cx="76200" cy="2286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1143000" y="4876800"/>
              <a:ext cx="0" cy="2286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/>
          <p:cNvGrpSpPr/>
          <p:nvPr/>
        </p:nvGrpSpPr>
        <p:grpSpPr>
          <a:xfrm rot="20308506">
            <a:off x="4374719" y="5149803"/>
            <a:ext cx="1262713" cy="425165"/>
            <a:chOff x="108887" y="4680235"/>
            <a:chExt cx="1262713" cy="425165"/>
          </a:xfrm>
        </p:grpSpPr>
        <p:cxnSp>
          <p:nvCxnSpPr>
            <p:cNvPr id="24" name="Straight Connector 23"/>
            <p:cNvCxnSpPr/>
            <p:nvPr/>
          </p:nvCxnSpPr>
          <p:spPr>
            <a:xfrm rot="1291494" flipV="1">
              <a:off x="108887" y="4680235"/>
              <a:ext cx="1031466" cy="210489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1143000" y="4876800"/>
              <a:ext cx="22860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1143000" y="4876800"/>
              <a:ext cx="228600" cy="762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1143000" y="4876800"/>
              <a:ext cx="152400" cy="1524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1143000" y="4876800"/>
              <a:ext cx="76200" cy="2286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143000" y="4876800"/>
              <a:ext cx="0" cy="2286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 rot="20308506">
            <a:off x="4400048" y="5368894"/>
            <a:ext cx="811123" cy="586038"/>
            <a:chOff x="560477" y="4519362"/>
            <a:chExt cx="811123" cy="586038"/>
          </a:xfrm>
        </p:grpSpPr>
        <p:cxnSp>
          <p:nvCxnSpPr>
            <p:cNvPr id="31" name="Straight Connector 30"/>
            <p:cNvCxnSpPr/>
            <p:nvPr/>
          </p:nvCxnSpPr>
          <p:spPr>
            <a:xfrm rot="1291494">
              <a:off x="560477" y="4519362"/>
              <a:ext cx="650465" cy="246711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143000" y="4876800"/>
              <a:ext cx="22860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3000" y="4876800"/>
              <a:ext cx="228600" cy="762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1143000" y="4876800"/>
              <a:ext cx="152400" cy="1524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1143000" y="4876800"/>
              <a:ext cx="76200" cy="2286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143000" y="4876800"/>
              <a:ext cx="0" cy="2286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oup 36"/>
          <p:cNvGrpSpPr/>
          <p:nvPr/>
        </p:nvGrpSpPr>
        <p:grpSpPr>
          <a:xfrm rot="2631160">
            <a:off x="3395904" y="5386527"/>
            <a:ext cx="441767" cy="726676"/>
            <a:chOff x="929833" y="4378724"/>
            <a:chExt cx="441767" cy="726676"/>
          </a:xfrm>
        </p:grpSpPr>
        <p:cxnSp>
          <p:nvCxnSpPr>
            <p:cNvPr id="38" name="Straight Connector 37"/>
            <p:cNvCxnSpPr/>
            <p:nvPr/>
          </p:nvCxnSpPr>
          <p:spPr>
            <a:xfrm rot="18968840">
              <a:off x="929833" y="4378724"/>
              <a:ext cx="12676" cy="58388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1143000" y="4876800"/>
              <a:ext cx="22860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1143000" y="4876800"/>
              <a:ext cx="228600" cy="762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1143000" y="4876800"/>
              <a:ext cx="152400" cy="1524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1143000" y="4876800"/>
              <a:ext cx="76200" cy="2286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1143000" y="4876800"/>
              <a:ext cx="0" cy="2286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5" name="Straight Connector 44"/>
          <p:cNvCxnSpPr/>
          <p:nvPr/>
        </p:nvCxnSpPr>
        <p:spPr>
          <a:xfrm>
            <a:off x="3505200" y="5257800"/>
            <a:ext cx="495891" cy="65945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rot="2631160">
            <a:off x="3968221" y="6003743"/>
            <a:ext cx="23283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2631160">
            <a:off x="3941825" y="5993118"/>
            <a:ext cx="232835" cy="762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rot="2631160">
            <a:off x="3926251" y="5955608"/>
            <a:ext cx="155223" cy="152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rot="2631160">
            <a:off x="3910677" y="5918098"/>
            <a:ext cx="77612" cy="2286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rot="2631160">
            <a:off x="3921499" y="5891213"/>
            <a:ext cx="0" cy="2286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3505200" y="5257800"/>
            <a:ext cx="393676" cy="20288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rot="2631160">
            <a:off x="3867000" y="5539869"/>
            <a:ext cx="2286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rot="2631160">
            <a:off x="3840604" y="5529244"/>
            <a:ext cx="228600" cy="762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rot="2631160">
            <a:off x="3824833" y="5492223"/>
            <a:ext cx="152400" cy="152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rot="2631160">
            <a:off x="3809063" y="5455202"/>
            <a:ext cx="76200" cy="2286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rot="2631160">
            <a:off x="3819688" y="5428806"/>
            <a:ext cx="0" cy="2286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8" name="Group 57"/>
          <p:cNvGrpSpPr/>
          <p:nvPr/>
        </p:nvGrpSpPr>
        <p:grpSpPr>
          <a:xfrm rot="20357663">
            <a:off x="4244998" y="4003625"/>
            <a:ext cx="786722" cy="727522"/>
            <a:chOff x="584878" y="4377878"/>
            <a:chExt cx="786722" cy="727522"/>
          </a:xfrm>
        </p:grpSpPr>
        <p:cxnSp>
          <p:nvCxnSpPr>
            <p:cNvPr id="59" name="Straight Connector 58"/>
            <p:cNvCxnSpPr/>
            <p:nvPr/>
          </p:nvCxnSpPr>
          <p:spPr>
            <a:xfrm rot="1242337">
              <a:off x="584878" y="4377878"/>
              <a:ext cx="649267" cy="396963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1143000" y="4876800"/>
              <a:ext cx="22860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1143000" y="4876800"/>
              <a:ext cx="228600" cy="762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1143000" y="4876800"/>
              <a:ext cx="152400" cy="1524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1143000" y="4876800"/>
              <a:ext cx="76200" cy="2286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1143000" y="4876800"/>
              <a:ext cx="0" cy="2286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oup 64"/>
          <p:cNvGrpSpPr/>
          <p:nvPr/>
        </p:nvGrpSpPr>
        <p:grpSpPr>
          <a:xfrm rot="21344483">
            <a:off x="4199599" y="4031008"/>
            <a:ext cx="504816" cy="1116207"/>
            <a:chOff x="866784" y="3989193"/>
            <a:chExt cx="504816" cy="1116207"/>
          </a:xfrm>
        </p:grpSpPr>
        <p:cxnSp>
          <p:nvCxnSpPr>
            <p:cNvPr id="66" name="Straight Connector 65"/>
            <p:cNvCxnSpPr/>
            <p:nvPr/>
          </p:nvCxnSpPr>
          <p:spPr>
            <a:xfrm rot="255517">
              <a:off x="866784" y="3989193"/>
              <a:ext cx="309218" cy="87733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>
              <a:off x="1143000" y="4876800"/>
              <a:ext cx="22860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>
              <a:off x="1143000" y="4876800"/>
              <a:ext cx="228600" cy="762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>
              <a:off x="1143000" y="4876800"/>
              <a:ext cx="152400" cy="1524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143000" y="4876800"/>
              <a:ext cx="76200" cy="2286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>
              <a:off x="1143000" y="4876800"/>
              <a:ext cx="0" cy="2286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oup 71"/>
          <p:cNvGrpSpPr/>
          <p:nvPr/>
        </p:nvGrpSpPr>
        <p:grpSpPr>
          <a:xfrm rot="2159065">
            <a:off x="3957675" y="4089232"/>
            <a:ext cx="389226" cy="723191"/>
            <a:chOff x="982374" y="4382209"/>
            <a:chExt cx="389226" cy="723191"/>
          </a:xfrm>
        </p:grpSpPr>
        <p:cxnSp>
          <p:nvCxnSpPr>
            <p:cNvPr id="73" name="Straight Connector 72"/>
            <p:cNvCxnSpPr/>
            <p:nvPr/>
          </p:nvCxnSpPr>
          <p:spPr>
            <a:xfrm rot="19440935" flipH="1">
              <a:off x="982374" y="4382209"/>
              <a:ext cx="144355" cy="49987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>
              <a:off x="1143000" y="4876800"/>
              <a:ext cx="22860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>
              <a:off x="1143000" y="4876800"/>
              <a:ext cx="228600" cy="762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>
              <a:off x="1143000" y="4876800"/>
              <a:ext cx="152400" cy="1524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>
              <a:off x="1143000" y="4876800"/>
              <a:ext cx="76200" cy="2286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>
              <a:off x="1143000" y="4876800"/>
              <a:ext cx="0" cy="2286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1" name="Straight Connector 90"/>
          <p:cNvCxnSpPr/>
          <p:nvPr/>
        </p:nvCxnSpPr>
        <p:spPr>
          <a:xfrm flipH="1" flipV="1">
            <a:off x="3048000" y="3810000"/>
            <a:ext cx="457200" cy="14478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H="1" flipV="1">
            <a:off x="3124200" y="3733800"/>
            <a:ext cx="1066800" cy="3048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 flipV="1">
            <a:off x="3200400" y="3886200"/>
            <a:ext cx="1143000" cy="1524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18802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 bwMode="auto">
          <a:xfrm>
            <a:off x="457200" y="38100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>
                <a:ea typeface="ＭＳ Ｐゴシック"/>
                <a:cs typeface="ＭＳ Ｐゴシック"/>
              </a:rPr>
              <a:t>HEAnet investigation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382000" cy="4876800"/>
          </a:xfrm>
        </p:spPr>
        <p:txBody>
          <a:bodyPr>
            <a:normAutofit fontScale="85000" lnSpcReduction="20000"/>
          </a:bodyPr>
          <a:lstStyle/>
          <a:p>
            <a:pPr>
              <a:buFont typeface="Arial" charset="0"/>
              <a:buBlip>
                <a:blip r:embed="rId2"/>
              </a:buBlip>
              <a:defRPr/>
            </a:pPr>
            <a:r>
              <a:rPr lang="en-US" dirty="0" smtClean="0"/>
              <a:t> Investigate whether a LR-PON solution could be successfully applied to a network like </a:t>
            </a:r>
            <a:r>
              <a:rPr lang="en-US" dirty="0" err="1" smtClean="0"/>
              <a:t>HEAnet</a:t>
            </a:r>
            <a:endParaRPr lang="en-US" dirty="0" smtClean="0"/>
          </a:p>
          <a:p>
            <a:pPr>
              <a:buFont typeface="Arial" charset="0"/>
              <a:buBlip>
                <a:blip r:embed="rId2"/>
              </a:buBlip>
              <a:defRPr/>
            </a:pPr>
            <a:endParaRPr lang="en-US" dirty="0" smtClean="0"/>
          </a:p>
          <a:p>
            <a:pPr>
              <a:buFont typeface="Arial" charset="0"/>
              <a:buBlip>
                <a:blip r:embed="rId2"/>
              </a:buBlip>
              <a:defRPr/>
            </a:pPr>
            <a:r>
              <a:rPr lang="en-US" dirty="0"/>
              <a:t> </a:t>
            </a:r>
            <a:r>
              <a:rPr lang="en-US" dirty="0" smtClean="0"/>
              <a:t>Try out deployment scenarios over different ownership models and tailor cost modeling</a:t>
            </a:r>
          </a:p>
          <a:p>
            <a:pPr lvl="1">
              <a:buFont typeface="Arial" charset="0"/>
              <a:buBlip>
                <a:blip r:embed="rId2"/>
              </a:buBlip>
              <a:defRPr/>
            </a:pPr>
            <a:r>
              <a:rPr lang="en-US" dirty="0">
                <a:cs typeface="+mn-cs"/>
              </a:rPr>
              <a:t> </a:t>
            </a:r>
            <a:r>
              <a:rPr lang="en-US" dirty="0" err="1" smtClean="0">
                <a:cs typeface="+mn-cs"/>
              </a:rPr>
              <a:t>HEAnet</a:t>
            </a:r>
            <a:r>
              <a:rPr lang="en-US" dirty="0" smtClean="0">
                <a:cs typeface="+mn-cs"/>
              </a:rPr>
              <a:t> leasing fiber independently (build their own network infrastructure)</a:t>
            </a:r>
          </a:p>
          <a:p>
            <a:pPr lvl="1">
              <a:buFont typeface="Arial" charset="0"/>
              <a:buBlip>
                <a:blip r:embed="rId2"/>
              </a:buBlip>
              <a:defRPr/>
            </a:pPr>
            <a:r>
              <a:rPr lang="en-US" dirty="0">
                <a:cs typeface="+mn-cs"/>
              </a:rPr>
              <a:t> </a:t>
            </a:r>
            <a:r>
              <a:rPr lang="en-US" dirty="0" err="1" smtClean="0">
                <a:cs typeface="+mn-cs"/>
              </a:rPr>
              <a:t>HEAnet</a:t>
            </a:r>
            <a:r>
              <a:rPr lang="en-US" dirty="0" smtClean="0">
                <a:cs typeface="+mn-cs"/>
              </a:rPr>
              <a:t> client of a nation-wide LR-PON based </a:t>
            </a:r>
            <a:r>
              <a:rPr lang="en-US" dirty="0" err="1" smtClean="0">
                <a:cs typeface="+mn-cs"/>
              </a:rPr>
              <a:t>fibre</a:t>
            </a:r>
            <a:r>
              <a:rPr lang="en-US" dirty="0" smtClean="0">
                <a:cs typeface="+mn-cs"/>
              </a:rPr>
              <a:t> network</a:t>
            </a:r>
          </a:p>
          <a:p>
            <a:pPr>
              <a:buFont typeface="Arial" charset="0"/>
              <a:buBlip>
                <a:blip r:embed="rId2"/>
              </a:buBlip>
              <a:defRPr/>
            </a:pPr>
            <a:endParaRPr lang="en-US" dirty="0"/>
          </a:p>
          <a:p>
            <a:pPr>
              <a:buFont typeface="Arial" charset="0"/>
              <a:buBlip>
                <a:blip r:embed="rId2"/>
              </a:buBlip>
              <a:defRPr/>
            </a:pPr>
            <a:r>
              <a:rPr lang="en-US" dirty="0" smtClean="0"/>
              <a:t> Shape the scenario around current network infrastructure (dark </a:t>
            </a:r>
            <a:r>
              <a:rPr lang="en-US" dirty="0" err="1" smtClean="0"/>
              <a:t>fibre</a:t>
            </a:r>
            <a:r>
              <a:rPr lang="en-US" dirty="0" smtClean="0"/>
              <a:t> installation, cable ducts, access points,…)</a:t>
            </a:r>
          </a:p>
        </p:txBody>
      </p:sp>
      <p:pic>
        <p:nvPicPr>
          <p:cNvPr id="2" name="Picture 1" descr="HEAnetwork_as_is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47" t="11578" r="31083" b="9726"/>
          <a:stretch/>
        </p:blipFill>
        <p:spPr>
          <a:xfrm>
            <a:off x="533400" y="1447800"/>
            <a:ext cx="3429000" cy="4318000"/>
          </a:xfrm>
          <a:prstGeom prst="rect">
            <a:avLst/>
          </a:prstGeom>
        </p:spPr>
      </p:pic>
      <p:pic>
        <p:nvPicPr>
          <p:cNvPr id="3" name="Picture 2" descr="m17_seed1000_r71500.0_ire_data_100_cover_100_mnsPos.pdf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27" t="10186" r="30730" b="9953"/>
          <a:stretch/>
        </p:blipFill>
        <p:spPr>
          <a:xfrm>
            <a:off x="5029200" y="1371600"/>
            <a:ext cx="3492500" cy="4381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 bwMode="auto">
          <a:xfrm>
            <a:off x="457200" y="38100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>
                <a:ea typeface="ＭＳ Ｐゴシック"/>
                <a:cs typeface="ＭＳ Ｐゴシック"/>
              </a:rPr>
              <a:t>HEAnet case-study</a:t>
            </a:r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1295400"/>
            <a:ext cx="8229600" cy="44196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 typeface="Arial" charset="0"/>
              <a:buBlip>
                <a:blip r:embed="rId2"/>
              </a:buBlip>
            </a:pPr>
            <a:r>
              <a:rPr lang="en-US" sz="2800" dirty="0" smtClean="0">
                <a:ea typeface="ＭＳ Ｐゴシック"/>
                <a:cs typeface="ＭＳ Ｐゴシック"/>
              </a:rPr>
              <a:t> Plenty of </a:t>
            </a:r>
            <a:r>
              <a:rPr lang="en-US" sz="2800" dirty="0" err="1" smtClean="0">
                <a:ea typeface="ＭＳ Ｐゴシック"/>
                <a:cs typeface="ＭＳ Ｐゴシック"/>
              </a:rPr>
              <a:t>fibre</a:t>
            </a:r>
            <a:r>
              <a:rPr lang="en-US" sz="2800" dirty="0" smtClean="0">
                <a:ea typeface="ＭＳ Ｐゴシック"/>
                <a:cs typeface="ＭＳ Ｐゴシック"/>
              </a:rPr>
              <a:t> available around the country</a:t>
            </a:r>
          </a:p>
          <a:p>
            <a:pPr>
              <a:buFont typeface="Arial" charset="0"/>
              <a:buBlip>
                <a:blip r:embed="rId2"/>
              </a:buBlip>
            </a:pPr>
            <a:endParaRPr lang="en-US" sz="2800" dirty="0" smtClean="0">
              <a:ea typeface="ＭＳ Ｐゴシック"/>
              <a:cs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endParaRPr lang="en-US" sz="2800" dirty="0" smtClean="0">
              <a:ea typeface="ＭＳ Ｐゴシック"/>
              <a:cs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endParaRPr lang="en-US" sz="2800" dirty="0" smtClean="0">
              <a:ea typeface="ＭＳ Ｐゴシック"/>
              <a:cs typeface="ＭＳ Ｐゴシック"/>
            </a:endParaRPr>
          </a:p>
          <a:p>
            <a:endParaRPr lang="en-US" sz="2800" dirty="0" smtClean="0">
              <a:ea typeface="ＭＳ Ｐゴシック"/>
              <a:cs typeface="ＭＳ Ｐゴシック"/>
            </a:endParaRPr>
          </a:p>
        </p:txBody>
      </p:sp>
      <p:pic>
        <p:nvPicPr>
          <p:cNvPr id="24579" name="Picture 4" descr="fig5.tif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1849438"/>
            <a:ext cx="2743200" cy="127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5" descr="fig1.tif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00800" y="2133600"/>
            <a:ext cx="1981200" cy="24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6" descr="fig2.tif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67400" y="4999038"/>
            <a:ext cx="2695575" cy="185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7" descr="fig3.tif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1000" y="2667000"/>
            <a:ext cx="2514600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8" descr="fig4.tif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5800" y="4572000"/>
            <a:ext cx="2819400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9"/>
          <p:cNvPicPr>
            <a:picLocks noChangeAspect="1"/>
          </p:cNvPicPr>
          <p:nvPr/>
        </p:nvPicPr>
        <p:blipFill>
          <a:blip r:embed="rId8"/>
          <a:srcRect l="25294" t="3185" r="24120" b="3725"/>
          <a:stretch>
            <a:fillRect/>
          </a:stretch>
        </p:blipFill>
        <p:spPr bwMode="auto">
          <a:xfrm>
            <a:off x="3395663" y="2998788"/>
            <a:ext cx="2547937" cy="332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 bwMode="auto">
          <a:xfrm>
            <a:off x="457200" y="38100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>
                <a:ea typeface="ＭＳ Ｐゴシック"/>
                <a:cs typeface="ＭＳ Ｐゴシック"/>
              </a:rPr>
              <a:t>Conclusions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1447800"/>
            <a:ext cx="8382000" cy="4724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70000" lnSpcReduction="20000"/>
          </a:bodyPr>
          <a:lstStyle/>
          <a:p>
            <a:pPr>
              <a:buFont typeface="Arial" charset="0"/>
              <a:buBlip>
                <a:blip r:embed="rId2"/>
              </a:buBlip>
            </a:pPr>
            <a:r>
              <a:rPr lang="en-US" dirty="0" smtClean="0">
                <a:ea typeface="ＭＳ Ｐゴシック"/>
                <a:cs typeface="ＭＳ Ｐゴシック"/>
              </a:rPr>
              <a:t> Next generation optical access will change the way we do business and operate</a:t>
            </a:r>
          </a:p>
          <a:p>
            <a:pPr lvl="1">
              <a:buFont typeface="Arial" charset="0"/>
              <a:buBlip>
                <a:blip r:embed="rId2"/>
              </a:buBlip>
            </a:pPr>
            <a:r>
              <a:rPr lang="en-US" dirty="0">
                <a:ea typeface="ＭＳ Ｐゴシック"/>
              </a:rPr>
              <a:t> </a:t>
            </a:r>
            <a:r>
              <a:rPr lang="en-US" dirty="0" smtClean="0">
                <a:ea typeface="ＭＳ Ｐゴシック"/>
              </a:rPr>
              <a:t>It will provide us with more bandwidth and services</a:t>
            </a:r>
          </a:p>
          <a:p>
            <a:endParaRPr lang="en-US" dirty="0" smtClean="0">
              <a:ea typeface="ＭＳ Ｐゴシック"/>
              <a:cs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r>
              <a:rPr lang="en-US" dirty="0">
                <a:ea typeface="ＭＳ Ｐゴシック"/>
                <a:cs typeface="ＭＳ Ｐゴシック"/>
              </a:rPr>
              <a:t> </a:t>
            </a:r>
            <a:r>
              <a:rPr lang="en-US" dirty="0" smtClean="0">
                <a:ea typeface="ＭＳ Ｐゴシック"/>
                <a:cs typeface="ＭＳ Ｐゴシック"/>
              </a:rPr>
              <a:t>Once deployed in education institutes it will change the way we learn</a:t>
            </a:r>
          </a:p>
          <a:p>
            <a:pPr>
              <a:buFont typeface="Arial" charset="0"/>
              <a:buBlip>
                <a:blip r:embed="rId2"/>
              </a:buBlip>
            </a:pPr>
            <a:endParaRPr lang="en-US" dirty="0">
              <a:ea typeface="ＭＳ Ｐゴシック"/>
              <a:cs typeface="ＭＳ Ｐゴシック"/>
            </a:endParaRPr>
          </a:p>
          <a:p>
            <a:pPr>
              <a:buBlip>
                <a:blip r:embed="rId2"/>
              </a:buBlip>
            </a:pPr>
            <a:r>
              <a:rPr lang="en-US" dirty="0" smtClean="0">
                <a:ea typeface="ＭＳ Ｐゴシック"/>
              </a:rPr>
              <a:t> </a:t>
            </a:r>
            <a:r>
              <a:rPr lang="en-US" dirty="0">
                <a:ea typeface="ＭＳ Ｐゴシック"/>
              </a:rPr>
              <a:t>B</a:t>
            </a:r>
            <a:r>
              <a:rPr lang="en-US" dirty="0" smtClean="0">
                <a:ea typeface="ＭＳ Ｐゴシック"/>
              </a:rPr>
              <a:t>ut </a:t>
            </a:r>
            <a:r>
              <a:rPr lang="en-US" dirty="0">
                <a:ea typeface="ＭＳ Ｐゴシック"/>
              </a:rPr>
              <a:t>will require major network upgrades</a:t>
            </a:r>
          </a:p>
          <a:p>
            <a:pPr lvl="1">
              <a:buBlip>
                <a:blip r:embed="rId2"/>
              </a:buBlip>
            </a:pPr>
            <a:r>
              <a:rPr lang="en-US" dirty="0">
                <a:ea typeface="ＭＳ Ｐゴシック"/>
                <a:cs typeface="ＭＳ Ｐゴシック"/>
              </a:rPr>
              <a:t> It is important to make the right design choices at the onset, </a:t>
            </a:r>
            <a:r>
              <a:rPr lang="en-US" dirty="0" smtClean="0">
                <a:ea typeface="ＭＳ Ｐゴシック"/>
                <a:cs typeface="ＭＳ Ｐゴシック"/>
              </a:rPr>
              <a:t>to build a network that is evolvable and sustainable</a:t>
            </a:r>
          </a:p>
          <a:p>
            <a:pPr lvl="1">
              <a:buBlip>
                <a:blip r:embed="rId2"/>
              </a:buBlip>
            </a:pPr>
            <a:endParaRPr lang="en-US" sz="2800" dirty="0" smtClean="0">
              <a:ea typeface="ＭＳ Ｐゴシック"/>
              <a:cs typeface="ＭＳ Ｐゴシック"/>
            </a:endParaRPr>
          </a:p>
          <a:p>
            <a:pPr>
              <a:buFont typeface="Arial" charset="0"/>
              <a:buBlip>
                <a:blip r:embed="rId2"/>
              </a:buBlip>
            </a:pPr>
            <a:r>
              <a:rPr lang="en-US" dirty="0" smtClean="0">
                <a:ea typeface="ＭＳ Ｐゴシック"/>
                <a:cs typeface="ＭＳ Ｐゴシック"/>
              </a:rPr>
              <a:t> In line with government policy for development of broadband in Ireland</a:t>
            </a:r>
          </a:p>
          <a:p>
            <a:pPr algn="ctr"/>
            <a:r>
              <a:rPr lang="en-US" sz="2400" dirty="0" smtClean="0">
                <a:solidFill>
                  <a:srgbClr val="5DBAF6"/>
                </a:solidFill>
                <a:ea typeface="ＭＳ Ｐゴシック"/>
                <a:cs typeface="ＭＳ Ｐゴシック"/>
              </a:rPr>
              <a:t>“</a:t>
            </a:r>
            <a:r>
              <a:rPr lang="en-US" sz="2400" dirty="0">
                <a:solidFill>
                  <a:srgbClr val="5DBAF6"/>
                </a:solidFill>
              </a:rPr>
              <a:t>Next Generation </a:t>
            </a:r>
            <a:r>
              <a:rPr lang="en-US" sz="2400" dirty="0" smtClean="0">
                <a:solidFill>
                  <a:srgbClr val="5DBAF6"/>
                </a:solidFill>
              </a:rPr>
              <a:t>Broadband, </a:t>
            </a:r>
            <a:r>
              <a:rPr lang="en-US" sz="2400" dirty="0">
                <a:solidFill>
                  <a:srgbClr val="5DBAF6"/>
                </a:solidFill>
              </a:rPr>
              <a:t>Gateway to a Knowledge </a:t>
            </a:r>
            <a:r>
              <a:rPr lang="en-US" sz="2400" dirty="0" smtClean="0">
                <a:solidFill>
                  <a:srgbClr val="5DBAF6"/>
                </a:solidFill>
              </a:rPr>
              <a:t>Ireland”</a:t>
            </a:r>
          </a:p>
          <a:p>
            <a:pPr algn="ctr"/>
            <a:endParaRPr lang="en-US" sz="2400" dirty="0">
              <a:solidFill>
                <a:srgbClr val="5DBAF6"/>
              </a:solidFill>
              <a:ea typeface="ＭＳ Ｐゴシック"/>
              <a:cs typeface="ＭＳ Ｐゴシック"/>
            </a:endParaRPr>
          </a:p>
          <a:p>
            <a:r>
              <a:rPr lang="en-US" sz="2400" dirty="0">
                <a:ea typeface="ＭＳ Ｐゴシック"/>
                <a:cs typeface="ＭＳ Ｐゴシック"/>
              </a:rPr>
              <a:t> </a:t>
            </a:r>
            <a:endParaRPr lang="en-US" sz="2400" dirty="0" smtClean="0">
              <a:ea typeface="ＭＳ Ｐゴシック"/>
              <a:cs typeface="ＭＳ Ｐゴシック"/>
            </a:endParaRPr>
          </a:p>
          <a:p>
            <a:endParaRPr lang="en-US" sz="2400" dirty="0" smtClean="0">
              <a:solidFill>
                <a:srgbClr val="5DBAF6"/>
              </a:solidFill>
              <a:ea typeface="ＭＳ Ｐゴシック"/>
              <a:cs typeface="ＭＳ Ｐゴシック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41800"/>
          <a:stretch/>
        </p:blipFill>
        <p:spPr>
          <a:xfrm>
            <a:off x="2590800" y="5715000"/>
            <a:ext cx="4076700" cy="1066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TVR presen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CTVR presentation.pot</Template>
  <TotalTime>1937</TotalTime>
  <Words>1280</Words>
  <Application>Microsoft Macintosh PowerPoint</Application>
  <PresentationFormat>On-screen Show (4:3)</PresentationFormat>
  <Paragraphs>192</Paragraphs>
  <Slides>19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CTVR presentation</vt:lpstr>
      <vt:lpstr>Clip</vt:lpstr>
      <vt:lpstr>Next-Generation Fibre to the Home Deployment  A HEAnet Case Study </vt:lpstr>
      <vt:lpstr>Collaboration</vt:lpstr>
      <vt:lpstr>The bandwidth increase problem</vt:lpstr>
      <vt:lpstr>How much bandwidth can we use?</vt:lpstr>
      <vt:lpstr>Future Networks: Evolvable &amp; sustainable - Fluid</vt:lpstr>
      <vt:lpstr>PowerPoint Presentation</vt:lpstr>
      <vt:lpstr>Legacy fibre access networks</vt:lpstr>
      <vt:lpstr>Next-generation fibre access</vt:lpstr>
      <vt:lpstr>PowerPoint Presentation</vt:lpstr>
      <vt:lpstr>LR-PON in a nutshell</vt:lpstr>
      <vt:lpstr>Cost and power savings</vt:lpstr>
      <vt:lpstr>Nation-wide deployment case study</vt:lpstr>
      <vt:lpstr>HEAnet case study</vt:lpstr>
      <vt:lpstr>No Internet in Schools …</vt:lpstr>
      <vt:lpstr>…vs Internet in schools </vt:lpstr>
      <vt:lpstr>LR-PON for campus networks</vt:lpstr>
      <vt:lpstr>HEAnet investigation</vt:lpstr>
      <vt:lpstr>HEAnet case-study</vt:lpstr>
      <vt:lpstr>Conclusions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Marco</dc:creator>
  <cp:lastModifiedBy>Marco Ruffini</cp:lastModifiedBy>
  <cp:revision>166</cp:revision>
  <dcterms:created xsi:type="dcterms:W3CDTF">2006-08-16T00:00:00Z</dcterms:created>
  <dcterms:modified xsi:type="dcterms:W3CDTF">2011-11-10T11:34:25Z</dcterms:modified>
</cp:coreProperties>
</file>