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2" r:id="rId1"/>
  </p:sldMasterIdLst>
  <p:notesMasterIdLst>
    <p:notesMasterId r:id="rId31"/>
  </p:notesMasterIdLst>
  <p:sldIdLst>
    <p:sldId id="271" r:id="rId2"/>
    <p:sldId id="303" r:id="rId3"/>
    <p:sldId id="307" r:id="rId4"/>
    <p:sldId id="273" r:id="rId5"/>
    <p:sldId id="311" r:id="rId6"/>
    <p:sldId id="292" r:id="rId7"/>
    <p:sldId id="313" r:id="rId8"/>
    <p:sldId id="321" r:id="rId9"/>
    <p:sldId id="319" r:id="rId10"/>
    <p:sldId id="320" r:id="rId11"/>
    <p:sldId id="276" r:id="rId12"/>
    <p:sldId id="329" r:id="rId13"/>
    <p:sldId id="278" r:id="rId14"/>
    <p:sldId id="322" r:id="rId15"/>
    <p:sldId id="280" r:id="rId16"/>
    <p:sldId id="330" r:id="rId17"/>
    <p:sldId id="286" r:id="rId18"/>
    <p:sldId id="323" r:id="rId19"/>
    <p:sldId id="287" r:id="rId20"/>
    <p:sldId id="324" r:id="rId21"/>
    <p:sldId id="325" r:id="rId22"/>
    <p:sldId id="326" r:id="rId23"/>
    <p:sldId id="327" r:id="rId24"/>
    <p:sldId id="289" r:id="rId25"/>
    <p:sldId id="290" r:id="rId26"/>
    <p:sldId id="298" r:id="rId27"/>
    <p:sldId id="299" r:id="rId28"/>
    <p:sldId id="328" r:id="rId29"/>
    <p:sldId id="301"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6"/>
    <p:restoredTop sz="86339" autoAdjust="0"/>
  </p:normalViewPr>
  <p:slideViewPr>
    <p:cSldViewPr snapToGrid="0" snapToObjects="1">
      <p:cViewPr>
        <p:scale>
          <a:sx n="90" d="100"/>
          <a:sy n="90" d="100"/>
        </p:scale>
        <p:origin x="376"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theme" Target="theme/theme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presProps" Target="pres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notesMaster" Target="notesMasters/notesMaster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C89B3B-0DE7-1342-81FF-6E488D6BCBAF}" type="datetimeFigureOut">
              <a:rPr lang="en-US" smtClean="0"/>
              <a:t>10/12/2017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A89CB5-0BE8-EF49-AD18-FC46668F03E0}" type="slidenum">
              <a:rPr lang="en-US" smtClean="0"/>
              <a:t>‹#›</a:t>
            </a:fld>
            <a:endParaRPr lang="en-US"/>
          </a:p>
        </p:txBody>
      </p:sp>
    </p:spTree>
    <p:extLst>
      <p:ext uri="{BB962C8B-B14F-4D97-AF65-F5344CB8AC3E}">
        <p14:creationId xmlns:p14="http://schemas.microsoft.com/office/powerpoint/2010/main" val="1186392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 /><Relationship Id="rId1" Type="http://schemas.openxmlformats.org/officeDocument/2006/relationships/notesMaster" Target="../notesMasters/notesMaster1.xml" /></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 /><Relationship Id="rId1" Type="http://schemas.openxmlformats.org/officeDocument/2006/relationships/notesMaster" Target="../notesMasters/notesMaster1.xml" /></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 /><Relationship Id="rId1" Type="http://schemas.openxmlformats.org/officeDocument/2006/relationships/notesMaster" Target="../notesMasters/notesMaster1.xml" /></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 /><Relationship Id="rId1" Type="http://schemas.openxmlformats.org/officeDocument/2006/relationships/notesMaster" Target="../notesMasters/notesMaster1.xml" /></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 /><Relationship Id="rId1" Type="http://schemas.openxmlformats.org/officeDocument/2006/relationships/notesMaster" Target="../notesMasters/notesMaster1.xml" /></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 /><Relationship Id="rId1" Type="http://schemas.openxmlformats.org/officeDocument/2006/relationships/notesMaster" Target="../notesMasters/notesMaster1.xml" /></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 /><Relationship Id="rId1" Type="http://schemas.openxmlformats.org/officeDocument/2006/relationships/notesMaster" Target="../notesMasters/notesMaster1.xml" /></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Introduction</a:t>
            </a:r>
            <a:r>
              <a:rPr lang="en-GB" baseline="0" dirty="0"/>
              <a:t>: </a:t>
            </a:r>
          </a:p>
          <a:p>
            <a:pPr marL="628650" lvl="1" indent="-171450">
              <a:buFont typeface="Arial" panose="020B0604020202020204" pitchFamily="34" charset="0"/>
              <a:buChar char="•"/>
            </a:pPr>
            <a:r>
              <a:rPr lang="en-GB" baseline="0" dirty="0"/>
              <a:t>Name</a:t>
            </a:r>
          </a:p>
          <a:p>
            <a:pPr marL="628650" lvl="1" indent="-171450">
              <a:buFont typeface="Arial" panose="020B0604020202020204" pitchFamily="34" charset="0"/>
              <a:buChar char="•"/>
            </a:pPr>
            <a:r>
              <a:rPr lang="en-GB" baseline="0" dirty="0"/>
              <a:t>Final year PhD student at Cardiff University</a:t>
            </a:r>
          </a:p>
          <a:p>
            <a:pPr marL="628650" lvl="1" indent="-171450">
              <a:buFont typeface="Arial" panose="020B0604020202020204" pitchFamily="34" charset="0"/>
              <a:buChar char="•"/>
            </a:pPr>
            <a:r>
              <a:rPr lang="en-GB" baseline="0" dirty="0"/>
              <a:t>Today I’ll be talking about my project which looks at (read above)</a:t>
            </a:r>
            <a:endParaRPr lang="en-GB" dirty="0"/>
          </a:p>
        </p:txBody>
      </p:sp>
      <p:sp>
        <p:nvSpPr>
          <p:cNvPr id="4" name="Slide Number Placeholder 3"/>
          <p:cNvSpPr>
            <a:spLocks noGrp="1"/>
          </p:cNvSpPr>
          <p:nvPr>
            <p:ph type="sldNum" sz="quarter" idx="10"/>
          </p:nvPr>
        </p:nvSpPr>
        <p:spPr/>
        <p:txBody>
          <a:bodyPr/>
          <a:lstStyle/>
          <a:p>
            <a:fld id="{2A6CC24B-C8EC-4F4B-B46A-E9153076E043}" type="slidenum">
              <a:rPr lang="en-GB" smtClean="0"/>
              <a:t>1</a:t>
            </a:fld>
            <a:endParaRPr lang="en-GB"/>
          </a:p>
        </p:txBody>
      </p:sp>
    </p:spTree>
    <p:extLst>
      <p:ext uri="{BB962C8B-B14F-4D97-AF65-F5344CB8AC3E}">
        <p14:creationId xmlns:p14="http://schemas.microsoft.com/office/powerpoint/2010/main" val="3197910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I</a:t>
            </a:r>
            <a:r>
              <a:rPr lang="en-GB" baseline="0" dirty="0"/>
              <a:t> work on the Experience of </a:t>
            </a:r>
            <a:r>
              <a:rPr lang="en-GB" baseline="0" dirty="0" err="1"/>
              <a:t>Childen</a:t>
            </a:r>
            <a:r>
              <a:rPr lang="en-GB" baseline="0" dirty="0"/>
              <a:t> with copy number variants (ECHO study) at Cardiff University. In ECHO, so far we’ve explored the physical, cognitive, social and psychiatric development of children with 22q11.2 Deletion Syndrome. </a:t>
            </a:r>
            <a:r>
              <a:rPr lang="en-GB" dirty="0"/>
              <a:t>I’m particular </a:t>
            </a:r>
            <a:r>
              <a:rPr lang="en-GB" baseline="0" dirty="0"/>
              <a:t>interested in seizures and epilepsy in young people with this syndrome. More specifically, I’m trying to better understand: </a:t>
            </a:r>
          </a:p>
          <a:p>
            <a:pPr marL="171450" indent="-171450">
              <a:buFont typeface="Arial" panose="020B0604020202020204" pitchFamily="34" charset="0"/>
              <a:buChar char="•"/>
            </a:pPr>
            <a:r>
              <a:rPr lang="en-GB" baseline="0" dirty="0"/>
              <a:t>How common are seizures and epilepsy in 22q11.2DS?</a:t>
            </a:r>
          </a:p>
          <a:p>
            <a:pPr marL="171450" indent="-171450">
              <a:buFont typeface="Arial" panose="020B0604020202020204" pitchFamily="34" charset="0"/>
              <a:buChar char="•"/>
            </a:pPr>
            <a:r>
              <a:rPr lang="en-GB" baseline="0" dirty="0"/>
              <a:t>What types of seizures do they experience?</a:t>
            </a:r>
          </a:p>
          <a:p>
            <a:pPr marL="171450" indent="-171450">
              <a:buFont typeface="Arial" panose="020B0604020202020204" pitchFamily="34" charset="0"/>
              <a:buChar char="•"/>
            </a:pPr>
            <a:r>
              <a:rPr lang="en-GB" baseline="0" dirty="0"/>
              <a:t>What are the causes of their seizures?</a:t>
            </a:r>
          </a:p>
          <a:p>
            <a:pPr marL="171450" indent="-171450">
              <a:buFont typeface="Arial" panose="020B0604020202020204" pitchFamily="34" charset="0"/>
              <a:buChar char="•"/>
            </a:pPr>
            <a:r>
              <a:rPr lang="en-GB" baseline="0" dirty="0"/>
              <a:t>What is the impact of seizures on their brain activity, their cognitive abilities and their mental health?</a:t>
            </a:r>
          </a:p>
          <a:p>
            <a:pPr marL="171450" indent="-171450">
              <a:buFont typeface="Arial" panose="020B0604020202020204" pitchFamily="34" charset="0"/>
              <a:buChar char="•"/>
            </a:pPr>
            <a:endParaRPr lang="en-GB" baseline="0" dirty="0"/>
          </a:p>
        </p:txBody>
      </p:sp>
      <p:sp>
        <p:nvSpPr>
          <p:cNvPr id="4" name="Slide Number Placeholder 3"/>
          <p:cNvSpPr>
            <a:spLocks noGrp="1"/>
          </p:cNvSpPr>
          <p:nvPr>
            <p:ph type="sldNum" sz="quarter" idx="10"/>
          </p:nvPr>
        </p:nvSpPr>
        <p:spPr/>
        <p:txBody>
          <a:bodyPr/>
          <a:lstStyle/>
          <a:p>
            <a:fld id="{2A6CC24B-C8EC-4F4B-B46A-E9153076E043}" type="slidenum">
              <a:rPr lang="en-GB" smtClean="0"/>
              <a:t>2</a:t>
            </a:fld>
            <a:endParaRPr lang="en-GB"/>
          </a:p>
        </p:txBody>
      </p:sp>
    </p:spTree>
    <p:extLst>
      <p:ext uri="{BB962C8B-B14F-4D97-AF65-F5344CB8AC3E}">
        <p14:creationId xmlns:p14="http://schemas.microsoft.com/office/powerpoint/2010/main" val="16142032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I</a:t>
            </a:r>
            <a:r>
              <a:rPr lang="en-GB" baseline="0" dirty="0"/>
              <a:t> work on the Experience of </a:t>
            </a:r>
            <a:r>
              <a:rPr lang="en-GB" baseline="0" dirty="0" err="1"/>
              <a:t>Childen</a:t>
            </a:r>
            <a:r>
              <a:rPr lang="en-GB" baseline="0" dirty="0"/>
              <a:t> with copy number variants (ECHO study) at Cardiff University. In ECHO we’re  interested in exploring the physical, cognitive, social and psychiatric development of children with 22q11.2 Deletion Syndrome. So far we’ve visited more than 150 children and adolescents with 22q. </a:t>
            </a:r>
            <a:r>
              <a:rPr lang="en-GB" dirty="0"/>
              <a:t>I’m particular </a:t>
            </a:r>
            <a:r>
              <a:rPr lang="en-GB" baseline="0" dirty="0"/>
              <a:t>interested in seizures and epilepsy in young people with this syndrome. More specifically, I’m trying to better understand: </a:t>
            </a:r>
          </a:p>
          <a:p>
            <a:pPr marL="171450" indent="-171450">
              <a:buFont typeface="Arial" panose="020B0604020202020204" pitchFamily="34" charset="0"/>
              <a:buChar char="•"/>
            </a:pPr>
            <a:r>
              <a:rPr lang="en-GB" baseline="0" dirty="0"/>
              <a:t>How common are seizures and epilepsy in 22q11.2DS?</a:t>
            </a:r>
          </a:p>
          <a:p>
            <a:pPr marL="171450" indent="-171450">
              <a:buFont typeface="Arial" panose="020B0604020202020204" pitchFamily="34" charset="0"/>
              <a:buChar char="•"/>
            </a:pPr>
            <a:r>
              <a:rPr lang="en-GB" baseline="0" dirty="0"/>
              <a:t>What types of seizures do they experience?</a:t>
            </a:r>
          </a:p>
          <a:p>
            <a:pPr marL="171450" indent="-171450">
              <a:buFont typeface="Arial" panose="020B0604020202020204" pitchFamily="34" charset="0"/>
              <a:buChar char="•"/>
            </a:pPr>
            <a:r>
              <a:rPr lang="en-GB" baseline="0" dirty="0"/>
              <a:t>What are the causes of their seizures?</a:t>
            </a:r>
          </a:p>
          <a:p>
            <a:pPr marL="171450" indent="-171450">
              <a:buFont typeface="Arial" panose="020B0604020202020204" pitchFamily="34" charset="0"/>
              <a:buChar char="•"/>
            </a:pPr>
            <a:r>
              <a:rPr lang="en-GB" baseline="0" dirty="0"/>
              <a:t>What is the impact of seizures on their brain activity, their cognitive abilities and their mental health?</a:t>
            </a:r>
          </a:p>
          <a:p>
            <a:pPr marL="171450" indent="-171450">
              <a:buFont typeface="Arial" panose="020B0604020202020204" pitchFamily="34" charset="0"/>
              <a:buChar char="•"/>
            </a:pPr>
            <a:endParaRPr lang="en-GB" baseline="0" dirty="0"/>
          </a:p>
        </p:txBody>
      </p:sp>
      <p:sp>
        <p:nvSpPr>
          <p:cNvPr id="4" name="Slide Number Placeholder 3"/>
          <p:cNvSpPr>
            <a:spLocks noGrp="1"/>
          </p:cNvSpPr>
          <p:nvPr>
            <p:ph type="sldNum" sz="quarter" idx="10"/>
          </p:nvPr>
        </p:nvSpPr>
        <p:spPr/>
        <p:txBody>
          <a:bodyPr/>
          <a:lstStyle/>
          <a:p>
            <a:fld id="{2A6CC24B-C8EC-4F4B-B46A-E9153076E043}" type="slidenum">
              <a:rPr lang="en-GB" smtClean="0"/>
              <a:t>3</a:t>
            </a:fld>
            <a:endParaRPr lang="en-GB"/>
          </a:p>
        </p:txBody>
      </p:sp>
    </p:spTree>
    <p:extLst>
      <p:ext uri="{BB962C8B-B14F-4D97-AF65-F5344CB8AC3E}">
        <p14:creationId xmlns:p14="http://schemas.microsoft.com/office/powerpoint/2010/main" val="670515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GB" baseline="0" dirty="0"/>
              <a:t>Firstly, I’d like to briefly touch upon what seizures are is and the relationship between seizures and epilepsy</a:t>
            </a:r>
          </a:p>
          <a:p>
            <a:pPr marL="171450" indent="-171450">
              <a:buFont typeface="Arial" charset="0"/>
              <a:buChar char="•"/>
            </a:pPr>
            <a:r>
              <a:rPr lang="en-GB" baseline="0" dirty="0"/>
              <a:t>In a seizure, there is a sudden burst of intense electrical activity which can occur in part of the the brain or across the whole brain and this temporarily mixes-up the electrical and chemical messages the cells of the brain use to communicate with one another </a:t>
            </a:r>
          </a:p>
          <a:p>
            <a:pPr marL="171450" indent="-171450">
              <a:buFont typeface="Arial" charset="0"/>
              <a:buChar char="•"/>
            </a:pPr>
            <a:r>
              <a:rPr lang="en-GB" baseline="0" dirty="0"/>
              <a:t>The type of behaviours that you see in a seizure depend upon what area of the brain the abnormal electrical activity affects and what that area of the brain is usually responsible for doing.</a:t>
            </a:r>
          </a:p>
        </p:txBody>
      </p:sp>
      <p:sp>
        <p:nvSpPr>
          <p:cNvPr id="4" name="Slide Number Placeholder 3"/>
          <p:cNvSpPr>
            <a:spLocks noGrp="1"/>
          </p:cNvSpPr>
          <p:nvPr>
            <p:ph type="sldNum" sz="quarter" idx="10"/>
          </p:nvPr>
        </p:nvSpPr>
        <p:spPr/>
        <p:txBody>
          <a:bodyPr/>
          <a:lstStyle/>
          <a:p>
            <a:fld id="{2A6CC24B-C8EC-4F4B-B46A-E9153076E043}" type="slidenum">
              <a:rPr lang="en-GB" smtClean="0"/>
              <a:t>4</a:t>
            </a:fld>
            <a:endParaRPr lang="en-GB"/>
          </a:p>
        </p:txBody>
      </p:sp>
    </p:spTree>
    <p:extLst>
      <p:ext uri="{BB962C8B-B14F-4D97-AF65-F5344CB8AC3E}">
        <p14:creationId xmlns:p14="http://schemas.microsoft.com/office/powerpoint/2010/main" val="4111840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GB" baseline="0" dirty="0"/>
              <a:t>Firstly, I’d like to briefly touch upon what a seizure is and the relationship between seizures and epilepsy</a:t>
            </a:r>
          </a:p>
          <a:p>
            <a:pPr marL="171450" indent="-171450">
              <a:buFont typeface="Arial" charset="0"/>
              <a:buChar char="•"/>
            </a:pPr>
            <a:r>
              <a:rPr lang="en-GB" baseline="0" dirty="0"/>
              <a:t>In a seizure, there is a sudden burst of intense electrical activity which can occur in part of the the brain or across the whole brain and which temporarily mixes-up the electrical and chemicals messages the cells of the brain use to communicate with one another </a:t>
            </a:r>
          </a:p>
          <a:p>
            <a:pPr marL="171450" indent="-171450">
              <a:buFont typeface="Arial" charset="0"/>
              <a:buChar char="•"/>
            </a:pPr>
            <a:r>
              <a:rPr lang="en-GB" baseline="0" dirty="0"/>
              <a:t>The type of behaviours that you see in a seizure depend upon what areas of the brain the abnormal electrical activity affects and what that area of the brain is usually responsible for doing.</a:t>
            </a:r>
          </a:p>
        </p:txBody>
      </p:sp>
      <p:sp>
        <p:nvSpPr>
          <p:cNvPr id="4" name="Slide Number Placeholder 3"/>
          <p:cNvSpPr>
            <a:spLocks noGrp="1"/>
          </p:cNvSpPr>
          <p:nvPr>
            <p:ph type="sldNum" sz="quarter" idx="10"/>
          </p:nvPr>
        </p:nvSpPr>
        <p:spPr/>
        <p:txBody>
          <a:bodyPr/>
          <a:lstStyle/>
          <a:p>
            <a:fld id="{2A6CC24B-C8EC-4F4B-B46A-E9153076E043}" type="slidenum">
              <a:rPr lang="en-GB" smtClean="0"/>
              <a:t>5</a:t>
            </a:fld>
            <a:endParaRPr lang="en-GB"/>
          </a:p>
        </p:txBody>
      </p:sp>
    </p:spTree>
    <p:extLst>
      <p:ext uri="{BB962C8B-B14F-4D97-AF65-F5344CB8AC3E}">
        <p14:creationId xmlns:p14="http://schemas.microsoft.com/office/powerpoint/2010/main" val="9038628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What then</a:t>
            </a:r>
            <a:r>
              <a:rPr lang="en-GB" baseline="0" dirty="0"/>
              <a:t> distinguishes a person that has had a seizure from a person who is given a diagnosis of epilepsy?</a:t>
            </a:r>
          </a:p>
          <a:p>
            <a:pPr marL="171450" indent="-171450">
              <a:buFont typeface="Arial" panose="020B0604020202020204" pitchFamily="34" charset="0"/>
              <a:buChar char="•"/>
            </a:pPr>
            <a:r>
              <a:rPr lang="en-GB" baseline="0" dirty="0"/>
              <a:t>A key point to note is that anyone can have a one-off seizure, given the right circumstances, for example, if a person’s calcium or blood sugar levels become severely and dangerously low. </a:t>
            </a:r>
          </a:p>
          <a:p>
            <a:pPr marL="171450" indent="-171450">
              <a:buFont typeface="Arial" panose="020B0604020202020204" pitchFamily="34" charset="0"/>
              <a:buChar char="•"/>
            </a:pPr>
            <a:r>
              <a:rPr lang="en-GB" baseline="0" dirty="0"/>
              <a:t>A person with epilepsy is different in that they have a long-term tendency to have recurrent seizures. This tendency to have seizures is caused by a difference in their brain. Sometimes this difference can be clearly identified by doctors, but other times it may be more subtle and may not be found.</a:t>
            </a:r>
          </a:p>
          <a:p>
            <a:pPr marL="171450" indent="-171450">
              <a:buFont typeface="Arial" panose="020B0604020202020204" pitchFamily="34" charset="0"/>
              <a:buChar char="•"/>
            </a:pPr>
            <a:endParaRPr lang="en-GB" baseline="0" dirty="0"/>
          </a:p>
        </p:txBody>
      </p:sp>
      <p:sp>
        <p:nvSpPr>
          <p:cNvPr id="4" name="Slide Number Placeholder 3"/>
          <p:cNvSpPr>
            <a:spLocks noGrp="1"/>
          </p:cNvSpPr>
          <p:nvPr>
            <p:ph type="sldNum" sz="quarter" idx="10"/>
          </p:nvPr>
        </p:nvSpPr>
        <p:spPr/>
        <p:txBody>
          <a:bodyPr/>
          <a:lstStyle/>
          <a:p>
            <a:fld id="{99A89CB5-0BE8-EF49-AD18-FC46668F03E0}" type="slidenum">
              <a:rPr lang="en-US" smtClean="0"/>
              <a:t>6</a:t>
            </a:fld>
            <a:endParaRPr lang="en-US"/>
          </a:p>
        </p:txBody>
      </p:sp>
    </p:spTree>
    <p:extLst>
      <p:ext uri="{BB962C8B-B14F-4D97-AF65-F5344CB8AC3E}">
        <p14:creationId xmlns:p14="http://schemas.microsoft.com/office/powerpoint/2010/main" val="743023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What then</a:t>
            </a:r>
            <a:r>
              <a:rPr lang="en-GB" baseline="0" dirty="0"/>
              <a:t> distinguishes a person that has had a seizure from a person who is given a diagnosis of epilepsy?</a:t>
            </a:r>
          </a:p>
          <a:p>
            <a:pPr marL="171450" indent="-171450">
              <a:buFont typeface="Arial" panose="020B0604020202020204" pitchFamily="34" charset="0"/>
              <a:buChar char="•"/>
            </a:pPr>
            <a:r>
              <a:rPr lang="en-GB" baseline="0" dirty="0"/>
              <a:t>A key point to note is that anyone can have a one-off seizure, given the right circumstances, for example, if a person’s calcium or blood sugar levels become dangerously low. </a:t>
            </a:r>
          </a:p>
          <a:p>
            <a:pPr marL="171450" indent="-171450">
              <a:buFont typeface="Arial" panose="020B0604020202020204" pitchFamily="34" charset="0"/>
              <a:buChar char="•"/>
            </a:pPr>
            <a:r>
              <a:rPr lang="en-GB" baseline="0" dirty="0"/>
              <a:t>A person with epilepsy is different in that they have a long-term tendency to have recurrent seizures which is caused by a difference in their brain. Sometimes this difference can be clearly identified by doctors (e.g. a tumour) but other times it may be more subtle and may not be found.</a:t>
            </a:r>
          </a:p>
          <a:p>
            <a:pPr marL="171450" indent="-171450">
              <a:buFont typeface="Arial" panose="020B0604020202020204" pitchFamily="34" charset="0"/>
              <a:buChar char="•"/>
            </a:pPr>
            <a:endParaRPr lang="en-GB" baseline="0" dirty="0"/>
          </a:p>
        </p:txBody>
      </p:sp>
      <p:sp>
        <p:nvSpPr>
          <p:cNvPr id="4" name="Slide Number Placeholder 3"/>
          <p:cNvSpPr>
            <a:spLocks noGrp="1"/>
          </p:cNvSpPr>
          <p:nvPr>
            <p:ph type="sldNum" sz="quarter" idx="10"/>
          </p:nvPr>
        </p:nvSpPr>
        <p:spPr/>
        <p:txBody>
          <a:bodyPr/>
          <a:lstStyle/>
          <a:p>
            <a:fld id="{99A89CB5-0BE8-EF49-AD18-FC46668F03E0}" type="slidenum">
              <a:rPr lang="en-US" smtClean="0"/>
              <a:t>7</a:t>
            </a:fld>
            <a:endParaRPr lang="en-US"/>
          </a:p>
        </p:txBody>
      </p:sp>
    </p:spTree>
    <p:extLst>
      <p:ext uri="{BB962C8B-B14F-4D97-AF65-F5344CB8AC3E}">
        <p14:creationId xmlns:p14="http://schemas.microsoft.com/office/powerpoint/2010/main" val="9934613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aseline="0" dirty="0"/>
              <a:t>What do we already know about seizures and epilepsy in 22q?</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Hypocalcaemia (low levels of calcium in the bloodstream) occurs in up to 75% of people with 22q11.2DS. As I mentioned on the previous slide, having severely low levels of calcium can result in a seizure, and indeed between 10-15% of people with 22q have seizures caused by hypocalcaemia.</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However, there is evidence to suggest that some people with 22q11.2DS have seizures that are not caused by hypocalcaemia or any other obvious external circumstances. Instead they have spontaneous, ‘unprovoked seizures’, which suggests they have an underlying difference in their brain leading to a tendency to have seizures. Researchers have looked at unprovoked seizures in 22q11.2DS and have diagnosed between 4-15% of people with 22q11.2DS with epilepsy, which is higher than the 1% rate of epilepsy that we see in the general population. So (read message above)</a:t>
            </a:r>
          </a:p>
          <a:p>
            <a:pPr marL="171450" indent="-171450">
              <a:buFont typeface="Arial" panose="020B0604020202020204" pitchFamily="34" charset="0"/>
              <a:buChar char="•"/>
            </a:pPr>
            <a:endParaRPr lang="en-GB" baseline="0" dirty="0"/>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Researchers</a:t>
            </a:r>
            <a:r>
              <a:rPr lang="en-GB" baseline="0" dirty="0"/>
              <a:t> have also taken the opposite approach and have looked at how common 22q is in people with epilepsy. It was found that the 22q deletion was more common in people with epilepsy (3 in 1’000) than it was in people without epilepsy (0 in 5’000). So (read message above)</a:t>
            </a:r>
          </a:p>
        </p:txBody>
      </p:sp>
      <p:sp>
        <p:nvSpPr>
          <p:cNvPr id="4" name="Slide Number Placeholder 3"/>
          <p:cNvSpPr>
            <a:spLocks noGrp="1"/>
          </p:cNvSpPr>
          <p:nvPr>
            <p:ph type="sldNum" sz="quarter" idx="10"/>
          </p:nvPr>
        </p:nvSpPr>
        <p:spPr/>
        <p:txBody>
          <a:bodyPr/>
          <a:lstStyle/>
          <a:p>
            <a:fld id="{99A89CB5-0BE8-EF49-AD18-FC46668F03E0}" type="slidenum">
              <a:rPr lang="en-US" smtClean="0"/>
              <a:t>8</a:t>
            </a:fld>
            <a:endParaRPr lang="en-US"/>
          </a:p>
        </p:txBody>
      </p:sp>
    </p:spTree>
    <p:extLst>
      <p:ext uri="{BB962C8B-B14F-4D97-AF65-F5344CB8AC3E}">
        <p14:creationId xmlns:p14="http://schemas.microsoft.com/office/powerpoint/2010/main" val="20714126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aseline="0" dirty="0"/>
              <a:t>What do we already know about seizures and epilepsy in 22q?</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Hypocalcaemia (low levels of calcium in the bloodstream) occurs in up to 75% of people with 22q11.2DS. As I mentioned on the previous slide, having severely low levels of calcium can result in a seizure, and indeed between 10-15% of people with 22q have seizures caused by hypocalcaemia.</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However, there is evidence to suggest that some people with 22q11.2DS have seizures that are not caused by hypocalcaemia or any other obvious external circumstances. Instead they have spontaneous, ‘unprovoked seizures’, which suggests that they have some underlying difference in their brain causing these seizures. Researchers have investigated this further and have diagnosed between 4-15% of people with 22q11.2DS with epilepsy, which is higher than the 1% rate of epilepsy that we see in the general population.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Researchers</a:t>
            </a:r>
            <a:r>
              <a:rPr lang="en-GB" baseline="0" dirty="0"/>
              <a:t> have also taken the opposite approach and have looked at how common 22q </a:t>
            </a:r>
            <a:r>
              <a:rPr lang="en-GB" baseline="0" noProof="0" dirty="0"/>
              <a:t>is</a:t>
            </a:r>
            <a:r>
              <a:rPr lang="en-GB" baseline="0" dirty="0"/>
              <a:t> in people with epilepsy. It was found that the 22q deletion was more common in people with epilepsy (3 in 1’000) than it was in people without epilepsy (0 in 5’000). So (read message above)</a:t>
            </a:r>
          </a:p>
        </p:txBody>
      </p:sp>
      <p:sp>
        <p:nvSpPr>
          <p:cNvPr id="4" name="Slide Number Placeholder 3"/>
          <p:cNvSpPr>
            <a:spLocks noGrp="1"/>
          </p:cNvSpPr>
          <p:nvPr>
            <p:ph type="sldNum" sz="quarter" idx="10"/>
          </p:nvPr>
        </p:nvSpPr>
        <p:spPr/>
        <p:txBody>
          <a:bodyPr/>
          <a:lstStyle/>
          <a:p>
            <a:fld id="{99A89CB5-0BE8-EF49-AD18-FC46668F03E0}" type="slidenum">
              <a:rPr lang="en-US" smtClean="0"/>
              <a:t>9</a:t>
            </a:fld>
            <a:endParaRPr lang="en-US"/>
          </a:p>
        </p:txBody>
      </p:sp>
    </p:spTree>
    <p:extLst>
      <p:ext uri="{BB962C8B-B14F-4D97-AF65-F5344CB8AC3E}">
        <p14:creationId xmlns:p14="http://schemas.microsoft.com/office/powerpoint/2010/main" val="11994672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aseline="0" dirty="0"/>
              <a:t>What do we already know about seizures and epilepsy in 22q?</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Hypocalcaemia (low levels of calcium in the bloodstream) occurs in up to 75% of people with 22q11.2DS. As I mentioned on the previous slide, having severely low levels of calcium can result in a seizure, and indeed between 10-15% of people with 22q have seizures caused by hypocalcaemia.</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However, there is evidence to suggest that some people with 22q11.2DS have seizures that are not caused by hypocalcaemia or any other obvious external circumstances. Instead they have spontaneous, ‘unprovoked seizures’. Researchers have looked at unprovoked seizures in 22q11.2DS and have diagnosed between 4-15% of people with 22q11.2DS with epilepsy, which is higher than the 1% rate of epilepsy that we see in the general population.</a:t>
            </a:r>
          </a:p>
          <a:p>
            <a:pPr marL="171450" indent="-171450">
              <a:buFont typeface="Arial" panose="020B0604020202020204" pitchFamily="34" charset="0"/>
              <a:buChar char="•"/>
            </a:pPr>
            <a:endParaRPr lang="en-GB" baseline="0" dirty="0"/>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Researchers</a:t>
            </a:r>
            <a:r>
              <a:rPr lang="en-GB" baseline="0" dirty="0"/>
              <a:t> have also taken the opposite approach and have found that the 22q deletion was more common in people with epilepsy (3 in 1’000) than it was in people without epilepsy (0 in 5’000). </a:t>
            </a:r>
          </a:p>
        </p:txBody>
      </p:sp>
      <p:sp>
        <p:nvSpPr>
          <p:cNvPr id="4" name="Slide Number Placeholder 3"/>
          <p:cNvSpPr>
            <a:spLocks noGrp="1"/>
          </p:cNvSpPr>
          <p:nvPr>
            <p:ph type="sldNum" sz="quarter" idx="10"/>
          </p:nvPr>
        </p:nvSpPr>
        <p:spPr/>
        <p:txBody>
          <a:bodyPr/>
          <a:lstStyle/>
          <a:p>
            <a:fld id="{99A89CB5-0BE8-EF49-AD18-FC46668F03E0}" type="slidenum">
              <a:rPr lang="en-US" smtClean="0"/>
              <a:t>10</a:t>
            </a:fld>
            <a:endParaRPr lang="en-US"/>
          </a:p>
        </p:txBody>
      </p:sp>
    </p:spTree>
    <p:extLst>
      <p:ext uri="{BB962C8B-B14F-4D97-AF65-F5344CB8AC3E}">
        <p14:creationId xmlns:p14="http://schemas.microsoft.com/office/powerpoint/2010/main" val="539681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Finally,</a:t>
            </a:r>
            <a:r>
              <a:rPr lang="en-GB" baseline="0" dirty="0"/>
              <a:t> some research has also been done looking at the impact of seizures on development in 22q11.2DS. A recent study provided evidence to suggest that people with 22q11.2DS who have hypocalcaemia-induced seizures shortly after birth may be at increased risk of developing more severe learning difficulties. Another study suggested that children with 22q11.2 who have epilepsy may have an increased risk of developmental delay (where a child does not reach developmental milestones (e.g. walking) at the expected age.</a:t>
            </a:r>
          </a:p>
        </p:txBody>
      </p:sp>
      <p:sp>
        <p:nvSpPr>
          <p:cNvPr id="4" name="Slide Number Placeholder 3"/>
          <p:cNvSpPr>
            <a:spLocks noGrp="1"/>
          </p:cNvSpPr>
          <p:nvPr>
            <p:ph type="sldNum" sz="quarter" idx="10"/>
          </p:nvPr>
        </p:nvSpPr>
        <p:spPr/>
        <p:txBody>
          <a:bodyPr/>
          <a:lstStyle/>
          <a:p>
            <a:fld id="{99A89CB5-0BE8-EF49-AD18-FC46668F03E0}" type="slidenum">
              <a:rPr lang="en-US" smtClean="0"/>
              <a:t>11</a:t>
            </a:fld>
            <a:endParaRPr lang="en-US"/>
          </a:p>
        </p:txBody>
      </p:sp>
    </p:spTree>
    <p:extLst>
      <p:ext uri="{BB962C8B-B14F-4D97-AF65-F5344CB8AC3E}">
        <p14:creationId xmlns:p14="http://schemas.microsoft.com/office/powerpoint/2010/main" val="34776926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Finally,</a:t>
            </a:r>
            <a:r>
              <a:rPr lang="en-GB" baseline="0" dirty="0"/>
              <a:t> some research has also been conducted looking at the impact of seizures on development in 22q11.2DS. A recent study provided evidence to suggest that people with 22q11.2DS who have hypocalcaemia-induced seizures shortly after birth may be at increased risk of developing more severe learning difficulties</a:t>
            </a:r>
            <a:r>
              <a:rPr lang="en-GB" baseline="0"/>
              <a:t>. Another </a:t>
            </a:r>
            <a:r>
              <a:rPr lang="en-GB" baseline="0" dirty="0"/>
              <a:t>study suggested that children with 22q11.2 who have epilepsy may have an increased risk of developmental delay (where a child does not reach developmental milestones (e.g. walking) at the expected age.</a:t>
            </a:r>
          </a:p>
        </p:txBody>
      </p:sp>
      <p:sp>
        <p:nvSpPr>
          <p:cNvPr id="4" name="Slide Number Placeholder 3"/>
          <p:cNvSpPr>
            <a:spLocks noGrp="1"/>
          </p:cNvSpPr>
          <p:nvPr>
            <p:ph type="sldNum" sz="quarter" idx="10"/>
          </p:nvPr>
        </p:nvSpPr>
        <p:spPr/>
        <p:txBody>
          <a:bodyPr/>
          <a:lstStyle/>
          <a:p>
            <a:fld id="{99A89CB5-0BE8-EF49-AD18-FC46668F03E0}" type="slidenum">
              <a:rPr lang="en-US" smtClean="0"/>
              <a:t>12</a:t>
            </a:fld>
            <a:endParaRPr lang="en-US"/>
          </a:p>
        </p:txBody>
      </p:sp>
    </p:spTree>
    <p:extLst>
      <p:ext uri="{BB962C8B-B14F-4D97-AF65-F5344CB8AC3E}">
        <p14:creationId xmlns:p14="http://schemas.microsoft.com/office/powerpoint/2010/main" val="19956997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aseline="0" dirty="0"/>
              <a:t>We’ve seen then that previous research has shown that people with 22q11.2DS are at an increased risk of developing epilepsy and that having seizures or epilepsy may increase the risk of learning difficulties. This research is important, but it has its weaknesses. The first weakness is that the research suggesting that between 4-15% of people with 22q have epilepsy was based on reviews of their medical records. This method will identify people with 22q who have seen a doctor about their epilepsy, but it could miss young people with 22q who are having very brief, subtle seizures that haven’t yet been spotted. So perhaps previous work has under-estimated how common epilepsy is in 22q11.2DS.</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Secondly, research examining the impact of epilepsy on development in 22q is just beginning and there are many areas not yet explored. For example, what is the impact of seizures on psychiatric health, sleep quality and motor function in 22q11.2 Deletion Syndrome?</a:t>
            </a:r>
            <a:endParaRPr lang="en-GB" dirty="0"/>
          </a:p>
        </p:txBody>
      </p:sp>
      <p:sp>
        <p:nvSpPr>
          <p:cNvPr id="4" name="Slide Number Placeholder 3"/>
          <p:cNvSpPr>
            <a:spLocks noGrp="1"/>
          </p:cNvSpPr>
          <p:nvPr>
            <p:ph type="sldNum" sz="quarter" idx="10"/>
          </p:nvPr>
        </p:nvSpPr>
        <p:spPr/>
        <p:txBody>
          <a:bodyPr/>
          <a:lstStyle/>
          <a:p>
            <a:fld id="{99A89CB5-0BE8-EF49-AD18-FC46668F03E0}" type="slidenum">
              <a:rPr lang="en-US" smtClean="0"/>
              <a:t>13</a:t>
            </a:fld>
            <a:endParaRPr lang="en-US"/>
          </a:p>
        </p:txBody>
      </p:sp>
    </p:spTree>
    <p:extLst>
      <p:ext uri="{BB962C8B-B14F-4D97-AF65-F5344CB8AC3E}">
        <p14:creationId xmlns:p14="http://schemas.microsoft.com/office/powerpoint/2010/main" val="17744868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aseline="0" dirty="0"/>
              <a:t>We’ve seen then that previous research has shown that people with 22q11.2DS are at an increased risk of developing epilepsy and that having seizures or epilepsy may increase the risk of learning difficulties. This research is important, but it has its weaknesses. Firstly, the research suggesting that between 4-15% of people with 22q have epilepsy was based on reviews of their medical records. This approach will identify people with 22q who have seen a doctor about their epilepsy, but it could miss young people with 22q who are having very brief, subtle seizures that haven’t yet been spotted. So perhaps previous research has under-estimated how common epilepsy is in 22q11.2DS.</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Secondly, research examining the impact of epilepsy on development in 22q is just beginning and there are many areas not yet explored. For example, what is the impact of seizures on mental health, sleep quality and motor ability in 22q11.2 Deletion Syndrome?</a:t>
            </a:r>
            <a:endParaRPr lang="en-GB" dirty="0"/>
          </a:p>
        </p:txBody>
      </p:sp>
      <p:sp>
        <p:nvSpPr>
          <p:cNvPr id="4" name="Slide Number Placeholder 3"/>
          <p:cNvSpPr>
            <a:spLocks noGrp="1"/>
          </p:cNvSpPr>
          <p:nvPr>
            <p:ph type="sldNum" sz="quarter" idx="10"/>
          </p:nvPr>
        </p:nvSpPr>
        <p:spPr/>
        <p:txBody>
          <a:bodyPr/>
          <a:lstStyle/>
          <a:p>
            <a:fld id="{99A89CB5-0BE8-EF49-AD18-FC46668F03E0}" type="slidenum">
              <a:rPr lang="en-US" smtClean="0"/>
              <a:t>14</a:t>
            </a:fld>
            <a:endParaRPr lang="en-US"/>
          </a:p>
        </p:txBody>
      </p:sp>
    </p:spTree>
    <p:extLst>
      <p:ext uri="{BB962C8B-B14F-4D97-AF65-F5344CB8AC3E}">
        <p14:creationId xmlns:p14="http://schemas.microsoft.com/office/powerpoint/2010/main" val="16073741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Our study then aims to meet families who have a child with 22q11.2DS and systematically assess whether that young person child has had seizures or epilepsy. </a:t>
            </a:r>
          </a:p>
          <a:p>
            <a:endParaRPr lang="en-GB" baseline="0" dirty="0"/>
          </a:p>
          <a:p>
            <a:r>
              <a:rPr lang="en-GB" baseline="0" dirty="0"/>
              <a:t>I also want to examine the impact of these seizures on a variety of different areas of development in 22q11.2DS, so that we have a good understanding of the  spectrum of consequences that seizures can have</a:t>
            </a:r>
            <a:endParaRPr lang="en-GB" dirty="0"/>
          </a:p>
        </p:txBody>
      </p:sp>
      <p:sp>
        <p:nvSpPr>
          <p:cNvPr id="4" name="Slide Number Placeholder 3"/>
          <p:cNvSpPr>
            <a:spLocks noGrp="1"/>
          </p:cNvSpPr>
          <p:nvPr>
            <p:ph type="sldNum" sz="quarter" idx="10"/>
          </p:nvPr>
        </p:nvSpPr>
        <p:spPr/>
        <p:txBody>
          <a:bodyPr/>
          <a:lstStyle/>
          <a:p>
            <a:fld id="{99A89CB5-0BE8-EF49-AD18-FC46668F03E0}" type="slidenum">
              <a:rPr lang="en-US" smtClean="0"/>
              <a:t>15</a:t>
            </a:fld>
            <a:endParaRPr lang="en-US"/>
          </a:p>
        </p:txBody>
      </p:sp>
    </p:spTree>
    <p:extLst>
      <p:ext uri="{BB962C8B-B14F-4D97-AF65-F5344CB8AC3E}">
        <p14:creationId xmlns:p14="http://schemas.microsoft.com/office/powerpoint/2010/main" val="39207938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a:t>
            </a:r>
            <a:r>
              <a:rPr lang="en-GB" baseline="0" dirty="0"/>
              <a:t> study then aims to meet families who have a child with 22q11.2DS and systematically assess whether their child has had seizures or epilepsy. </a:t>
            </a:r>
          </a:p>
          <a:p>
            <a:endParaRPr lang="en-GB" baseline="0" dirty="0"/>
          </a:p>
          <a:p>
            <a:r>
              <a:rPr lang="en-GB" baseline="0" dirty="0"/>
              <a:t>I also want to examine the impact of these seizures on a variety of different areas of development in 22q11.2DS, so that we have a good understanding of the  spectrum of consequences that seizures can have</a:t>
            </a:r>
            <a:endParaRPr lang="en-GB" dirty="0"/>
          </a:p>
        </p:txBody>
      </p:sp>
      <p:sp>
        <p:nvSpPr>
          <p:cNvPr id="4" name="Slide Number Placeholder 3"/>
          <p:cNvSpPr>
            <a:spLocks noGrp="1"/>
          </p:cNvSpPr>
          <p:nvPr>
            <p:ph type="sldNum" sz="quarter" idx="10"/>
          </p:nvPr>
        </p:nvSpPr>
        <p:spPr/>
        <p:txBody>
          <a:bodyPr/>
          <a:lstStyle/>
          <a:p>
            <a:fld id="{99A89CB5-0BE8-EF49-AD18-FC46668F03E0}" type="slidenum">
              <a:rPr lang="en-US" smtClean="0"/>
              <a:t>16</a:t>
            </a:fld>
            <a:endParaRPr lang="en-US"/>
          </a:p>
        </p:txBody>
      </p:sp>
    </p:spTree>
    <p:extLst>
      <p:ext uri="{BB962C8B-B14F-4D97-AF65-F5344CB8AC3E}">
        <p14:creationId xmlns:p14="http://schemas.microsoft.com/office/powerpoint/2010/main" val="698910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charset="0"/>
              <a:buChar char="•"/>
              <a:tabLst/>
              <a:defRPr/>
            </a:pPr>
            <a:r>
              <a:rPr lang="en-GB" dirty="0"/>
              <a:t>What</a:t>
            </a:r>
            <a:r>
              <a:rPr lang="en-GB" baseline="0" dirty="0"/>
              <a:t> have we done so far to address these aims?. We recruited 95 young people with 22q11.2DS and 49 of their unaffected siblings into our study- it is important we also assess their siblings so we can see how different young people with 22q are from people without the deletion.</a:t>
            </a:r>
            <a:endParaRPr lang="en-GB" dirty="0"/>
          </a:p>
          <a:p>
            <a:pPr marL="171450" indent="-171450">
              <a:buFont typeface="Arial" charset="0"/>
              <a:buChar char="•"/>
            </a:pPr>
            <a:r>
              <a:rPr lang="en-GB" dirty="0"/>
              <a:t>We gave</a:t>
            </a:r>
            <a:r>
              <a:rPr lang="en-GB" baseline="0" dirty="0"/>
              <a:t> parents a questionnaire which screened for lifetime history of seizure-related events; so by this I mean whether  child has had an epilepsy diagnosis, seizures and seizure symptoms. Seizure symptoms are behaviours that can occur with seizures, such as uncontrollable jerking movements of the body or frequent daydreaming or vacant episodes. </a:t>
            </a:r>
          </a:p>
          <a:p>
            <a:pPr marL="171450" indent="-171450">
              <a:buFont typeface="Arial" charset="0"/>
              <a:buChar char="•"/>
            </a:pPr>
            <a:r>
              <a:rPr lang="en-GB" baseline="0" dirty="0"/>
              <a:t>We also visited young people with 22q in their home and assessed their IQ, conducted psychiatric interviews with the parent and child and gave parents a questionnaire asking about their child’s motor ability (e.g. whether they can throw or catch a ball properly). </a:t>
            </a:r>
          </a:p>
        </p:txBody>
      </p:sp>
      <p:sp>
        <p:nvSpPr>
          <p:cNvPr id="4" name="Slide Number Placeholder 3"/>
          <p:cNvSpPr>
            <a:spLocks noGrp="1"/>
          </p:cNvSpPr>
          <p:nvPr>
            <p:ph type="sldNum" sz="quarter" idx="10"/>
          </p:nvPr>
        </p:nvSpPr>
        <p:spPr/>
        <p:txBody>
          <a:bodyPr/>
          <a:lstStyle/>
          <a:p>
            <a:fld id="{99A89CB5-0BE8-EF49-AD18-FC46668F03E0}" type="slidenum">
              <a:rPr lang="en-US" smtClean="0"/>
              <a:t>17</a:t>
            </a:fld>
            <a:endParaRPr lang="en-US"/>
          </a:p>
        </p:txBody>
      </p:sp>
    </p:spTree>
    <p:extLst>
      <p:ext uri="{BB962C8B-B14F-4D97-AF65-F5344CB8AC3E}">
        <p14:creationId xmlns:p14="http://schemas.microsoft.com/office/powerpoint/2010/main" val="15312486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charset="0"/>
              <a:buChar char="•"/>
              <a:tabLst/>
              <a:defRPr/>
            </a:pPr>
            <a:r>
              <a:rPr lang="en-GB" dirty="0"/>
              <a:t>What</a:t>
            </a:r>
            <a:r>
              <a:rPr lang="en-GB" baseline="0" dirty="0"/>
              <a:t> have we done so far to address these aims?. We recruited 95 young people with 22q11.2DS into our study.  We also recruited 49 unaffected siblings into our study- it is important we also assess their siblings to get a sense of how different young people with 22q are from people without the deletion.</a:t>
            </a:r>
            <a:endParaRPr lang="en-GB" dirty="0"/>
          </a:p>
          <a:p>
            <a:pPr marL="171450" indent="-171450">
              <a:buFont typeface="Arial" charset="0"/>
              <a:buChar char="•"/>
            </a:pPr>
            <a:r>
              <a:rPr lang="en-GB" dirty="0"/>
              <a:t>We gave</a:t>
            </a:r>
            <a:r>
              <a:rPr lang="en-GB" baseline="0" dirty="0"/>
              <a:t> parents a questionnaire which asked about whether their child had  seizure-related events; so by this I mean whether they had had  an epilepsy diagnosis, seizures and seizure symptoms. Seizure symptoms are behaviours which may occur with seizures, such as uncontrollable jerking or twitching movements of the body or frequent daydreaming or vacant episodes. </a:t>
            </a:r>
          </a:p>
          <a:p>
            <a:pPr marL="171450" indent="-171450">
              <a:buFont typeface="Arial" charset="0"/>
              <a:buChar char="•"/>
            </a:pPr>
            <a:r>
              <a:rPr lang="en-GB" baseline="0" dirty="0"/>
              <a:t>We also visited young people with 22q in their home and assessed their IQ, conducted psychiatric interviews with the parent and child and gave parents a questionnaire asking about their child’s motor ability (e.g. whether they can throw or catch a ball properly). </a:t>
            </a:r>
          </a:p>
        </p:txBody>
      </p:sp>
      <p:sp>
        <p:nvSpPr>
          <p:cNvPr id="4" name="Slide Number Placeholder 3"/>
          <p:cNvSpPr>
            <a:spLocks noGrp="1"/>
          </p:cNvSpPr>
          <p:nvPr>
            <p:ph type="sldNum" sz="quarter" idx="10"/>
          </p:nvPr>
        </p:nvSpPr>
        <p:spPr/>
        <p:txBody>
          <a:bodyPr/>
          <a:lstStyle/>
          <a:p>
            <a:fld id="{99A89CB5-0BE8-EF49-AD18-FC46668F03E0}" type="slidenum">
              <a:rPr lang="en-US" smtClean="0"/>
              <a:t>18</a:t>
            </a:fld>
            <a:endParaRPr lang="en-US"/>
          </a:p>
        </p:txBody>
      </p:sp>
    </p:spTree>
    <p:extLst>
      <p:ext uri="{BB962C8B-B14F-4D97-AF65-F5344CB8AC3E}">
        <p14:creationId xmlns:p14="http://schemas.microsoft.com/office/powerpoint/2010/main" val="19861819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a:t>Here</a:t>
            </a:r>
            <a:r>
              <a:rPr lang="en-US" baseline="0" dirty="0"/>
              <a:t> are the results of the epilepsy questionnaire. On the left we have a bar corresponding to children with 22q11.2DS and on the right we have a bar corresponding to their siblings. The vertical axis tells us the percentage of children who had a seizure-related event and the different </a:t>
            </a:r>
            <a:r>
              <a:rPr lang="en-US" baseline="0" dirty="0" err="1"/>
              <a:t>colours</a:t>
            </a:r>
            <a:r>
              <a:rPr lang="en-US" baseline="0" dirty="0"/>
              <a:t> tell us what kind of event they’ve had. The first point to take away from this graph is that the overall percentage of seizure-related events in children with 22q is much greater than in their siblings, in fact, children with 22q were 8 times more likely to have experienced a seizure-related event than their unaffected siblings. </a:t>
            </a:r>
          </a:p>
          <a:p>
            <a:pPr marL="171450" indent="-171450">
              <a:buFont typeface="Arial" charset="0"/>
              <a:buChar char="•"/>
            </a:pPr>
            <a:endParaRPr lang="en-US" baseline="0" dirty="0"/>
          </a:p>
          <a:p>
            <a:pPr marL="171450" indent="-171450">
              <a:buFont typeface="Arial" charset="0"/>
              <a:buChar char="•"/>
            </a:pPr>
            <a:r>
              <a:rPr lang="en-US" baseline="0" dirty="0"/>
              <a:t>Now if we focus on the bar for young people with 22q we can see in the yellow section that 7% had an epilepsy diagnosis at some point in their lives. However, we can see that the blue section is much larger. This blue section tells us that 48% of young people with 22q experienced a seizure or seizure symptom but had not been given an epilepsy diagnosis. Bear in mind that this is questionnaire data so we need to conduct more detailed investigations to determine whether these events are epileptic seizures. In particular, the seizure symptom questions are very broad questions that could be picking up on seizures, but instead could be picking up on other aspects of 22q, for example, frequent daydreaming (which the epilepsy questionnaire asks about) is a </a:t>
            </a:r>
            <a:r>
              <a:rPr lang="en-US" baseline="0" dirty="0" err="1"/>
              <a:t>behaviour</a:t>
            </a:r>
            <a:r>
              <a:rPr lang="en-US" baseline="0" dirty="0"/>
              <a:t> associated with learning disability or ADHD. However, at the very least, our findings suggest that there might be more seizure-related events in 22q than previously thought.</a:t>
            </a:r>
            <a:endParaRPr lang="en-US" dirty="0"/>
          </a:p>
        </p:txBody>
      </p:sp>
      <p:sp>
        <p:nvSpPr>
          <p:cNvPr id="4" name="Slide Number Placeholder 3"/>
          <p:cNvSpPr>
            <a:spLocks noGrp="1"/>
          </p:cNvSpPr>
          <p:nvPr>
            <p:ph type="sldNum" sz="quarter" idx="10"/>
          </p:nvPr>
        </p:nvSpPr>
        <p:spPr/>
        <p:txBody>
          <a:bodyPr/>
          <a:lstStyle/>
          <a:p>
            <a:fld id="{99A89CB5-0BE8-EF49-AD18-FC46668F03E0}" type="slidenum">
              <a:rPr lang="en-US" smtClean="0"/>
              <a:t>19</a:t>
            </a:fld>
            <a:endParaRPr lang="en-US"/>
          </a:p>
        </p:txBody>
      </p:sp>
    </p:spTree>
    <p:extLst>
      <p:ext uri="{BB962C8B-B14F-4D97-AF65-F5344CB8AC3E}">
        <p14:creationId xmlns:p14="http://schemas.microsoft.com/office/powerpoint/2010/main" val="8978579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a:t>Here</a:t>
            </a:r>
            <a:r>
              <a:rPr lang="en-US" baseline="0" dirty="0"/>
              <a:t> are the results of the epilepsy screening questionnaire. On the left we have a bar corresponding to children with 22q11.2DS and on the right we have a bar corresponding to their siblings. The vertical axis tells us the percentage of children who had a seizure-related event and the different </a:t>
            </a:r>
            <a:r>
              <a:rPr lang="en-US" baseline="0" dirty="0" err="1"/>
              <a:t>colours</a:t>
            </a:r>
            <a:r>
              <a:rPr lang="en-US" baseline="0" dirty="0"/>
              <a:t> tell us what kind of event they’ve had. The first point to take away from this graph is that the overall percentage of seizure-related events in children with 22q is much greater than in their siblings, in fact, children with 22q were 8 times more likely to have experienced a seizure-related event than their unaffected siblings. </a:t>
            </a:r>
          </a:p>
          <a:p>
            <a:pPr marL="171450" indent="-171450">
              <a:buFont typeface="Arial" charset="0"/>
              <a:buChar char="•"/>
            </a:pPr>
            <a:endParaRPr lang="en-US" baseline="0" dirty="0"/>
          </a:p>
          <a:p>
            <a:pPr marL="171450" indent="-171450">
              <a:buFont typeface="Arial" charset="0"/>
              <a:buChar char="•"/>
            </a:pPr>
            <a:r>
              <a:rPr lang="en-US" baseline="0" dirty="0"/>
              <a:t>Now if we focus on the bar for young people with 22q we can see in the yellow section that 7% had an epilepsy diagnosis at some point in their lives. However, we can see that the blue section is much larger. This blue section tells us that 48% of young people with 22q experienced a seizure or seizure symptom but had not been given an epilepsy diagnosis. Bear in mind that this is questionnaire data so we need to conduct more detailed investigations to determine whether these events are epileptic seizures. In particular, the seizure symptom questions are very broad questions that could be picking up on seizures, but instead could be picking up on other aspects of 22q, for example, frequent daydreaming (which the epilepsy questionnaire asks about) is a </a:t>
            </a:r>
            <a:r>
              <a:rPr lang="en-US" baseline="0" dirty="0" err="1"/>
              <a:t>behaviour</a:t>
            </a:r>
            <a:r>
              <a:rPr lang="en-US" baseline="0" dirty="0"/>
              <a:t> associated with learning disability or ADHD. However, at the very least, our findings suggest that there might be more seizure-related events in 22q than previously thought.</a:t>
            </a:r>
            <a:endParaRPr lang="en-US" dirty="0"/>
          </a:p>
        </p:txBody>
      </p:sp>
      <p:sp>
        <p:nvSpPr>
          <p:cNvPr id="4" name="Slide Number Placeholder 3"/>
          <p:cNvSpPr>
            <a:spLocks noGrp="1"/>
          </p:cNvSpPr>
          <p:nvPr>
            <p:ph type="sldNum" sz="quarter" idx="10"/>
          </p:nvPr>
        </p:nvSpPr>
        <p:spPr/>
        <p:txBody>
          <a:bodyPr/>
          <a:lstStyle/>
          <a:p>
            <a:fld id="{99A89CB5-0BE8-EF49-AD18-FC46668F03E0}" type="slidenum">
              <a:rPr lang="en-US" smtClean="0"/>
              <a:t>20</a:t>
            </a:fld>
            <a:endParaRPr lang="en-US"/>
          </a:p>
        </p:txBody>
      </p:sp>
    </p:spTree>
    <p:extLst>
      <p:ext uri="{BB962C8B-B14F-4D97-AF65-F5344CB8AC3E}">
        <p14:creationId xmlns:p14="http://schemas.microsoft.com/office/powerpoint/2010/main" val="1422569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a:t>Here</a:t>
            </a:r>
            <a:r>
              <a:rPr lang="en-US" baseline="0" dirty="0"/>
              <a:t> are the results of the epilepsy screening questionnaire. On the left we have a bar corresponding to children with 22q11.2DS and on the right we have a bar corresponding to their siblings. On the vertical axis we have the percentage of children who had a particular feature from the Epilepsy Screening Questionnaire, and the different </a:t>
            </a:r>
            <a:r>
              <a:rPr lang="en-US" baseline="0" dirty="0" err="1"/>
              <a:t>colours</a:t>
            </a:r>
            <a:r>
              <a:rPr lang="en-US" baseline="0" dirty="0"/>
              <a:t> tells us which feature they had. The first point to take away from this graph is that the overall percentage of seizure-related events in children with 22q is much greater than in their siblings, in fact, children with 22q were 8 times more likely to have experienced a seizure-related event than their unaffected siblings. </a:t>
            </a:r>
          </a:p>
          <a:p>
            <a:pPr marL="171450" indent="-171450">
              <a:buFont typeface="Arial" charset="0"/>
              <a:buChar char="•"/>
            </a:pPr>
            <a:endParaRPr lang="en-US" baseline="0" dirty="0"/>
          </a:p>
          <a:p>
            <a:pPr marL="171450" marR="0" indent="-171450" algn="l" defTabSz="914400" rtl="0" eaLnBrk="1" fontAlgn="auto" latinLnBrk="0" hangingPunct="1">
              <a:lnSpc>
                <a:spcPct val="100000"/>
              </a:lnSpc>
              <a:spcBef>
                <a:spcPts val="0"/>
              </a:spcBef>
              <a:spcAft>
                <a:spcPts val="0"/>
              </a:spcAft>
              <a:buClrTx/>
              <a:buSzTx/>
              <a:buFont typeface="Arial" charset="0"/>
              <a:buChar char="•"/>
              <a:tabLst/>
              <a:defRPr/>
            </a:pPr>
            <a:r>
              <a:rPr lang="en-US" baseline="0" dirty="0"/>
              <a:t>Now if we focus on the bar for young people with 22q we can see in the yellow section that 7% had an epilepsy diagnosis. However, a much larger 48% of young people with 22q experienced a seizure or seizure symptom but had not been given an epilepsy diagnosis. Our findings suggest that there might be more seizure-related events in 22q than previously thought although bear in mind that this is questionnaire data so we need to conduct more detailed investigations to determine whether these events are epileptic seizures. In particular, the seizure symptom questions are very broad questions that could be picking up on seizures, but instead could possibly be picking up on the </a:t>
            </a:r>
            <a:r>
              <a:rPr lang="en-US" baseline="0" dirty="0" err="1"/>
              <a:t>behaviours</a:t>
            </a:r>
            <a:r>
              <a:rPr lang="en-US" baseline="0" dirty="0"/>
              <a:t> associated with learning disability and ADHD and autism that we see in 22q. </a:t>
            </a:r>
            <a:endParaRPr lang="en-US" dirty="0"/>
          </a:p>
        </p:txBody>
      </p:sp>
      <p:sp>
        <p:nvSpPr>
          <p:cNvPr id="4" name="Slide Number Placeholder 3"/>
          <p:cNvSpPr>
            <a:spLocks noGrp="1"/>
          </p:cNvSpPr>
          <p:nvPr>
            <p:ph type="sldNum" sz="quarter" idx="10"/>
          </p:nvPr>
        </p:nvSpPr>
        <p:spPr/>
        <p:txBody>
          <a:bodyPr/>
          <a:lstStyle/>
          <a:p>
            <a:fld id="{99A89CB5-0BE8-EF49-AD18-FC46668F03E0}" type="slidenum">
              <a:rPr lang="en-US" smtClean="0"/>
              <a:t>21</a:t>
            </a:fld>
            <a:endParaRPr lang="en-US"/>
          </a:p>
        </p:txBody>
      </p:sp>
    </p:spTree>
    <p:extLst>
      <p:ext uri="{BB962C8B-B14F-4D97-AF65-F5344CB8AC3E}">
        <p14:creationId xmlns:p14="http://schemas.microsoft.com/office/powerpoint/2010/main" val="11596222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a:t>On this slide we can</a:t>
            </a:r>
            <a:r>
              <a:rPr lang="en-US" baseline="0" dirty="0"/>
              <a:t> see a Venn diagram that gives a more detailed breakdown of which seizure-related events parents told us their children with 22q had experienced. </a:t>
            </a:r>
          </a:p>
          <a:p>
            <a:pPr marL="171450" indent="-171450">
              <a:buFont typeface="Arial" charset="0"/>
              <a:buChar char="•"/>
            </a:pPr>
            <a:r>
              <a:rPr lang="en-US" baseline="0" dirty="0"/>
              <a:t>The key points to take away here are that some young people with 22q have had an epilepsy diagnosis, some have had other seizures and seizure symptoms without an epilepsy diagnosis and some have had fever-related seizures, called febrile </a:t>
            </a:r>
            <a:r>
              <a:rPr lang="en-US" baseline="0" dirty="0" err="1"/>
              <a:t>convulsuions</a:t>
            </a:r>
            <a:r>
              <a:rPr lang="en-US" baseline="0" dirty="0"/>
              <a:t>. Some young people with 22q have had some or all of these events. </a:t>
            </a:r>
          </a:p>
          <a:p>
            <a:pPr marL="171450" indent="-171450">
              <a:buFont typeface="Arial" charset="0"/>
              <a:buChar char="•"/>
            </a:pPr>
            <a:endParaRPr lang="en-US" baseline="0" dirty="0"/>
          </a:p>
          <a:p>
            <a:pPr marL="171450" indent="-171450">
              <a:buFont typeface="Arial" charset="0"/>
              <a:buChar char="•"/>
            </a:pPr>
            <a:r>
              <a:rPr lang="en-US" baseline="0" dirty="0"/>
              <a:t>In particular, I want to highlight that we found that 21% of young people with 22q had experienced febrile convulsions, which is higher than in the general population, where the rate is about 4-8%</a:t>
            </a:r>
          </a:p>
        </p:txBody>
      </p:sp>
      <p:sp>
        <p:nvSpPr>
          <p:cNvPr id="4" name="Slide Number Placeholder 3"/>
          <p:cNvSpPr>
            <a:spLocks noGrp="1"/>
          </p:cNvSpPr>
          <p:nvPr>
            <p:ph type="sldNum" sz="quarter" idx="10"/>
          </p:nvPr>
        </p:nvSpPr>
        <p:spPr/>
        <p:txBody>
          <a:bodyPr/>
          <a:lstStyle/>
          <a:p>
            <a:fld id="{99A89CB5-0BE8-EF49-AD18-FC46668F03E0}" type="slidenum">
              <a:rPr lang="en-US" smtClean="0"/>
              <a:t>22</a:t>
            </a:fld>
            <a:endParaRPr lang="en-US"/>
          </a:p>
        </p:txBody>
      </p:sp>
    </p:spTree>
    <p:extLst>
      <p:ext uri="{BB962C8B-B14F-4D97-AF65-F5344CB8AC3E}">
        <p14:creationId xmlns:p14="http://schemas.microsoft.com/office/powerpoint/2010/main" val="14119201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a:t>On this slide we can</a:t>
            </a:r>
            <a:r>
              <a:rPr lang="en-US" baseline="0" dirty="0"/>
              <a:t> see a Venn diagram that gives a more detailed breakdown of which seizure-related events parents told us their children with 22q had experienced. </a:t>
            </a:r>
          </a:p>
          <a:p>
            <a:pPr marL="171450" indent="-171450">
              <a:buFont typeface="Arial" charset="0"/>
              <a:buChar char="•"/>
            </a:pPr>
            <a:r>
              <a:rPr lang="en-US" baseline="0" dirty="0"/>
              <a:t>The key points to take away here are that some young people with 22q have had an epilepsy diagnosis, some have had other seizures and seizure symptoms without an epilepsy diagnosis and some have had fever-related seizures, called febrile </a:t>
            </a:r>
            <a:r>
              <a:rPr lang="en-US" baseline="0" dirty="0" err="1"/>
              <a:t>convulsuions</a:t>
            </a:r>
            <a:r>
              <a:rPr lang="en-US" baseline="0" dirty="0"/>
              <a:t>. Some young people with 22q have had some or all of these events. </a:t>
            </a:r>
          </a:p>
          <a:p>
            <a:pPr marL="171450" indent="-171450">
              <a:buFont typeface="Arial" charset="0"/>
              <a:buChar char="•"/>
            </a:pPr>
            <a:endParaRPr lang="en-US" baseline="0" dirty="0"/>
          </a:p>
          <a:p>
            <a:pPr marL="171450" indent="-171450">
              <a:buFont typeface="Arial" charset="0"/>
              <a:buChar char="•"/>
            </a:pPr>
            <a:r>
              <a:rPr lang="en-US" baseline="0" dirty="0"/>
              <a:t>In particular, I want to highlight that we found that 21% of young people with 22q had experienced febrile convulsions, which is higher than in the general population, where the rate is about 4-8%</a:t>
            </a:r>
          </a:p>
        </p:txBody>
      </p:sp>
      <p:sp>
        <p:nvSpPr>
          <p:cNvPr id="4" name="Slide Number Placeholder 3"/>
          <p:cNvSpPr>
            <a:spLocks noGrp="1"/>
          </p:cNvSpPr>
          <p:nvPr>
            <p:ph type="sldNum" sz="quarter" idx="10"/>
          </p:nvPr>
        </p:nvSpPr>
        <p:spPr/>
        <p:txBody>
          <a:bodyPr/>
          <a:lstStyle/>
          <a:p>
            <a:fld id="{99A89CB5-0BE8-EF49-AD18-FC46668F03E0}" type="slidenum">
              <a:rPr lang="en-US" smtClean="0"/>
              <a:t>23</a:t>
            </a:fld>
            <a:endParaRPr lang="en-US"/>
          </a:p>
        </p:txBody>
      </p:sp>
    </p:spTree>
    <p:extLst>
      <p:ext uri="{BB962C8B-B14F-4D97-AF65-F5344CB8AC3E}">
        <p14:creationId xmlns:p14="http://schemas.microsoft.com/office/powerpoint/2010/main" val="14940929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a:t>On this slide we can</a:t>
            </a:r>
            <a:r>
              <a:rPr lang="en-US" baseline="0" dirty="0"/>
              <a:t> see a Venn diagram that gives a more detailed breakdown of which seizure-related events parents told us their children with 22q had experienced. </a:t>
            </a:r>
          </a:p>
          <a:p>
            <a:pPr marL="171450" indent="-171450">
              <a:buFont typeface="Arial" charset="0"/>
              <a:buChar char="•"/>
            </a:pPr>
            <a:r>
              <a:rPr lang="en-US" baseline="0" dirty="0"/>
              <a:t>The key points to take away here are that some young people with 22q have had an epilepsy diagnosis, some have had other seizures and seizure symptoms without an epilepsy diagnosis and some have had fever-related seizures, called febrile </a:t>
            </a:r>
            <a:r>
              <a:rPr lang="en-US" baseline="0" dirty="0" err="1"/>
              <a:t>convulsuions</a:t>
            </a:r>
            <a:r>
              <a:rPr lang="en-US" baseline="0" dirty="0"/>
              <a:t>. Some young people with 22q have had some or all of these events. </a:t>
            </a:r>
          </a:p>
          <a:p>
            <a:pPr marL="171450" indent="-171450">
              <a:buFont typeface="Arial" charset="0"/>
              <a:buChar char="•"/>
            </a:pPr>
            <a:endParaRPr lang="en-US" baseline="0" dirty="0"/>
          </a:p>
          <a:p>
            <a:pPr marL="171450" indent="-171450">
              <a:buFont typeface="Arial" charset="0"/>
              <a:buChar char="•"/>
            </a:pPr>
            <a:r>
              <a:rPr lang="en-US" baseline="0" dirty="0"/>
              <a:t>In particular, I want to highlight that we found that 21% of young people with 22q had experienced febrile convulsions, which is higher than in the general population, where the rate is about 4-8%</a:t>
            </a:r>
          </a:p>
        </p:txBody>
      </p:sp>
      <p:sp>
        <p:nvSpPr>
          <p:cNvPr id="4" name="Slide Number Placeholder 3"/>
          <p:cNvSpPr>
            <a:spLocks noGrp="1"/>
          </p:cNvSpPr>
          <p:nvPr>
            <p:ph type="sldNum" sz="quarter" idx="10"/>
          </p:nvPr>
        </p:nvSpPr>
        <p:spPr/>
        <p:txBody>
          <a:bodyPr/>
          <a:lstStyle/>
          <a:p>
            <a:fld id="{99A89CB5-0BE8-EF49-AD18-FC46668F03E0}" type="slidenum">
              <a:rPr lang="en-US" smtClean="0"/>
              <a:t>24</a:t>
            </a:fld>
            <a:endParaRPr lang="en-US"/>
          </a:p>
        </p:txBody>
      </p:sp>
    </p:spTree>
    <p:extLst>
      <p:ext uri="{BB962C8B-B14F-4D97-AF65-F5344CB8AC3E}">
        <p14:creationId xmlns:p14="http://schemas.microsoft.com/office/powerpoint/2010/main" val="5523926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Finally,</a:t>
            </a:r>
            <a:r>
              <a:rPr lang="en-US" baseline="0" dirty="0"/>
              <a:t> we found that young people with 22q11.2DS who had experienced at least one seizure related event were 3 times more likely to also show </a:t>
            </a:r>
            <a:r>
              <a:rPr lang="en-US" baseline="0" dirty="0" err="1"/>
              <a:t>behaviours</a:t>
            </a:r>
            <a:r>
              <a:rPr lang="en-US" baseline="0" dirty="0"/>
              <a:t> suggestive of Autism Spectrum Disorder and 4 times more likely to show </a:t>
            </a:r>
            <a:r>
              <a:rPr lang="en-US" baseline="0" dirty="0" err="1"/>
              <a:t>behaviours</a:t>
            </a:r>
            <a:r>
              <a:rPr lang="en-US" baseline="0" dirty="0"/>
              <a:t> suggestive of Developmental Coordination Disorder ( which is a disorder </a:t>
            </a:r>
            <a:r>
              <a:rPr lang="en-US" baseline="0" dirty="0" err="1"/>
              <a:t>characterised</a:t>
            </a:r>
            <a:r>
              <a:rPr lang="en-US" baseline="0" dirty="0"/>
              <a:t> by problems with controlling movement, such as handwriting, playing sports </a:t>
            </a:r>
            <a:r>
              <a:rPr lang="en-US" baseline="0" dirty="0" err="1"/>
              <a:t>etc</a:t>
            </a:r>
            <a:r>
              <a:rPr lang="en-US" baseline="0" dirty="0"/>
              <a:t>). It seems then that seizure-related events may be linked to some psychiatric and motor problems in 22q11.2DS</a:t>
            </a:r>
            <a:endParaRPr lang="en-US" dirty="0"/>
          </a:p>
        </p:txBody>
      </p:sp>
      <p:sp>
        <p:nvSpPr>
          <p:cNvPr id="4" name="Slide Number Placeholder 3"/>
          <p:cNvSpPr>
            <a:spLocks noGrp="1"/>
          </p:cNvSpPr>
          <p:nvPr>
            <p:ph type="sldNum" sz="quarter" idx="10"/>
          </p:nvPr>
        </p:nvSpPr>
        <p:spPr/>
        <p:txBody>
          <a:bodyPr/>
          <a:lstStyle/>
          <a:p>
            <a:fld id="{99A89CB5-0BE8-EF49-AD18-FC46668F03E0}" type="slidenum">
              <a:rPr lang="en-US" smtClean="0"/>
              <a:t>25</a:t>
            </a:fld>
            <a:endParaRPr lang="en-US"/>
          </a:p>
        </p:txBody>
      </p:sp>
    </p:spTree>
    <p:extLst>
      <p:ext uri="{BB962C8B-B14F-4D97-AF65-F5344CB8AC3E}">
        <p14:creationId xmlns:p14="http://schemas.microsoft.com/office/powerpoint/2010/main" val="16872673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a:t>As</a:t>
            </a:r>
            <a:r>
              <a:rPr lang="en-US" baseline="0" dirty="0"/>
              <a:t> mentioned previously, it is important to that we follow-up these seizure-related events parents have told us about with a detailed investigation so that we can determine whether they are epileptic seizures. </a:t>
            </a:r>
          </a:p>
          <a:p>
            <a:pPr marL="171450" indent="-171450">
              <a:buFont typeface="Arial" charset="0"/>
              <a:buChar char="•"/>
            </a:pPr>
            <a:r>
              <a:rPr lang="en-US" baseline="0" dirty="0"/>
              <a:t>What we’re doing then is travelling all of the UK and conducting a systematic epilepsy assessment with young people who have 22q and with their siblings. This involves (read list above, for EEG explain how this allows us detect patterns of brain activity which suggests a person may have or might be at risk of having epilepsy). So far, we’ve seen 32 young people with 22q11.2DS and 16 unaffected siblings. If you’d like to know more about the study or get involved, then you can email me here or echo study address, or follow me on twitter.</a:t>
            </a:r>
          </a:p>
        </p:txBody>
      </p:sp>
      <p:sp>
        <p:nvSpPr>
          <p:cNvPr id="4" name="Slide Number Placeholder 3"/>
          <p:cNvSpPr>
            <a:spLocks noGrp="1"/>
          </p:cNvSpPr>
          <p:nvPr>
            <p:ph type="sldNum" sz="quarter" idx="10"/>
          </p:nvPr>
        </p:nvSpPr>
        <p:spPr/>
        <p:txBody>
          <a:bodyPr/>
          <a:lstStyle/>
          <a:p>
            <a:fld id="{99A89CB5-0BE8-EF49-AD18-FC46668F03E0}" type="slidenum">
              <a:rPr lang="en-US" smtClean="0"/>
              <a:t>26</a:t>
            </a:fld>
            <a:endParaRPr lang="en-US"/>
          </a:p>
        </p:txBody>
      </p:sp>
    </p:spTree>
    <p:extLst>
      <p:ext uri="{BB962C8B-B14F-4D97-AF65-F5344CB8AC3E}">
        <p14:creationId xmlns:p14="http://schemas.microsoft.com/office/powerpoint/2010/main" val="12227991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baseline="0" dirty="0"/>
              <a:t>I hope that my work can give us raise awareness of the rate of seizures and epilepsy in 22q11.2DS and provide us with a good understanding of the impact they have on development in 22q11.2DS. In doing so, it could be the case that doctors then monitor children with 22q11.2DS for seizures and epilepsy earlier on in these children’s lives. This could mean that seizures are treated earlier on in life and thus may have less of an impact on a child’s development</a:t>
            </a:r>
            <a:endParaRPr lang="en-US" dirty="0"/>
          </a:p>
        </p:txBody>
      </p:sp>
      <p:sp>
        <p:nvSpPr>
          <p:cNvPr id="4" name="Slide Number Placeholder 3"/>
          <p:cNvSpPr>
            <a:spLocks noGrp="1"/>
          </p:cNvSpPr>
          <p:nvPr>
            <p:ph type="sldNum" sz="quarter" idx="10"/>
          </p:nvPr>
        </p:nvSpPr>
        <p:spPr/>
        <p:txBody>
          <a:bodyPr/>
          <a:lstStyle/>
          <a:p>
            <a:fld id="{99A89CB5-0BE8-EF49-AD18-FC46668F03E0}" type="slidenum">
              <a:rPr lang="en-US" smtClean="0"/>
              <a:t>27</a:t>
            </a:fld>
            <a:endParaRPr lang="en-US"/>
          </a:p>
        </p:txBody>
      </p:sp>
    </p:spTree>
    <p:extLst>
      <p:ext uri="{BB962C8B-B14F-4D97-AF65-F5344CB8AC3E}">
        <p14:creationId xmlns:p14="http://schemas.microsoft.com/office/powerpoint/2010/main" val="16459627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a:t>My</a:t>
            </a:r>
            <a:r>
              <a:rPr lang="en-US" baseline="0" dirty="0"/>
              <a:t> work could have numerous outcomes. I hope that my work can give us raise awareness of the rate of seizures and epilepsy in 22q11.2DS and provide us with a good understanding of the impact they have on development in 22q11.2DS. In doing so, it could be the case that doctors then monitor children with 22q11.2DS for seizures and epilepsy earlier on in these children’s lives. This could mean that seizures are treated earlier on in life and thus may have less of an impact on a child’s development</a:t>
            </a:r>
            <a:endParaRPr lang="en-US" dirty="0"/>
          </a:p>
        </p:txBody>
      </p:sp>
      <p:sp>
        <p:nvSpPr>
          <p:cNvPr id="4" name="Slide Number Placeholder 3"/>
          <p:cNvSpPr>
            <a:spLocks noGrp="1"/>
          </p:cNvSpPr>
          <p:nvPr>
            <p:ph type="sldNum" sz="quarter" idx="10"/>
          </p:nvPr>
        </p:nvSpPr>
        <p:spPr/>
        <p:txBody>
          <a:bodyPr/>
          <a:lstStyle/>
          <a:p>
            <a:fld id="{99A89CB5-0BE8-EF49-AD18-FC46668F03E0}" type="slidenum">
              <a:rPr lang="en-US" smtClean="0"/>
              <a:t>28</a:t>
            </a:fld>
            <a:endParaRPr lang="en-US"/>
          </a:p>
        </p:txBody>
      </p:sp>
    </p:spTree>
    <p:extLst>
      <p:ext uri="{BB962C8B-B14F-4D97-AF65-F5344CB8AC3E}">
        <p14:creationId xmlns:p14="http://schemas.microsoft.com/office/powerpoint/2010/main" val="1870872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Here are my acknowledgements, in particular I’d like to thank 22q11 Ireland for hosting this event, the charities </a:t>
            </a:r>
            <a:r>
              <a:rPr lang="en-US" baseline="0" dirty="0" err="1"/>
              <a:t>MaxAppeal</a:t>
            </a:r>
            <a:r>
              <a:rPr lang="en-US" baseline="0" dirty="0"/>
              <a:t> and 22q crew and most importantly, all of the families that have taken part in our research- without you this none of this would be possible! Thanks for listening.</a:t>
            </a:r>
          </a:p>
        </p:txBody>
      </p:sp>
      <p:sp>
        <p:nvSpPr>
          <p:cNvPr id="4" name="Slide Number Placeholder 3"/>
          <p:cNvSpPr>
            <a:spLocks noGrp="1"/>
          </p:cNvSpPr>
          <p:nvPr>
            <p:ph type="sldNum" sz="quarter" idx="10"/>
          </p:nvPr>
        </p:nvSpPr>
        <p:spPr/>
        <p:txBody>
          <a:bodyPr/>
          <a:lstStyle/>
          <a:p>
            <a:fld id="{99A89CB5-0BE8-EF49-AD18-FC46668F03E0}" type="slidenum">
              <a:rPr lang="en-US" smtClean="0"/>
              <a:t>29</a:t>
            </a:fld>
            <a:endParaRPr lang="en-US"/>
          </a:p>
        </p:txBody>
      </p:sp>
    </p:spTree>
    <p:extLst>
      <p:ext uri="{BB962C8B-B14F-4D97-AF65-F5344CB8AC3E}">
        <p14:creationId xmlns:p14="http://schemas.microsoft.com/office/powerpoint/2010/main" val="18330167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6C61BC-BCB0-8848-89C7-109EF74C1897}" type="datetimeFigureOut">
              <a:rPr lang="en-US" smtClean="0"/>
              <a:t>10/12/2017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B34420-3406-BC40-9F07-80454F1F9504}"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C61BC-BCB0-8848-89C7-109EF74C1897}" type="datetimeFigureOut">
              <a:rPr lang="en-US" smtClean="0"/>
              <a:t>10/12/2017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B34420-3406-BC40-9F07-80454F1F950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C61BC-BCB0-8848-89C7-109EF74C1897}" type="datetimeFigureOut">
              <a:rPr lang="en-US" smtClean="0"/>
              <a:t>10/12/2017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B34420-3406-BC40-9F07-80454F1F9504}"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6C61BC-BCB0-8848-89C7-109EF74C1897}" type="datetimeFigureOut">
              <a:rPr lang="en-US" smtClean="0"/>
              <a:t>10/12/2017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B34420-3406-BC40-9F07-80454F1F950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6C61BC-BCB0-8848-89C7-109EF74C1897}" type="datetimeFigureOut">
              <a:rPr lang="en-US" smtClean="0"/>
              <a:t>10/12/2017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B34420-3406-BC40-9F07-80454F1F950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6C61BC-BCB0-8848-89C7-109EF74C1897}" type="datetimeFigureOut">
              <a:rPr lang="en-US" smtClean="0"/>
              <a:t>10/12/2017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B34420-3406-BC40-9F07-80454F1F950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36C61BC-BCB0-8848-89C7-109EF74C1897}" type="datetimeFigureOut">
              <a:rPr lang="en-US" smtClean="0"/>
              <a:t>10/12/2017</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AB34420-3406-BC40-9F07-80454F1F950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36C61BC-BCB0-8848-89C7-109EF74C1897}" type="datetimeFigureOut">
              <a:rPr lang="en-US" smtClean="0"/>
              <a:t>10/12/2017</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AB34420-3406-BC40-9F07-80454F1F950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accent2"/>
          </a:solid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6C61BC-BCB0-8848-89C7-109EF74C1897}" type="datetimeFigureOut">
              <a:rPr lang="en-US" smtClean="0"/>
              <a:t>10/12/2017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B34420-3406-BC40-9F07-80454F1F950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C61BC-BCB0-8848-89C7-109EF74C1897}" type="datetimeFigureOut">
              <a:rPr lang="en-US" smtClean="0"/>
              <a:t>10/12/2017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B34420-3406-BC40-9F07-80454F1F950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C61BC-BCB0-8848-89C7-109EF74C1897}" type="datetimeFigureOut">
              <a:rPr lang="en-US" smtClean="0"/>
              <a:t>10/12/2017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B34420-3406-BC40-9F07-80454F1F950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36C61BC-BCB0-8848-89C7-109EF74C1897}" type="datetimeFigureOut">
              <a:rPr lang="en-US" smtClean="0"/>
              <a:t>10/12/2017</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AB34420-3406-BC40-9F07-80454F1F9504}"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9446612"/>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1.tiff" /><Relationship Id="rId2" Type="http://schemas.openxmlformats.org/officeDocument/2006/relationships/notesSlide" Target="../notesSlides/notesSlide2.xml" /><Relationship Id="rId1" Type="http://schemas.openxmlformats.org/officeDocument/2006/relationships/slideLayout" Target="../slideLayouts/slideLayout7.xml" /><Relationship Id="rId5" Type="http://schemas.openxmlformats.org/officeDocument/2006/relationships/image" Target="../media/image3.tiff" /><Relationship Id="rId4" Type="http://schemas.openxmlformats.org/officeDocument/2006/relationships/image" Target="../media/image2.png" /></Relationships>
</file>

<file path=ppt/slides/_rels/slide3.xml.rels><?xml version="1.0" encoding="UTF-8" standalone="yes"?>
<Relationships xmlns="http://schemas.openxmlformats.org/package/2006/relationships"><Relationship Id="rId3" Type="http://schemas.openxmlformats.org/officeDocument/2006/relationships/image" Target="../media/image1.tiff" /><Relationship Id="rId2" Type="http://schemas.openxmlformats.org/officeDocument/2006/relationships/notesSlide" Target="../notesSlides/notesSlide3.xml" /><Relationship Id="rId1" Type="http://schemas.openxmlformats.org/officeDocument/2006/relationships/slideLayout" Target="../slideLayouts/slideLayout7.xml" /><Relationship Id="rId5" Type="http://schemas.openxmlformats.org/officeDocument/2006/relationships/image" Target="../media/image3.tiff" /><Relationship Id="rId4" Type="http://schemas.openxmlformats.org/officeDocument/2006/relationships/image" Target="../media/image2.png" /></Relationships>
</file>

<file path=ppt/slides/_rels/slide4.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4.xml" /><Relationship Id="rId1" Type="http://schemas.openxmlformats.org/officeDocument/2006/relationships/slideLayout" Target="../slideLayouts/slideLayout7.xml" /><Relationship Id="rId4" Type="http://schemas.openxmlformats.org/officeDocument/2006/relationships/image" Target="../media/image5.PNG" /></Relationships>
</file>

<file path=ppt/slides/_rels/slide5.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5.xml" /><Relationship Id="rId1" Type="http://schemas.openxmlformats.org/officeDocument/2006/relationships/slideLayout" Target="../slideLayouts/slideLayout7.xml" /><Relationship Id="rId5" Type="http://schemas.openxmlformats.org/officeDocument/2006/relationships/image" Target="../media/image6.jpg" /><Relationship Id="rId4" Type="http://schemas.openxmlformats.org/officeDocument/2006/relationships/image" Target="../media/image5.PNG" /></Relationships>
</file>

<file path=ppt/slides/_rels/slide6.xml.rels><?xml version="1.0" encoding="UTF-8" standalone="yes"?>
<Relationships xmlns="http://schemas.openxmlformats.org/package/2006/relationships"><Relationship Id="rId3" Type="http://schemas.openxmlformats.org/officeDocument/2006/relationships/image" Target="../media/image7.jpg" /><Relationship Id="rId2" Type="http://schemas.openxmlformats.org/officeDocument/2006/relationships/notesSlide" Target="../notesSlides/notesSlide6.xml" /><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3" Type="http://schemas.openxmlformats.org/officeDocument/2006/relationships/image" Target="../media/image7.jpg" /><Relationship Id="rId2" Type="http://schemas.openxmlformats.org/officeDocument/2006/relationships/notesSlide" Target="../notesSlides/notesSlide7.xml" /><Relationship Id="rId1" Type="http://schemas.openxmlformats.org/officeDocument/2006/relationships/slideLayout" Target="../slideLayouts/slideLayout7.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7.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7.xml" /></Relationships>
</file>

<file path=ppt/slides/_rels/slide10.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10.xml" /><Relationship Id="rId1" Type="http://schemas.openxmlformats.org/officeDocument/2006/relationships/slideLayout" Target="../slideLayouts/slideLayout7.xml" /><Relationship Id="rId4" Type="http://schemas.openxmlformats.org/officeDocument/2006/relationships/image" Target="../media/image9.PNG"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 /><Relationship Id="rId1" Type="http://schemas.openxmlformats.org/officeDocument/2006/relationships/slideLayout" Target="../slideLayouts/slideLayout7.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 /><Relationship Id="rId1" Type="http://schemas.openxmlformats.org/officeDocument/2006/relationships/slideLayout" Target="../slideLayouts/slideLayout7.xml" /></Relationships>
</file>

<file path=ppt/slides/_rels/slide13.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13.xml" /><Relationship Id="rId1" Type="http://schemas.openxmlformats.org/officeDocument/2006/relationships/slideLayout" Target="../slideLayouts/slideLayout7.xml" /></Relationships>
</file>

<file path=ppt/slides/_rels/slide14.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14.xml" /><Relationship Id="rId1" Type="http://schemas.openxmlformats.org/officeDocument/2006/relationships/slideLayout" Target="../slideLayouts/slideLayout7.xml" /></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 /><Relationship Id="rId1" Type="http://schemas.openxmlformats.org/officeDocument/2006/relationships/slideLayout" Target="../slideLayouts/slideLayout7.xml" /></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 /><Relationship Id="rId1" Type="http://schemas.openxmlformats.org/officeDocument/2006/relationships/slideLayout" Target="../slideLayouts/slideLayout7.xml" /></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 /><Relationship Id="rId1" Type="http://schemas.openxmlformats.org/officeDocument/2006/relationships/slideLayout" Target="../slideLayouts/slideLayout7.xml" /></Relationships>
</file>

<file path=ppt/slides/_rels/slide18.xml.rels><?xml version="1.0" encoding="UTF-8" standalone="yes"?>
<Relationships xmlns="http://schemas.openxmlformats.org/package/2006/relationships"><Relationship Id="rId3" Type="http://schemas.openxmlformats.org/officeDocument/2006/relationships/image" Target="../media/image11.tiff" /><Relationship Id="rId2" Type="http://schemas.openxmlformats.org/officeDocument/2006/relationships/notesSlide" Target="../notesSlides/notesSlide18.xml" /><Relationship Id="rId1" Type="http://schemas.openxmlformats.org/officeDocument/2006/relationships/slideLayout" Target="../slideLayouts/slideLayout7.xml" /><Relationship Id="rId6" Type="http://schemas.openxmlformats.org/officeDocument/2006/relationships/image" Target="../media/image14.PNG" /><Relationship Id="rId5" Type="http://schemas.openxmlformats.org/officeDocument/2006/relationships/image" Target="../media/image13.png" /><Relationship Id="rId4" Type="http://schemas.openxmlformats.org/officeDocument/2006/relationships/image" Target="../media/image12.tiff" /></Relationships>
</file>

<file path=ppt/slides/_rels/slide19.xml.rels><?xml version="1.0" encoding="UTF-8" standalone="yes"?>
<Relationships xmlns="http://schemas.openxmlformats.org/package/2006/relationships"><Relationship Id="rId3" Type="http://schemas.openxmlformats.org/officeDocument/2006/relationships/image" Target="../media/image15.png" /><Relationship Id="rId2" Type="http://schemas.openxmlformats.org/officeDocument/2006/relationships/notesSlide" Target="../notesSlides/notesSlide19.xml" /><Relationship Id="rId1" Type="http://schemas.openxmlformats.org/officeDocument/2006/relationships/slideLayout" Target="../slideLayouts/slideLayout7.xml" /></Relationships>
</file>

<file path=ppt/slides/_rels/slide20.xml.rels><?xml version="1.0" encoding="UTF-8" standalone="yes"?>
<Relationships xmlns="http://schemas.openxmlformats.org/package/2006/relationships"><Relationship Id="rId3" Type="http://schemas.openxmlformats.org/officeDocument/2006/relationships/image" Target="../media/image15.png" /><Relationship Id="rId2" Type="http://schemas.openxmlformats.org/officeDocument/2006/relationships/notesSlide" Target="../notesSlides/notesSlide20.xml" /><Relationship Id="rId1" Type="http://schemas.openxmlformats.org/officeDocument/2006/relationships/slideLayout" Target="../slideLayouts/slideLayout7.xml" /></Relationships>
</file>

<file path=ppt/slides/_rels/slide21.xml.rels><?xml version="1.0" encoding="UTF-8" standalone="yes"?>
<Relationships xmlns="http://schemas.openxmlformats.org/package/2006/relationships"><Relationship Id="rId3" Type="http://schemas.openxmlformats.org/officeDocument/2006/relationships/image" Target="../media/image15.png" /><Relationship Id="rId2" Type="http://schemas.openxmlformats.org/officeDocument/2006/relationships/notesSlide" Target="../notesSlides/notesSlide21.xml" /><Relationship Id="rId1" Type="http://schemas.openxmlformats.org/officeDocument/2006/relationships/slideLayout" Target="../slideLayouts/slideLayout7.xml" /></Relationships>
</file>

<file path=ppt/slides/_rels/slide22.xml.rels><?xml version="1.0" encoding="UTF-8" standalone="yes"?>
<Relationships xmlns="http://schemas.openxmlformats.org/package/2006/relationships"><Relationship Id="rId3" Type="http://schemas.openxmlformats.org/officeDocument/2006/relationships/image" Target="../media/image16.png" /><Relationship Id="rId2" Type="http://schemas.openxmlformats.org/officeDocument/2006/relationships/notesSlide" Target="../notesSlides/notesSlide22.xml" /><Relationship Id="rId1" Type="http://schemas.openxmlformats.org/officeDocument/2006/relationships/slideLayout" Target="../slideLayouts/slideLayout7.xml" /></Relationships>
</file>

<file path=ppt/slides/_rels/slide23.xml.rels><?xml version="1.0" encoding="UTF-8" standalone="yes"?>
<Relationships xmlns="http://schemas.openxmlformats.org/package/2006/relationships"><Relationship Id="rId3" Type="http://schemas.openxmlformats.org/officeDocument/2006/relationships/image" Target="../media/image16.png" /><Relationship Id="rId2" Type="http://schemas.openxmlformats.org/officeDocument/2006/relationships/notesSlide" Target="../notesSlides/notesSlide23.xml" /><Relationship Id="rId1" Type="http://schemas.openxmlformats.org/officeDocument/2006/relationships/slideLayout" Target="../slideLayouts/slideLayout7.xml" /></Relationships>
</file>

<file path=ppt/slides/_rels/slide24.xml.rels><?xml version="1.0" encoding="UTF-8" standalone="yes"?>
<Relationships xmlns="http://schemas.openxmlformats.org/package/2006/relationships"><Relationship Id="rId3" Type="http://schemas.openxmlformats.org/officeDocument/2006/relationships/image" Target="../media/image16.png" /><Relationship Id="rId2" Type="http://schemas.openxmlformats.org/officeDocument/2006/relationships/notesSlide" Target="../notesSlides/notesSlide24.xml" /><Relationship Id="rId1" Type="http://schemas.openxmlformats.org/officeDocument/2006/relationships/slideLayout" Target="../slideLayouts/slideLayout7.xml" /></Relationships>
</file>

<file path=ppt/slides/_rels/slide25.xml.rels><?xml version="1.0" encoding="UTF-8" standalone="yes"?>
<Relationships xmlns="http://schemas.openxmlformats.org/package/2006/relationships"><Relationship Id="rId3" Type="http://schemas.openxmlformats.org/officeDocument/2006/relationships/image" Target="../media/image17.tiff" /><Relationship Id="rId2" Type="http://schemas.openxmlformats.org/officeDocument/2006/relationships/notesSlide" Target="../notesSlides/notesSlide25.xml" /><Relationship Id="rId1" Type="http://schemas.openxmlformats.org/officeDocument/2006/relationships/slideLayout" Target="../slideLayouts/slideLayout7.xml" /></Relationships>
</file>

<file path=ppt/slides/_rels/slide26.xml.rels><?xml version="1.0" encoding="UTF-8" standalone="yes"?>
<Relationships xmlns="http://schemas.openxmlformats.org/package/2006/relationships"><Relationship Id="rId8" Type="http://schemas.openxmlformats.org/officeDocument/2006/relationships/image" Target="../media/image21.tiff" /><Relationship Id="rId3" Type="http://schemas.openxmlformats.org/officeDocument/2006/relationships/image" Target="../media/image18.jpeg" /><Relationship Id="rId7" Type="http://schemas.openxmlformats.org/officeDocument/2006/relationships/hyperlink" Target="mailto:echo@cardiff.ac.uk" TargetMode="External" /><Relationship Id="rId2" Type="http://schemas.openxmlformats.org/officeDocument/2006/relationships/notesSlide" Target="../notesSlides/notesSlide26.xml" /><Relationship Id="rId1" Type="http://schemas.openxmlformats.org/officeDocument/2006/relationships/slideLayout" Target="../slideLayouts/slideLayout7.xml" /><Relationship Id="rId6" Type="http://schemas.openxmlformats.org/officeDocument/2006/relationships/hyperlink" Target="mailto:EatonCB@cardiff.ac.uk" TargetMode="External" /><Relationship Id="rId5" Type="http://schemas.openxmlformats.org/officeDocument/2006/relationships/image" Target="../media/image20.jpeg" /><Relationship Id="rId4" Type="http://schemas.openxmlformats.org/officeDocument/2006/relationships/image" Target="../media/image19.jpeg" /></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 /><Relationship Id="rId1" Type="http://schemas.openxmlformats.org/officeDocument/2006/relationships/slideLayout" Target="../slideLayouts/slideLayout7.xml" /></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 /><Relationship Id="rId1" Type="http://schemas.openxmlformats.org/officeDocument/2006/relationships/slideLayout" Target="../slideLayouts/slideLayout7.xml" /></Relationships>
</file>

<file path=ppt/slides/_rels/slide29.xml.rels><?xml version="1.0" encoding="UTF-8" standalone="yes"?>
<Relationships xmlns="http://schemas.openxmlformats.org/package/2006/relationships"><Relationship Id="rId8" Type="http://schemas.openxmlformats.org/officeDocument/2006/relationships/image" Target="../media/image27.png" /><Relationship Id="rId3" Type="http://schemas.openxmlformats.org/officeDocument/2006/relationships/image" Target="../media/image22.png" /><Relationship Id="rId7" Type="http://schemas.openxmlformats.org/officeDocument/2006/relationships/image" Target="../media/image26.png" /><Relationship Id="rId2" Type="http://schemas.openxmlformats.org/officeDocument/2006/relationships/notesSlide" Target="../notesSlides/notesSlide29.xml" /><Relationship Id="rId1" Type="http://schemas.openxmlformats.org/officeDocument/2006/relationships/slideLayout" Target="../slideLayouts/slideLayout7.xml" /><Relationship Id="rId6" Type="http://schemas.openxmlformats.org/officeDocument/2006/relationships/image" Target="../media/image25.png" /><Relationship Id="rId5" Type="http://schemas.openxmlformats.org/officeDocument/2006/relationships/image" Target="../media/image24.png" /><Relationship Id="rId4" Type="http://schemas.openxmlformats.org/officeDocument/2006/relationships/image" Target="../media/image23.png" /><Relationship Id="rId9" Type="http://schemas.openxmlformats.org/officeDocument/2006/relationships/image" Target="../media/image28.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2956" y="516064"/>
            <a:ext cx="11261408" cy="3566160"/>
          </a:xfrm>
        </p:spPr>
        <p:txBody>
          <a:bodyPr>
            <a:normAutofit/>
          </a:bodyPr>
          <a:lstStyle/>
          <a:p>
            <a:r>
              <a:rPr lang="en-US" sz="5800" b="1" dirty="0"/>
              <a:t>Epilepsy in children and adolescents with 22q11.2 Deletion Syndrome</a:t>
            </a:r>
          </a:p>
        </p:txBody>
      </p:sp>
      <p:sp>
        <p:nvSpPr>
          <p:cNvPr id="3" name="Subtitle 2"/>
          <p:cNvSpPr>
            <a:spLocks noGrp="1"/>
          </p:cNvSpPr>
          <p:nvPr>
            <p:ph type="subTitle" idx="1"/>
          </p:nvPr>
        </p:nvSpPr>
        <p:spPr>
          <a:xfrm>
            <a:off x="1100051" y="4477135"/>
            <a:ext cx="10058400" cy="1143000"/>
          </a:xfrm>
        </p:spPr>
        <p:txBody>
          <a:bodyPr>
            <a:normAutofit fontScale="85000" lnSpcReduction="20000"/>
          </a:bodyPr>
          <a:lstStyle/>
          <a:p>
            <a:r>
              <a:rPr lang="en-GB" dirty="0"/>
              <a:t>Christopher Eaton, Rhys Thomas, Khalid Hamandi, Michael kerr, David Linden, Michael owen, Hayley moss, Hayley Moulding, Adam Cunningham, Ullrich Bartsch, Gareth Payne &amp; marianne van den bree</a:t>
            </a:r>
          </a:p>
          <a:p>
            <a:r>
              <a:rPr lang="en-GB" dirty="0"/>
              <a:t>7</a:t>
            </a:r>
            <a:r>
              <a:rPr lang="en-GB" baseline="30000" dirty="0"/>
              <a:t>TH</a:t>
            </a:r>
            <a:r>
              <a:rPr lang="en-GB" dirty="0"/>
              <a:t> October 2017</a:t>
            </a:r>
          </a:p>
        </p:txBody>
      </p:sp>
    </p:spTree>
    <p:extLst>
      <p:ext uri="{BB962C8B-B14F-4D97-AF65-F5344CB8AC3E}">
        <p14:creationId xmlns:p14="http://schemas.microsoft.com/office/powerpoint/2010/main" val="1513540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68942" y="2557383"/>
            <a:ext cx="3281574" cy="2281839"/>
          </a:xfrm>
          <a:prstGeom prst="rect">
            <a:avLst/>
          </a:prstGeom>
        </p:spPr>
      </p:pic>
      <p:sp>
        <p:nvSpPr>
          <p:cNvPr id="6" name="Title 1"/>
          <p:cNvSpPr txBox="1">
            <a:spLocks/>
          </p:cNvSpPr>
          <p:nvPr/>
        </p:nvSpPr>
        <p:spPr>
          <a:xfrm>
            <a:off x="783265" y="0"/>
            <a:ext cx="10058400" cy="1449387"/>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GB" sz="5800" b="1" dirty="0"/>
              <a:t>ECHO study</a:t>
            </a:r>
          </a:p>
        </p:txBody>
      </p:sp>
      <p:pic>
        <p:nvPicPr>
          <p:cNvPr id="8" name="Picture 7"/>
          <p:cNvPicPr>
            <a:picLocks noChangeAspect="1"/>
          </p:cNvPicPr>
          <p:nvPr/>
        </p:nvPicPr>
        <p:blipFill>
          <a:blip r:embed="rId4"/>
          <a:stretch>
            <a:fillRect/>
          </a:stretch>
        </p:blipFill>
        <p:spPr>
          <a:xfrm>
            <a:off x="0" y="1"/>
            <a:ext cx="1872343" cy="1318519"/>
          </a:xfrm>
          <a:prstGeom prst="rect">
            <a:avLst/>
          </a:prstGeom>
        </p:spPr>
      </p:pic>
      <p:pic>
        <p:nvPicPr>
          <p:cNvPr id="9" name="Picture 8"/>
          <p:cNvPicPr>
            <a:picLocks noChangeAspect="1"/>
          </p:cNvPicPr>
          <p:nvPr/>
        </p:nvPicPr>
        <p:blipFill>
          <a:blip r:embed="rId5"/>
          <a:stretch>
            <a:fillRect/>
          </a:stretch>
        </p:blipFill>
        <p:spPr>
          <a:xfrm>
            <a:off x="8586788" y="0"/>
            <a:ext cx="3605212" cy="896819"/>
          </a:xfrm>
          <a:prstGeom prst="rect">
            <a:avLst/>
          </a:prstGeom>
        </p:spPr>
      </p:pic>
      <p:sp>
        <p:nvSpPr>
          <p:cNvPr id="10" name="TextBox 9"/>
          <p:cNvSpPr txBox="1"/>
          <p:nvPr/>
        </p:nvSpPr>
        <p:spPr>
          <a:xfrm>
            <a:off x="1257973" y="2978487"/>
            <a:ext cx="5029200" cy="646331"/>
          </a:xfrm>
          <a:prstGeom prst="rect">
            <a:avLst/>
          </a:prstGeom>
          <a:noFill/>
        </p:spPr>
        <p:txBody>
          <a:bodyPr wrap="square" rtlCol="0">
            <a:spAutoFit/>
          </a:bodyPr>
          <a:lstStyle/>
          <a:p>
            <a:pPr algn="ctr"/>
            <a:r>
              <a:rPr lang="en-US" sz="3600" dirty="0"/>
              <a:t>150+!</a:t>
            </a:r>
          </a:p>
        </p:txBody>
      </p:sp>
      <p:sp>
        <p:nvSpPr>
          <p:cNvPr id="2" name="TextBox 1"/>
          <p:cNvSpPr txBox="1"/>
          <p:nvPr/>
        </p:nvSpPr>
        <p:spPr>
          <a:xfrm>
            <a:off x="78687" y="1911052"/>
            <a:ext cx="7387772" cy="369332"/>
          </a:xfrm>
          <a:prstGeom prst="rect">
            <a:avLst/>
          </a:prstGeom>
          <a:noFill/>
        </p:spPr>
        <p:txBody>
          <a:bodyPr wrap="square" rtlCol="0">
            <a:spAutoFit/>
          </a:bodyPr>
          <a:lstStyle/>
          <a:p>
            <a:r>
              <a:rPr lang="en-GB" b="1" dirty="0">
                <a:solidFill>
                  <a:srgbClr val="FF0000"/>
                </a:solidFill>
              </a:rPr>
              <a:t>E</a:t>
            </a:r>
            <a:r>
              <a:rPr lang="en-GB" dirty="0"/>
              <a:t>xperiences of </a:t>
            </a:r>
            <a:r>
              <a:rPr lang="en-GB" b="1" dirty="0" err="1">
                <a:solidFill>
                  <a:srgbClr val="FF0000"/>
                </a:solidFill>
              </a:rPr>
              <a:t>CH</a:t>
            </a:r>
            <a:r>
              <a:rPr lang="en-GB" dirty="0" err="1"/>
              <a:t>ildren</a:t>
            </a:r>
            <a:r>
              <a:rPr lang="en-GB" dirty="0"/>
              <a:t> with </a:t>
            </a:r>
            <a:r>
              <a:rPr lang="en-GB" dirty="0" err="1"/>
              <a:t>c</a:t>
            </a:r>
            <a:r>
              <a:rPr lang="en-GB" b="1" dirty="0" err="1">
                <a:solidFill>
                  <a:srgbClr val="FF0000"/>
                </a:solidFill>
              </a:rPr>
              <a:t>O</a:t>
            </a:r>
            <a:r>
              <a:rPr lang="en-GB" dirty="0" err="1"/>
              <a:t>py</a:t>
            </a:r>
            <a:r>
              <a:rPr lang="en-GB" dirty="0"/>
              <a:t> number variants</a:t>
            </a:r>
          </a:p>
        </p:txBody>
      </p:sp>
    </p:spTree>
    <p:extLst>
      <p:ext uri="{BB962C8B-B14F-4D97-AF65-F5344CB8AC3E}">
        <p14:creationId xmlns:p14="http://schemas.microsoft.com/office/powerpoint/2010/main" val="9962156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68942" y="2557383"/>
            <a:ext cx="3281574" cy="2281839"/>
          </a:xfrm>
          <a:prstGeom prst="rect">
            <a:avLst/>
          </a:prstGeom>
        </p:spPr>
      </p:pic>
      <p:sp>
        <p:nvSpPr>
          <p:cNvPr id="6" name="Title 1"/>
          <p:cNvSpPr txBox="1">
            <a:spLocks/>
          </p:cNvSpPr>
          <p:nvPr/>
        </p:nvSpPr>
        <p:spPr>
          <a:xfrm>
            <a:off x="783265" y="0"/>
            <a:ext cx="10058400" cy="1449387"/>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GB" sz="5800" b="1" dirty="0"/>
              <a:t>ECHO study</a:t>
            </a:r>
          </a:p>
        </p:txBody>
      </p:sp>
      <p:pic>
        <p:nvPicPr>
          <p:cNvPr id="8" name="Picture 7"/>
          <p:cNvPicPr>
            <a:picLocks noChangeAspect="1"/>
          </p:cNvPicPr>
          <p:nvPr/>
        </p:nvPicPr>
        <p:blipFill>
          <a:blip r:embed="rId4"/>
          <a:stretch>
            <a:fillRect/>
          </a:stretch>
        </p:blipFill>
        <p:spPr>
          <a:xfrm>
            <a:off x="0" y="1"/>
            <a:ext cx="1872343" cy="1318519"/>
          </a:xfrm>
          <a:prstGeom prst="rect">
            <a:avLst/>
          </a:prstGeom>
        </p:spPr>
      </p:pic>
      <p:pic>
        <p:nvPicPr>
          <p:cNvPr id="9" name="Picture 8"/>
          <p:cNvPicPr>
            <a:picLocks noChangeAspect="1"/>
          </p:cNvPicPr>
          <p:nvPr/>
        </p:nvPicPr>
        <p:blipFill>
          <a:blip r:embed="rId5"/>
          <a:stretch>
            <a:fillRect/>
          </a:stretch>
        </p:blipFill>
        <p:spPr>
          <a:xfrm>
            <a:off x="8586788" y="0"/>
            <a:ext cx="3605212" cy="896819"/>
          </a:xfrm>
          <a:prstGeom prst="rect">
            <a:avLst/>
          </a:prstGeom>
        </p:spPr>
      </p:pic>
      <p:sp>
        <p:nvSpPr>
          <p:cNvPr id="10" name="TextBox 9"/>
          <p:cNvSpPr txBox="1"/>
          <p:nvPr/>
        </p:nvSpPr>
        <p:spPr>
          <a:xfrm>
            <a:off x="1257973" y="2978487"/>
            <a:ext cx="5029200" cy="646331"/>
          </a:xfrm>
          <a:prstGeom prst="rect">
            <a:avLst/>
          </a:prstGeom>
          <a:noFill/>
        </p:spPr>
        <p:txBody>
          <a:bodyPr wrap="square" rtlCol="0">
            <a:spAutoFit/>
          </a:bodyPr>
          <a:lstStyle/>
          <a:p>
            <a:pPr algn="ctr"/>
            <a:r>
              <a:rPr lang="en-US" sz="3600" dirty="0"/>
              <a:t>150+!</a:t>
            </a:r>
          </a:p>
        </p:txBody>
      </p:sp>
      <p:sp>
        <p:nvSpPr>
          <p:cNvPr id="2" name="TextBox 1"/>
          <p:cNvSpPr txBox="1"/>
          <p:nvPr/>
        </p:nvSpPr>
        <p:spPr>
          <a:xfrm>
            <a:off x="78687" y="1911052"/>
            <a:ext cx="7387772" cy="369332"/>
          </a:xfrm>
          <a:prstGeom prst="rect">
            <a:avLst/>
          </a:prstGeom>
          <a:noFill/>
        </p:spPr>
        <p:txBody>
          <a:bodyPr wrap="square" rtlCol="0">
            <a:spAutoFit/>
          </a:bodyPr>
          <a:lstStyle/>
          <a:p>
            <a:r>
              <a:rPr lang="en-GB" b="1" dirty="0">
                <a:solidFill>
                  <a:srgbClr val="FF0000"/>
                </a:solidFill>
              </a:rPr>
              <a:t>E</a:t>
            </a:r>
            <a:r>
              <a:rPr lang="en-GB" dirty="0"/>
              <a:t>xperiences of </a:t>
            </a:r>
            <a:r>
              <a:rPr lang="en-GB" b="1" dirty="0" err="1">
                <a:solidFill>
                  <a:srgbClr val="FF0000"/>
                </a:solidFill>
              </a:rPr>
              <a:t>CH</a:t>
            </a:r>
            <a:r>
              <a:rPr lang="en-GB" dirty="0" err="1"/>
              <a:t>ildren</a:t>
            </a:r>
            <a:r>
              <a:rPr lang="en-GB" dirty="0"/>
              <a:t> with </a:t>
            </a:r>
            <a:r>
              <a:rPr lang="en-GB" dirty="0" err="1"/>
              <a:t>c</a:t>
            </a:r>
            <a:r>
              <a:rPr lang="en-GB" b="1" dirty="0" err="1">
                <a:solidFill>
                  <a:srgbClr val="FF0000"/>
                </a:solidFill>
              </a:rPr>
              <a:t>O</a:t>
            </a:r>
            <a:r>
              <a:rPr lang="en-GB" dirty="0" err="1"/>
              <a:t>py</a:t>
            </a:r>
            <a:r>
              <a:rPr lang="en-GB" dirty="0"/>
              <a:t> number variants</a:t>
            </a:r>
          </a:p>
        </p:txBody>
      </p:sp>
      <p:sp>
        <p:nvSpPr>
          <p:cNvPr id="3" name="TextBox 2"/>
          <p:cNvSpPr txBox="1"/>
          <p:nvPr/>
        </p:nvSpPr>
        <p:spPr>
          <a:xfrm>
            <a:off x="6578600" y="1911707"/>
            <a:ext cx="5359400" cy="646331"/>
          </a:xfrm>
          <a:prstGeom prst="rect">
            <a:avLst/>
          </a:prstGeom>
          <a:noFill/>
        </p:spPr>
        <p:txBody>
          <a:bodyPr wrap="square" rtlCol="0">
            <a:spAutoFit/>
          </a:bodyPr>
          <a:lstStyle/>
          <a:p>
            <a:pPr algn="ctr"/>
            <a:r>
              <a:rPr lang="en-US" b="1" dirty="0"/>
              <a:t>My project: Epilepsy and seizures in young people with 22q11.2DS</a:t>
            </a:r>
          </a:p>
        </p:txBody>
      </p:sp>
      <p:sp>
        <p:nvSpPr>
          <p:cNvPr id="4" name="Rectangle 3"/>
          <p:cNvSpPr/>
          <p:nvPr/>
        </p:nvSpPr>
        <p:spPr>
          <a:xfrm>
            <a:off x="6578600" y="2742049"/>
            <a:ext cx="5410200" cy="2585323"/>
          </a:xfrm>
          <a:prstGeom prst="rect">
            <a:avLst/>
          </a:prstGeom>
        </p:spPr>
        <p:txBody>
          <a:bodyPr wrap="square">
            <a:spAutoFit/>
          </a:bodyPr>
          <a:lstStyle/>
          <a:p>
            <a:pPr algn="ctr"/>
            <a:r>
              <a:rPr lang="en-GB" dirty="0"/>
              <a:t>How common are seizures and epilepsy in 22q11.2DS?</a:t>
            </a:r>
          </a:p>
          <a:p>
            <a:pPr algn="ctr"/>
            <a:endParaRPr lang="en-GB" dirty="0"/>
          </a:p>
          <a:p>
            <a:pPr algn="ctr"/>
            <a:r>
              <a:rPr lang="en-GB" dirty="0"/>
              <a:t>What types of seizures do people with 22q11.2DS experience?</a:t>
            </a:r>
          </a:p>
          <a:p>
            <a:pPr algn="ctr"/>
            <a:r>
              <a:rPr lang="en-GB" dirty="0"/>
              <a:t> </a:t>
            </a:r>
          </a:p>
          <a:p>
            <a:pPr algn="ctr"/>
            <a:r>
              <a:rPr lang="en-GB" dirty="0"/>
              <a:t>What are the causes of  seizures in 22q11.2DS?</a:t>
            </a:r>
          </a:p>
          <a:p>
            <a:pPr algn="ctr"/>
            <a:endParaRPr lang="en-GB" dirty="0"/>
          </a:p>
          <a:p>
            <a:pPr algn="ctr"/>
            <a:r>
              <a:rPr lang="en-GB" dirty="0"/>
              <a:t>What is the impact of seizures on the brain activity and mental health of people with 22q11.2DS? </a:t>
            </a:r>
          </a:p>
        </p:txBody>
      </p:sp>
    </p:spTree>
    <p:extLst>
      <p:ext uri="{BB962C8B-B14F-4D97-AF65-F5344CB8AC3E}">
        <p14:creationId xmlns:p14="http://schemas.microsoft.com/office/powerpoint/2010/main" val="15413317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613561" y="-1178758"/>
            <a:ext cx="8633988" cy="2338395"/>
          </a:xfrm>
        </p:spPr>
        <p:txBody>
          <a:bodyPr>
            <a:normAutofit/>
          </a:bodyPr>
          <a:lstStyle/>
          <a:p>
            <a:pPr algn="ctr"/>
            <a:r>
              <a:rPr lang="en-US" sz="5800" b="1" dirty="0"/>
              <a:t>Seizures</a:t>
            </a:r>
          </a:p>
        </p:txBody>
      </p:sp>
      <p:sp>
        <p:nvSpPr>
          <p:cNvPr id="10" name="TextBox 9"/>
          <p:cNvSpPr txBox="1"/>
          <p:nvPr/>
        </p:nvSpPr>
        <p:spPr>
          <a:xfrm>
            <a:off x="558800" y="1477007"/>
            <a:ext cx="4026970" cy="646331"/>
          </a:xfrm>
          <a:prstGeom prst="rect">
            <a:avLst/>
          </a:prstGeom>
          <a:noFill/>
        </p:spPr>
        <p:txBody>
          <a:bodyPr wrap="square" rtlCol="0">
            <a:spAutoFit/>
          </a:bodyPr>
          <a:lstStyle/>
          <a:p>
            <a:r>
              <a:rPr lang="en-US" dirty="0"/>
              <a:t>A sudden burst of intense electrical activity:</a:t>
            </a:r>
          </a:p>
        </p:txBody>
      </p:sp>
      <p:sp>
        <p:nvSpPr>
          <p:cNvPr id="5" name="TextBox 4"/>
          <p:cNvSpPr txBox="1"/>
          <p:nvPr/>
        </p:nvSpPr>
        <p:spPr>
          <a:xfrm>
            <a:off x="54655" y="2316030"/>
            <a:ext cx="3917659" cy="369332"/>
          </a:xfrm>
          <a:prstGeom prst="rect">
            <a:avLst/>
          </a:prstGeom>
          <a:noFill/>
        </p:spPr>
        <p:txBody>
          <a:bodyPr wrap="square" rtlCol="0">
            <a:spAutoFit/>
          </a:bodyPr>
          <a:lstStyle/>
          <a:p>
            <a:r>
              <a:rPr lang="en-GB" i="1" dirty="0"/>
              <a:t>In part of the brain:</a:t>
            </a:r>
          </a:p>
        </p:txBody>
      </p:sp>
      <p:sp>
        <p:nvSpPr>
          <p:cNvPr id="7" name="TextBox 6"/>
          <p:cNvSpPr txBox="1"/>
          <p:nvPr/>
        </p:nvSpPr>
        <p:spPr>
          <a:xfrm>
            <a:off x="2426917" y="2293633"/>
            <a:ext cx="3917659" cy="369332"/>
          </a:xfrm>
          <a:prstGeom prst="rect">
            <a:avLst/>
          </a:prstGeom>
          <a:noFill/>
        </p:spPr>
        <p:txBody>
          <a:bodyPr wrap="square" rtlCol="0">
            <a:spAutoFit/>
          </a:bodyPr>
          <a:lstStyle/>
          <a:p>
            <a:r>
              <a:rPr lang="en-GB" i="1" dirty="0"/>
              <a:t>Across all of the brain:</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55" y="2882274"/>
            <a:ext cx="2002709" cy="3177688"/>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26917" y="3056916"/>
            <a:ext cx="1607559" cy="2980522"/>
          </a:xfrm>
          <a:prstGeom prst="rect">
            <a:avLst/>
          </a:prstGeom>
        </p:spPr>
      </p:pic>
    </p:spTree>
    <p:extLst>
      <p:ext uri="{BB962C8B-B14F-4D97-AF65-F5344CB8AC3E}">
        <p14:creationId xmlns:p14="http://schemas.microsoft.com/office/powerpoint/2010/main" val="10245097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613561" y="-1178758"/>
            <a:ext cx="8633988" cy="2338395"/>
          </a:xfrm>
        </p:spPr>
        <p:txBody>
          <a:bodyPr>
            <a:normAutofit/>
          </a:bodyPr>
          <a:lstStyle/>
          <a:p>
            <a:pPr algn="ctr"/>
            <a:r>
              <a:rPr lang="en-US" sz="5800" b="1" dirty="0"/>
              <a:t>Seizures</a:t>
            </a:r>
          </a:p>
        </p:txBody>
      </p:sp>
      <p:sp>
        <p:nvSpPr>
          <p:cNvPr id="10" name="TextBox 9"/>
          <p:cNvSpPr txBox="1"/>
          <p:nvPr/>
        </p:nvSpPr>
        <p:spPr>
          <a:xfrm>
            <a:off x="558800" y="1477007"/>
            <a:ext cx="4026970" cy="646331"/>
          </a:xfrm>
          <a:prstGeom prst="rect">
            <a:avLst/>
          </a:prstGeom>
          <a:noFill/>
        </p:spPr>
        <p:txBody>
          <a:bodyPr wrap="square" rtlCol="0">
            <a:spAutoFit/>
          </a:bodyPr>
          <a:lstStyle/>
          <a:p>
            <a:r>
              <a:rPr lang="en-US" dirty="0"/>
              <a:t>A sudden burst of intense electrical activity:</a:t>
            </a:r>
          </a:p>
        </p:txBody>
      </p:sp>
      <p:sp>
        <p:nvSpPr>
          <p:cNvPr id="5" name="TextBox 4"/>
          <p:cNvSpPr txBox="1"/>
          <p:nvPr/>
        </p:nvSpPr>
        <p:spPr>
          <a:xfrm>
            <a:off x="54655" y="2316030"/>
            <a:ext cx="3917659" cy="369332"/>
          </a:xfrm>
          <a:prstGeom prst="rect">
            <a:avLst/>
          </a:prstGeom>
          <a:noFill/>
        </p:spPr>
        <p:txBody>
          <a:bodyPr wrap="square" rtlCol="0">
            <a:spAutoFit/>
          </a:bodyPr>
          <a:lstStyle/>
          <a:p>
            <a:r>
              <a:rPr lang="en-GB" i="1" dirty="0"/>
              <a:t>In part of the brain:</a:t>
            </a:r>
          </a:p>
        </p:txBody>
      </p:sp>
      <p:sp>
        <p:nvSpPr>
          <p:cNvPr id="7" name="TextBox 6"/>
          <p:cNvSpPr txBox="1"/>
          <p:nvPr/>
        </p:nvSpPr>
        <p:spPr>
          <a:xfrm>
            <a:off x="2426917" y="2293633"/>
            <a:ext cx="3917659" cy="369332"/>
          </a:xfrm>
          <a:prstGeom prst="rect">
            <a:avLst/>
          </a:prstGeom>
          <a:noFill/>
        </p:spPr>
        <p:txBody>
          <a:bodyPr wrap="square" rtlCol="0">
            <a:spAutoFit/>
          </a:bodyPr>
          <a:lstStyle/>
          <a:p>
            <a:r>
              <a:rPr lang="en-GB" i="1" dirty="0"/>
              <a:t>Across all of the brain:</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55" y="2882274"/>
            <a:ext cx="2002709" cy="3177688"/>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26917" y="3056916"/>
            <a:ext cx="1607559" cy="2980522"/>
          </a:xfrm>
          <a:prstGeom prst="rect">
            <a:avLst/>
          </a:prstGeom>
        </p:spPr>
      </p:pic>
      <p:sp>
        <p:nvSpPr>
          <p:cNvPr id="13" name="TextBox 12"/>
          <p:cNvSpPr txBox="1"/>
          <p:nvPr/>
        </p:nvSpPr>
        <p:spPr>
          <a:xfrm>
            <a:off x="7110412" y="1477007"/>
            <a:ext cx="4941888" cy="1200329"/>
          </a:xfrm>
          <a:prstGeom prst="rect">
            <a:avLst/>
          </a:prstGeom>
          <a:noFill/>
        </p:spPr>
        <p:txBody>
          <a:bodyPr wrap="square" rtlCol="0">
            <a:spAutoFit/>
          </a:bodyPr>
          <a:lstStyle/>
          <a:p>
            <a:r>
              <a:rPr lang="en-US" dirty="0"/>
              <a:t>The behaviours seen during a seizure depend on: </a:t>
            </a:r>
          </a:p>
          <a:p>
            <a:endParaRPr lang="en-US" dirty="0"/>
          </a:p>
          <a:p>
            <a:pPr marL="285750" indent="-285750">
              <a:buFont typeface="Arial" charset="0"/>
              <a:buChar char="•"/>
            </a:pPr>
            <a:r>
              <a:rPr lang="en-US" dirty="0"/>
              <a:t>Which area of the brain is affected </a:t>
            </a:r>
          </a:p>
          <a:p>
            <a:pPr marL="285750" indent="-285750">
              <a:buFont typeface="Arial" charset="0"/>
              <a:buChar char="•"/>
            </a:pPr>
            <a:r>
              <a:rPr lang="en-US" dirty="0"/>
              <a:t>What that area is normally responsible for:  </a:t>
            </a:r>
          </a:p>
        </p:txBody>
      </p:sp>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22536" y="3414064"/>
            <a:ext cx="3679317" cy="2819400"/>
          </a:xfrm>
          <a:prstGeom prst="rect">
            <a:avLst/>
          </a:prstGeom>
        </p:spPr>
      </p:pic>
    </p:spTree>
    <p:extLst>
      <p:ext uri="{BB962C8B-B14F-4D97-AF65-F5344CB8AC3E}">
        <p14:creationId xmlns:p14="http://schemas.microsoft.com/office/powerpoint/2010/main" val="5271181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63" y="328613"/>
            <a:ext cx="7443787" cy="1015663"/>
          </a:xfrm>
          <a:prstGeom prst="rect">
            <a:avLst/>
          </a:prstGeom>
          <a:noFill/>
        </p:spPr>
        <p:txBody>
          <a:bodyPr wrap="square" rtlCol="0">
            <a:spAutoFit/>
          </a:bodyPr>
          <a:lstStyle/>
          <a:p>
            <a:pPr algn="ctr"/>
            <a:r>
              <a:rPr lang="en-US" sz="5800" dirty="0">
                <a:latin typeface="+mj-lt"/>
              </a:rPr>
              <a:t>Epilepsy</a:t>
            </a:r>
          </a:p>
        </p:txBody>
      </p:sp>
      <p:sp>
        <p:nvSpPr>
          <p:cNvPr id="3" name="TextBox 2"/>
          <p:cNvSpPr txBox="1"/>
          <p:nvPr/>
        </p:nvSpPr>
        <p:spPr>
          <a:xfrm>
            <a:off x="263654" y="1493015"/>
            <a:ext cx="10209401" cy="646331"/>
          </a:xfrm>
          <a:prstGeom prst="rect">
            <a:avLst/>
          </a:prstGeom>
          <a:noFill/>
        </p:spPr>
        <p:txBody>
          <a:bodyPr wrap="square" rtlCol="0">
            <a:spAutoFit/>
          </a:bodyPr>
          <a:lstStyle/>
          <a:p>
            <a:pPr marL="285750" indent="-285750">
              <a:buFont typeface="Arial" panose="020B0604020202020204" pitchFamily="34" charset="0"/>
              <a:buChar char="•"/>
            </a:pPr>
            <a:r>
              <a:rPr lang="en-GB" dirty="0"/>
              <a:t>Any of us can have a seizure, given the correct circumstances</a:t>
            </a:r>
          </a:p>
          <a:p>
            <a:pPr marL="742950" lvl="1" indent="-285750">
              <a:buFont typeface="Arial" panose="020B0604020202020204" pitchFamily="34" charset="0"/>
              <a:buChar char="•"/>
            </a:pPr>
            <a:r>
              <a:rPr lang="en-GB" dirty="0"/>
              <a:t>e.g. severely low blood sugar or calcium levels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2456" y="2965619"/>
            <a:ext cx="4020457" cy="3211655"/>
          </a:xfrm>
          <a:prstGeom prst="rect">
            <a:avLst/>
          </a:prstGeom>
        </p:spPr>
      </p:pic>
    </p:spTree>
    <p:extLst>
      <p:ext uri="{BB962C8B-B14F-4D97-AF65-F5344CB8AC3E}">
        <p14:creationId xmlns:p14="http://schemas.microsoft.com/office/powerpoint/2010/main" val="2453483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63" y="328613"/>
            <a:ext cx="7443787" cy="1015663"/>
          </a:xfrm>
          <a:prstGeom prst="rect">
            <a:avLst/>
          </a:prstGeom>
          <a:noFill/>
        </p:spPr>
        <p:txBody>
          <a:bodyPr wrap="square" rtlCol="0">
            <a:spAutoFit/>
          </a:bodyPr>
          <a:lstStyle/>
          <a:p>
            <a:pPr algn="ctr"/>
            <a:r>
              <a:rPr lang="en-US" sz="5800" dirty="0">
                <a:latin typeface="+mj-lt"/>
              </a:rPr>
              <a:t>Epilepsy</a:t>
            </a:r>
          </a:p>
        </p:txBody>
      </p:sp>
      <p:sp>
        <p:nvSpPr>
          <p:cNvPr id="3" name="TextBox 2"/>
          <p:cNvSpPr txBox="1"/>
          <p:nvPr/>
        </p:nvSpPr>
        <p:spPr>
          <a:xfrm>
            <a:off x="263654" y="1493015"/>
            <a:ext cx="10209401" cy="2031325"/>
          </a:xfrm>
          <a:prstGeom prst="rect">
            <a:avLst/>
          </a:prstGeom>
          <a:noFill/>
        </p:spPr>
        <p:txBody>
          <a:bodyPr wrap="square" rtlCol="0">
            <a:spAutoFit/>
          </a:bodyPr>
          <a:lstStyle/>
          <a:p>
            <a:pPr marL="285750" indent="-285750">
              <a:buFont typeface="Arial" panose="020B0604020202020204" pitchFamily="34" charset="0"/>
              <a:buChar char="•"/>
            </a:pPr>
            <a:r>
              <a:rPr lang="en-GB" dirty="0"/>
              <a:t>Any of us can have a seizure, given the correct circumstances</a:t>
            </a:r>
          </a:p>
          <a:p>
            <a:pPr marL="742950" lvl="1" indent="-285750">
              <a:buFont typeface="Arial" panose="020B0604020202020204" pitchFamily="34" charset="0"/>
              <a:buChar char="•"/>
            </a:pPr>
            <a:r>
              <a:rPr lang="en-GB" dirty="0"/>
              <a:t>e.g. severely low blood sugar or calcium levels</a:t>
            </a:r>
          </a:p>
          <a:p>
            <a:pPr lvl="1"/>
            <a:endParaRPr lang="en-GB" dirty="0"/>
          </a:p>
          <a:p>
            <a:pPr marL="285750" indent="-285750">
              <a:buFont typeface="Arial" panose="020B0604020202020204" pitchFamily="34" charset="0"/>
              <a:buChar char="•"/>
            </a:pPr>
            <a:r>
              <a:rPr lang="en-GB" dirty="0"/>
              <a:t>Epilepsy: </a:t>
            </a:r>
            <a:r>
              <a:rPr lang="en-GB" b="1" dirty="0"/>
              <a:t>a long-term tendency to have recurrent seizures</a:t>
            </a:r>
          </a:p>
          <a:p>
            <a:pPr marL="742950" lvl="1" indent="-285750">
              <a:buFont typeface="Arial" panose="020B0604020202020204" pitchFamily="34" charset="0"/>
              <a:buChar char="•"/>
            </a:pPr>
            <a:r>
              <a:rPr lang="en-GB" dirty="0"/>
              <a:t>Due to some underlying difference in the brain. This difference is sometimes clearly identifiable, in other cases it is unknown</a:t>
            </a:r>
          </a:p>
          <a:p>
            <a:pPr marL="285750" indent="-285750">
              <a:buFont typeface="Arial" panose="020B0604020202020204" pitchFamily="34" charset="0"/>
              <a:buChar char="•"/>
            </a:pP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2456" y="2965619"/>
            <a:ext cx="4020457" cy="3211655"/>
          </a:xfrm>
          <a:prstGeom prst="rect">
            <a:avLst/>
          </a:prstGeom>
        </p:spPr>
      </p:pic>
    </p:spTree>
    <p:extLst>
      <p:ext uri="{BB962C8B-B14F-4D97-AF65-F5344CB8AC3E}">
        <p14:creationId xmlns:p14="http://schemas.microsoft.com/office/powerpoint/2010/main" val="8648279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1762" y="71384"/>
            <a:ext cx="11572875" cy="1877437"/>
          </a:xfrm>
          <a:prstGeom prst="rect">
            <a:avLst/>
          </a:prstGeom>
        </p:spPr>
        <p:txBody>
          <a:bodyPr wrap="square">
            <a:spAutoFit/>
          </a:bodyPr>
          <a:lstStyle/>
          <a:p>
            <a:pPr algn="ctr"/>
            <a:r>
              <a:rPr lang="en-US" sz="5800" b="1" dirty="0">
                <a:latin typeface="+mj-lt"/>
              </a:rPr>
              <a:t>Epilepsy in 22q11.2 DS: previous studies</a:t>
            </a:r>
          </a:p>
        </p:txBody>
      </p:sp>
      <p:sp>
        <p:nvSpPr>
          <p:cNvPr id="5" name="Right Arrow 4"/>
          <p:cNvSpPr/>
          <p:nvPr/>
        </p:nvSpPr>
        <p:spPr>
          <a:xfrm>
            <a:off x="4143544" y="2369900"/>
            <a:ext cx="3338286" cy="2177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8006" y="2294091"/>
            <a:ext cx="3665538" cy="369332"/>
          </a:xfrm>
          <a:prstGeom prst="rect">
            <a:avLst/>
          </a:prstGeom>
          <a:noFill/>
        </p:spPr>
        <p:txBody>
          <a:bodyPr wrap="square" rtlCol="0">
            <a:spAutoFit/>
          </a:bodyPr>
          <a:lstStyle/>
          <a:p>
            <a:r>
              <a:rPr lang="en-GB" dirty="0"/>
              <a:t>Hypocalcaemia: up to 75% of cases</a:t>
            </a:r>
          </a:p>
        </p:txBody>
      </p:sp>
      <p:sp>
        <p:nvSpPr>
          <p:cNvPr id="9" name="TextBox 8"/>
          <p:cNvSpPr txBox="1"/>
          <p:nvPr/>
        </p:nvSpPr>
        <p:spPr>
          <a:xfrm>
            <a:off x="7828074" y="2294091"/>
            <a:ext cx="4615544" cy="369332"/>
          </a:xfrm>
          <a:prstGeom prst="rect">
            <a:avLst/>
          </a:prstGeom>
          <a:noFill/>
        </p:spPr>
        <p:txBody>
          <a:bodyPr wrap="square" rtlCol="0">
            <a:spAutoFit/>
          </a:bodyPr>
          <a:lstStyle/>
          <a:p>
            <a:r>
              <a:rPr lang="en-GB" dirty="0"/>
              <a:t>Hypocalcaemia-induced seizures 10-15%</a:t>
            </a:r>
          </a:p>
        </p:txBody>
      </p:sp>
    </p:spTree>
    <p:extLst>
      <p:ext uri="{BB962C8B-B14F-4D97-AF65-F5344CB8AC3E}">
        <p14:creationId xmlns:p14="http://schemas.microsoft.com/office/powerpoint/2010/main" val="1365379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1762" y="71384"/>
            <a:ext cx="11572875" cy="1877437"/>
          </a:xfrm>
          <a:prstGeom prst="rect">
            <a:avLst/>
          </a:prstGeom>
        </p:spPr>
        <p:txBody>
          <a:bodyPr wrap="square">
            <a:spAutoFit/>
          </a:bodyPr>
          <a:lstStyle/>
          <a:p>
            <a:pPr algn="ctr"/>
            <a:r>
              <a:rPr lang="en-US" sz="5800" b="1" dirty="0">
                <a:latin typeface="+mj-lt"/>
              </a:rPr>
              <a:t>Epilepsy in 22q11.2 DS: previous studies</a:t>
            </a:r>
          </a:p>
        </p:txBody>
      </p:sp>
      <p:sp>
        <p:nvSpPr>
          <p:cNvPr id="6" name="TextBox 5"/>
          <p:cNvSpPr txBox="1"/>
          <p:nvPr/>
        </p:nvSpPr>
        <p:spPr>
          <a:xfrm>
            <a:off x="475342" y="3008693"/>
            <a:ext cx="3086434" cy="2862322"/>
          </a:xfrm>
          <a:prstGeom prst="rect">
            <a:avLst/>
          </a:prstGeom>
          <a:noFill/>
        </p:spPr>
        <p:txBody>
          <a:bodyPr wrap="square" rtlCol="0">
            <a:spAutoFit/>
          </a:bodyPr>
          <a:lstStyle/>
          <a:p>
            <a:r>
              <a:rPr lang="en-GB" dirty="0"/>
              <a:t>Epilepsy in 22q11.2DS: 4-15% </a:t>
            </a:r>
          </a:p>
          <a:p>
            <a:endParaRPr lang="en-GB" dirty="0"/>
          </a:p>
          <a:p>
            <a:endParaRPr lang="en-GB" dirty="0"/>
          </a:p>
          <a:p>
            <a:endParaRPr lang="en-GB" dirty="0"/>
          </a:p>
          <a:p>
            <a:endParaRPr lang="en-GB" dirty="0"/>
          </a:p>
          <a:p>
            <a:endParaRPr lang="en-GB" dirty="0"/>
          </a:p>
          <a:p>
            <a:endParaRPr lang="en-US" b="1" dirty="0"/>
          </a:p>
          <a:p>
            <a:endParaRPr lang="en-US" b="1" dirty="0"/>
          </a:p>
          <a:p>
            <a:endParaRPr lang="en-GB" dirty="0"/>
          </a:p>
          <a:p>
            <a:r>
              <a:rPr lang="en-GB" b="1" dirty="0"/>
              <a:t> </a:t>
            </a:r>
          </a:p>
        </p:txBody>
      </p:sp>
      <p:sp>
        <p:nvSpPr>
          <p:cNvPr id="5" name="Right Arrow 4"/>
          <p:cNvSpPr/>
          <p:nvPr/>
        </p:nvSpPr>
        <p:spPr>
          <a:xfrm>
            <a:off x="4143544" y="2369900"/>
            <a:ext cx="3338286" cy="2177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8006" y="2294091"/>
            <a:ext cx="3665538" cy="369332"/>
          </a:xfrm>
          <a:prstGeom prst="rect">
            <a:avLst/>
          </a:prstGeom>
          <a:noFill/>
        </p:spPr>
        <p:txBody>
          <a:bodyPr wrap="square" rtlCol="0">
            <a:spAutoFit/>
          </a:bodyPr>
          <a:lstStyle/>
          <a:p>
            <a:r>
              <a:rPr lang="en-GB" dirty="0"/>
              <a:t>Hypocalcaemia: up to 75% of cases</a:t>
            </a:r>
          </a:p>
        </p:txBody>
      </p:sp>
      <p:sp>
        <p:nvSpPr>
          <p:cNvPr id="9" name="TextBox 8"/>
          <p:cNvSpPr txBox="1"/>
          <p:nvPr/>
        </p:nvSpPr>
        <p:spPr>
          <a:xfrm>
            <a:off x="7828074" y="2294091"/>
            <a:ext cx="4615544" cy="369332"/>
          </a:xfrm>
          <a:prstGeom prst="rect">
            <a:avLst/>
          </a:prstGeom>
          <a:noFill/>
        </p:spPr>
        <p:txBody>
          <a:bodyPr wrap="square" rtlCol="0">
            <a:spAutoFit/>
          </a:bodyPr>
          <a:lstStyle/>
          <a:p>
            <a:r>
              <a:rPr lang="en-GB" dirty="0"/>
              <a:t>Hypocalcaemia-induced seizures 10-15%</a:t>
            </a:r>
          </a:p>
        </p:txBody>
      </p:sp>
      <p:sp>
        <p:nvSpPr>
          <p:cNvPr id="34" name="TextBox 33"/>
          <p:cNvSpPr txBox="1"/>
          <p:nvPr/>
        </p:nvSpPr>
        <p:spPr>
          <a:xfrm>
            <a:off x="453287" y="5290561"/>
            <a:ext cx="4186088" cy="923330"/>
          </a:xfrm>
          <a:prstGeom prst="rect">
            <a:avLst/>
          </a:prstGeom>
          <a:noFill/>
        </p:spPr>
        <p:txBody>
          <a:bodyPr wrap="square" rtlCol="0">
            <a:spAutoFit/>
          </a:bodyPr>
          <a:lstStyle/>
          <a:p>
            <a:r>
              <a:rPr lang="en-US" b="1" dirty="0"/>
              <a:t>Message: Epilepsy is more common in people with 22q11.2DS than in people without 22q11.2DS</a:t>
            </a:r>
          </a:p>
        </p:txBody>
      </p:sp>
      <p:sp>
        <p:nvSpPr>
          <p:cNvPr id="4" name="TextBox 3"/>
          <p:cNvSpPr txBox="1"/>
          <p:nvPr/>
        </p:nvSpPr>
        <p:spPr>
          <a:xfrm>
            <a:off x="453286" y="4318429"/>
            <a:ext cx="4186088" cy="646331"/>
          </a:xfrm>
          <a:prstGeom prst="rect">
            <a:avLst/>
          </a:prstGeom>
          <a:noFill/>
        </p:spPr>
        <p:txBody>
          <a:bodyPr wrap="square" rtlCol="0">
            <a:spAutoFit/>
          </a:bodyPr>
          <a:lstStyle/>
          <a:p>
            <a:r>
              <a:rPr lang="en-GB" dirty="0"/>
              <a:t>Epilepsy in the general population: 1%</a:t>
            </a:r>
          </a:p>
          <a:p>
            <a:endParaRPr lang="en-US" dirty="0"/>
          </a:p>
        </p:txBody>
      </p:sp>
    </p:spTree>
    <p:extLst>
      <p:ext uri="{BB962C8B-B14F-4D97-AF65-F5344CB8AC3E}">
        <p14:creationId xmlns:p14="http://schemas.microsoft.com/office/powerpoint/2010/main" val="5164027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1762" y="71384"/>
            <a:ext cx="11572875" cy="1877437"/>
          </a:xfrm>
          <a:prstGeom prst="rect">
            <a:avLst/>
          </a:prstGeom>
        </p:spPr>
        <p:txBody>
          <a:bodyPr wrap="square">
            <a:spAutoFit/>
          </a:bodyPr>
          <a:lstStyle/>
          <a:p>
            <a:pPr algn="ctr"/>
            <a:r>
              <a:rPr lang="en-US" sz="5800" b="1" dirty="0">
                <a:latin typeface="+mj-lt"/>
              </a:rPr>
              <a:t>Epilepsy in 22q11.2 DS: previous studies</a:t>
            </a:r>
          </a:p>
        </p:txBody>
      </p:sp>
      <p:sp>
        <p:nvSpPr>
          <p:cNvPr id="6" name="TextBox 5"/>
          <p:cNvSpPr txBox="1"/>
          <p:nvPr/>
        </p:nvSpPr>
        <p:spPr>
          <a:xfrm>
            <a:off x="475342" y="3008693"/>
            <a:ext cx="3086434" cy="2862322"/>
          </a:xfrm>
          <a:prstGeom prst="rect">
            <a:avLst/>
          </a:prstGeom>
          <a:noFill/>
        </p:spPr>
        <p:txBody>
          <a:bodyPr wrap="square" rtlCol="0">
            <a:spAutoFit/>
          </a:bodyPr>
          <a:lstStyle/>
          <a:p>
            <a:r>
              <a:rPr lang="en-GB" dirty="0"/>
              <a:t>Epilepsy in 22q11.2DS: 4-15% </a:t>
            </a:r>
          </a:p>
          <a:p>
            <a:endParaRPr lang="en-GB" dirty="0"/>
          </a:p>
          <a:p>
            <a:endParaRPr lang="en-GB" dirty="0"/>
          </a:p>
          <a:p>
            <a:endParaRPr lang="en-GB" dirty="0"/>
          </a:p>
          <a:p>
            <a:endParaRPr lang="en-GB" dirty="0"/>
          </a:p>
          <a:p>
            <a:endParaRPr lang="en-GB" dirty="0"/>
          </a:p>
          <a:p>
            <a:endParaRPr lang="en-US" b="1" dirty="0"/>
          </a:p>
          <a:p>
            <a:endParaRPr lang="en-US" b="1" dirty="0"/>
          </a:p>
          <a:p>
            <a:endParaRPr lang="en-GB" dirty="0"/>
          </a:p>
          <a:p>
            <a:r>
              <a:rPr lang="en-GB" b="1" dirty="0"/>
              <a:t> </a:t>
            </a:r>
          </a:p>
        </p:txBody>
      </p:sp>
      <p:sp>
        <p:nvSpPr>
          <p:cNvPr id="5" name="Right Arrow 4"/>
          <p:cNvSpPr/>
          <p:nvPr/>
        </p:nvSpPr>
        <p:spPr>
          <a:xfrm>
            <a:off x="4143544" y="2369900"/>
            <a:ext cx="3338286" cy="2177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8006" y="2294091"/>
            <a:ext cx="3665538" cy="369332"/>
          </a:xfrm>
          <a:prstGeom prst="rect">
            <a:avLst/>
          </a:prstGeom>
          <a:noFill/>
        </p:spPr>
        <p:txBody>
          <a:bodyPr wrap="square" rtlCol="0">
            <a:spAutoFit/>
          </a:bodyPr>
          <a:lstStyle/>
          <a:p>
            <a:r>
              <a:rPr lang="en-GB" dirty="0"/>
              <a:t>Hypocalcaemia: up to 75% of cases</a:t>
            </a:r>
          </a:p>
        </p:txBody>
      </p:sp>
      <p:sp>
        <p:nvSpPr>
          <p:cNvPr id="9" name="TextBox 8"/>
          <p:cNvSpPr txBox="1"/>
          <p:nvPr/>
        </p:nvSpPr>
        <p:spPr>
          <a:xfrm>
            <a:off x="7828074" y="2294091"/>
            <a:ext cx="4615544" cy="369332"/>
          </a:xfrm>
          <a:prstGeom prst="rect">
            <a:avLst/>
          </a:prstGeom>
          <a:noFill/>
        </p:spPr>
        <p:txBody>
          <a:bodyPr wrap="square" rtlCol="0">
            <a:spAutoFit/>
          </a:bodyPr>
          <a:lstStyle/>
          <a:p>
            <a:r>
              <a:rPr lang="en-GB" dirty="0"/>
              <a:t>Hypocalcaemia-induced seizures 10-15%</a:t>
            </a:r>
          </a:p>
        </p:txBody>
      </p:sp>
      <p:sp>
        <p:nvSpPr>
          <p:cNvPr id="10" name="TextBox 9"/>
          <p:cNvSpPr txBox="1"/>
          <p:nvPr/>
        </p:nvSpPr>
        <p:spPr>
          <a:xfrm>
            <a:off x="7798213" y="3009073"/>
            <a:ext cx="3631384" cy="369332"/>
          </a:xfrm>
          <a:prstGeom prst="rect">
            <a:avLst/>
          </a:prstGeom>
          <a:noFill/>
        </p:spPr>
        <p:txBody>
          <a:bodyPr wrap="square" rtlCol="0">
            <a:spAutoFit/>
          </a:bodyPr>
          <a:lstStyle/>
          <a:p>
            <a:r>
              <a:rPr lang="en-GB" dirty="0"/>
              <a:t>22q11.2DS in people with epilepsy:</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2940" y="3435849"/>
            <a:ext cx="271285" cy="610391"/>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78899" y="3435850"/>
            <a:ext cx="271285" cy="610391"/>
          </a:xfrm>
          <a:prstGeom prst="rect">
            <a:avLst/>
          </a:prstGeom>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8003" y="3435849"/>
            <a:ext cx="271285" cy="61039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33193" y="3426312"/>
            <a:ext cx="350081" cy="576352"/>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06564" y="3431372"/>
            <a:ext cx="350081" cy="576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95405" y="3431372"/>
            <a:ext cx="350081" cy="576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76016" y="3435499"/>
            <a:ext cx="350081" cy="576352"/>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80058" y="3435499"/>
            <a:ext cx="350081" cy="576352"/>
          </a:xfrm>
          <a:prstGeom prst="rect">
            <a:avLst/>
          </a:prstGeom>
        </p:spPr>
      </p:pic>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25944" y="3431372"/>
            <a:ext cx="350081" cy="576352"/>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79935" y="3431372"/>
            <a:ext cx="350081" cy="576352"/>
          </a:xfrm>
          <a:prstGeom prst="rect">
            <a:avLst/>
          </a:prstGeom>
        </p:spPr>
      </p:pic>
      <p:sp>
        <p:nvSpPr>
          <p:cNvPr id="22" name="TextBox 21"/>
          <p:cNvSpPr txBox="1"/>
          <p:nvPr/>
        </p:nvSpPr>
        <p:spPr>
          <a:xfrm>
            <a:off x="7798213" y="4253991"/>
            <a:ext cx="5105400" cy="369332"/>
          </a:xfrm>
          <a:prstGeom prst="rect">
            <a:avLst/>
          </a:prstGeom>
          <a:noFill/>
        </p:spPr>
        <p:txBody>
          <a:bodyPr wrap="square" rtlCol="0">
            <a:spAutoFit/>
          </a:bodyPr>
          <a:lstStyle/>
          <a:p>
            <a:r>
              <a:rPr lang="en-GB" dirty="0"/>
              <a:t>22q11.2DS in people without epilepsy:</a:t>
            </a:r>
          </a:p>
        </p:txBody>
      </p:sp>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12940" y="4633650"/>
            <a:ext cx="350081" cy="576352"/>
          </a:xfrm>
          <a:prstGeom prst="rect">
            <a:avLst/>
          </a:prstGeom>
        </p:spPr>
      </p:pic>
      <p:pic>
        <p:nvPicPr>
          <p:cNvPr id="24" name="Picture 2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01032" y="4623323"/>
            <a:ext cx="350081" cy="576352"/>
          </a:xfrm>
          <a:prstGeom prst="rect">
            <a:avLst/>
          </a:prstGeom>
        </p:spPr>
      </p:pic>
      <p:pic>
        <p:nvPicPr>
          <p:cNvPr id="25" name="Picture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50951" y="4623323"/>
            <a:ext cx="350081" cy="576352"/>
          </a:xfrm>
          <a:prstGeom prst="rect">
            <a:avLst/>
          </a:prstGeom>
        </p:spPr>
      </p:pic>
      <p:pic>
        <p:nvPicPr>
          <p:cNvPr id="26" name="Pictur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36714" y="4633650"/>
            <a:ext cx="350081" cy="576352"/>
          </a:xfrm>
          <a:prstGeom prst="rect">
            <a:avLst/>
          </a:prstGeom>
        </p:spPr>
      </p:pic>
      <p:pic>
        <p:nvPicPr>
          <p:cNvPr id="27" name="Picture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50903" y="4623323"/>
            <a:ext cx="350081" cy="576352"/>
          </a:xfrm>
          <a:prstGeom prst="rect">
            <a:avLst/>
          </a:prstGeom>
        </p:spPr>
      </p:pic>
      <p:pic>
        <p:nvPicPr>
          <p:cNvPr id="28" name="Picture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20364" y="4633650"/>
            <a:ext cx="350081" cy="576352"/>
          </a:xfrm>
          <a:prstGeom prst="rect">
            <a:avLst/>
          </a:prstGeom>
        </p:spPr>
      </p:pic>
      <p:pic>
        <p:nvPicPr>
          <p:cNvPr id="29" name="Picture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79543" y="4623323"/>
            <a:ext cx="350081" cy="576352"/>
          </a:xfrm>
          <a:prstGeom prst="rect">
            <a:avLst/>
          </a:prstGeom>
        </p:spPr>
      </p:pic>
      <p:pic>
        <p:nvPicPr>
          <p:cNvPr id="30" name="Picture 2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64377" y="4633650"/>
            <a:ext cx="350081" cy="576352"/>
          </a:xfrm>
          <a:prstGeom prst="rect">
            <a:avLst/>
          </a:prstGeom>
        </p:spPr>
      </p:pic>
      <p:pic>
        <p:nvPicPr>
          <p:cNvPr id="31" name="Picture 3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76870" y="4633650"/>
            <a:ext cx="350081" cy="576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20451" y="4633650"/>
            <a:ext cx="350081" cy="576352"/>
          </a:xfrm>
          <a:prstGeom prst="rect">
            <a:avLst/>
          </a:prstGeom>
        </p:spPr>
      </p:pic>
      <p:sp>
        <p:nvSpPr>
          <p:cNvPr id="33" name="TextBox 32"/>
          <p:cNvSpPr txBox="1"/>
          <p:nvPr/>
        </p:nvSpPr>
        <p:spPr>
          <a:xfrm>
            <a:off x="7828074" y="5290561"/>
            <a:ext cx="4051432" cy="923330"/>
          </a:xfrm>
          <a:prstGeom prst="rect">
            <a:avLst/>
          </a:prstGeom>
          <a:noFill/>
        </p:spPr>
        <p:txBody>
          <a:bodyPr wrap="square" rtlCol="0">
            <a:spAutoFit/>
          </a:bodyPr>
          <a:lstStyle/>
          <a:p>
            <a:r>
              <a:rPr lang="en-US" b="1" dirty="0"/>
              <a:t>Message: 22q11.2DS is more common in people with epilepsy than in people without epilepsy</a:t>
            </a:r>
          </a:p>
        </p:txBody>
      </p:sp>
      <p:sp>
        <p:nvSpPr>
          <p:cNvPr id="34" name="TextBox 33"/>
          <p:cNvSpPr txBox="1"/>
          <p:nvPr/>
        </p:nvSpPr>
        <p:spPr>
          <a:xfrm>
            <a:off x="453287" y="5290561"/>
            <a:ext cx="4186088" cy="923330"/>
          </a:xfrm>
          <a:prstGeom prst="rect">
            <a:avLst/>
          </a:prstGeom>
          <a:noFill/>
        </p:spPr>
        <p:txBody>
          <a:bodyPr wrap="square" rtlCol="0">
            <a:spAutoFit/>
          </a:bodyPr>
          <a:lstStyle/>
          <a:p>
            <a:r>
              <a:rPr lang="en-US" b="1" dirty="0"/>
              <a:t>Message: Epilepsy is more common in people with 22q11.2DS than in people without 22q11.2DS</a:t>
            </a:r>
          </a:p>
        </p:txBody>
      </p:sp>
      <p:sp>
        <p:nvSpPr>
          <p:cNvPr id="4" name="TextBox 3"/>
          <p:cNvSpPr txBox="1"/>
          <p:nvPr/>
        </p:nvSpPr>
        <p:spPr>
          <a:xfrm>
            <a:off x="453286" y="4318429"/>
            <a:ext cx="4186088" cy="646331"/>
          </a:xfrm>
          <a:prstGeom prst="rect">
            <a:avLst/>
          </a:prstGeom>
          <a:noFill/>
        </p:spPr>
        <p:txBody>
          <a:bodyPr wrap="square" rtlCol="0">
            <a:spAutoFit/>
          </a:bodyPr>
          <a:lstStyle/>
          <a:p>
            <a:r>
              <a:rPr lang="en-GB" dirty="0"/>
              <a:t>Epilepsy in the general population: 1%</a:t>
            </a:r>
          </a:p>
          <a:p>
            <a:endParaRPr lang="en-US" dirty="0"/>
          </a:p>
        </p:txBody>
      </p:sp>
    </p:spTree>
    <p:extLst>
      <p:ext uri="{BB962C8B-B14F-4D97-AF65-F5344CB8AC3E}">
        <p14:creationId xmlns:p14="http://schemas.microsoft.com/office/powerpoint/2010/main" val="10173620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271588" y="471488"/>
            <a:ext cx="10144125" cy="1877437"/>
          </a:xfrm>
          <a:prstGeom prst="rect">
            <a:avLst/>
          </a:prstGeom>
          <a:noFill/>
        </p:spPr>
        <p:txBody>
          <a:bodyPr wrap="square" rtlCol="0">
            <a:spAutoFit/>
          </a:bodyPr>
          <a:lstStyle/>
          <a:p>
            <a:pPr algn="ctr"/>
            <a:r>
              <a:rPr lang="en-US" sz="5800" b="1" dirty="0">
                <a:latin typeface="+mj-lt"/>
              </a:rPr>
              <a:t>Epilepsy in 22q11.2DS: previous studies</a:t>
            </a:r>
          </a:p>
        </p:txBody>
      </p:sp>
      <p:sp>
        <p:nvSpPr>
          <p:cNvPr id="7" name="TextBox 6"/>
          <p:cNvSpPr txBox="1"/>
          <p:nvPr/>
        </p:nvSpPr>
        <p:spPr>
          <a:xfrm>
            <a:off x="726282" y="3267374"/>
            <a:ext cx="3450431" cy="646331"/>
          </a:xfrm>
          <a:prstGeom prst="rect">
            <a:avLst/>
          </a:prstGeom>
          <a:noFill/>
        </p:spPr>
        <p:txBody>
          <a:bodyPr wrap="square" rtlCol="0">
            <a:spAutoFit/>
          </a:bodyPr>
          <a:lstStyle/>
          <a:p>
            <a:pPr algn="ctr"/>
            <a:r>
              <a:rPr lang="en-US" dirty="0"/>
              <a:t>Seizures shortly after birth</a:t>
            </a:r>
          </a:p>
          <a:p>
            <a:pPr algn="ctr"/>
            <a:r>
              <a:rPr lang="en-US" dirty="0"/>
              <a:t>(hypocalcaemia-induced) </a:t>
            </a:r>
          </a:p>
        </p:txBody>
      </p:sp>
      <p:sp>
        <p:nvSpPr>
          <p:cNvPr id="8" name="Right Arrow 7"/>
          <p:cNvSpPr/>
          <p:nvPr/>
        </p:nvSpPr>
        <p:spPr>
          <a:xfrm>
            <a:off x="4514850" y="3451504"/>
            <a:ext cx="3657600" cy="1857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8484394" y="3351491"/>
            <a:ext cx="7415212" cy="369332"/>
          </a:xfrm>
          <a:prstGeom prst="rect">
            <a:avLst/>
          </a:prstGeom>
          <a:noFill/>
        </p:spPr>
        <p:txBody>
          <a:bodyPr wrap="square" rtlCol="0">
            <a:spAutoFit/>
          </a:bodyPr>
          <a:lstStyle/>
          <a:p>
            <a:endParaRPr lang="en-US" dirty="0"/>
          </a:p>
        </p:txBody>
      </p:sp>
      <p:sp>
        <p:nvSpPr>
          <p:cNvPr id="3" name="TextBox 2"/>
          <p:cNvSpPr txBox="1"/>
          <p:nvPr/>
        </p:nvSpPr>
        <p:spPr>
          <a:xfrm>
            <a:off x="5343525" y="3082708"/>
            <a:ext cx="3343275" cy="369332"/>
          </a:xfrm>
          <a:prstGeom prst="rect">
            <a:avLst/>
          </a:prstGeom>
          <a:noFill/>
        </p:spPr>
        <p:txBody>
          <a:bodyPr wrap="square" rtlCol="0">
            <a:spAutoFit/>
          </a:bodyPr>
          <a:lstStyle/>
          <a:p>
            <a:r>
              <a:rPr lang="en-GB" dirty="0"/>
              <a:t>Increased risk of</a:t>
            </a:r>
          </a:p>
        </p:txBody>
      </p:sp>
      <p:sp>
        <p:nvSpPr>
          <p:cNvPr id="4" name="TextBox 3"/>
          <p:cNvSpPr txBox="1"/>
          <p:nvPr/>
        </p:nvSpPr>
        <p:spPr>
          <a:xfrm>
            <a:off x="8998744" y="3359707"/>
            <a:ext cx="2593181" cy="369332"/>
          </a:xfrm>
          <a:prstGeom prst="rect">
            <a:avLst/>
          </a:prstGeom>
          <a:noFill/>
        </p:spPr>
        <p:txBody>
          <a:bodyPr wrap="square" rtlCol="0">
            <a:spAutoFit/>
          </a:bodyPr>
          <a:lstStyle/>
          <a:p>
            <a:r>
              <a:rPr lang="en-GB" dirty="0"/>
              <a:t>Learning difficulties</a:t>
            </a:r>
          </a:p>
        </p:txBody>
      </p:sp>
    </p:spTree>
    <p:extLst>
      <p:ext uri="{BB962C8B-B14F-4D97-AF65-F5344CB8AC3E}">
        <p14:creationId xmlns:p14="http://schemas.microsoft.com/office/powerpoint/2010/main" val="2975294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271588" y="471488"/>
            <a:ext cx="10144125" cy="1877437"/>
          </a:xfrm>
          <a:prstGeom prst="rect">
            <a:avLst/>
          </a:prstGeom>
          <a:noFill/>
        </p:spPr>
        <p:txBody>
          <a:bodyPr wrap="square" rtlCol="0">
            <a:spAutoFit/>
          </a:bodyPr>
          <a:lstStyle/>
          <a:p>
            <a:pPr algn="ctr"/>
            <a:r>
              <a:rPr lang="en-US" sz="5800" b="1" dirty="0">
                <a:latin typeface="+mj-lt"/>
              </a:rPr>
              <a:t>Epilepsy in 22q11.2DS: previous studies</a:t>
            </a:r>
          </a:p>
        </p:txBody>
      </p:sp>
      <p:sp>
        <p:nvSpPr>
          <p:cNvPr id="7" name="TextBox 6"/>
          <p:cNvSpPr txBox="1"/>
          <p:nvPr/>
        </p:nvSpPr>
        <p:spPr>
          <a:xfrm>
            <a:off x="726282" y="3267374"/>
            <a:ext cx="3450431" cy="646331"/>
          </a:xfrm>
          <a:prstGeom prst="rect">
            <a:avLst/>
          </a:prstGeom>
          <a:noFill/>
        </p:spPr>
        <p:txBody>
          <a:bodyPr wrap="square" rtlCol="0">
            <a:spAutoFit/>
          </a:bodyPr>
          <a:lstStyle/>
          <a:p>
            <a:pPr algn="ctr"/>
            <a:r>
              <a:rPr lang="en-US" dirty="0"/>
              <a:t>Seizures shortly after birth</a:t>
            </a:r>
          </a:p>
          <a:p>
            <a:pPr algn="ctr"/>
            <a:r>
              <a:rPr lang="en-US" dirty="0"/>
              <a:t>(hypocalcaemia-induced) </a:t>
            </a:r>
          </a:p>
        </p:txBody>
      </p:sp>
      <p:sp>
        <p:nvSpPr>
          <p:cNvPr id="8" name="Right Arrow 7"/>
          <p:cNvSpPr/>
          <p:nvPr/>
        </p:nvSpPr>
        <p:spPr>
          <a:xfrm>
            <a:off x="4514850" y="3451504"/>
            <a:ext cx="3657600" cy="1857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8484394" y="3351491"/>
            <a:ext cx="7415212" cy="369332"/>
          </a:xfrm>
          <a:prstGeom prst="rect">
            <a:avLst/>
          </a:prstGeom>
          <a:noFill/>
        </p:spPr>
        <p:txBody>
          <a:bodyPr wrap="square" rtlCol="0">
            <a:spAutoFit/>
          </a:bodyPr>
          <a:lstStyle/>
          <a:p>
            <a:endParaRPr lang="en-US" dirty="0"/>
          </a:p>
        </p:txBody>
      </p:sp>
      <p:sp>
        <p:nvSpPr>
          <p:cNvPr id="3" name="TextBox 2"/>
          <p:cNvSpPr txBox="1"/>
          <p:nvPr/>
        </p:nvSpPr>
        <p:spPr>
          <a:xfrm>
            <a:off x="5343525" y="3082708"/>
            <a:ext cx="3343275" cy="369332"/>
          </a:xfrm>
          <a:prstGeom prst="rect">
            <a:avLst/>
          </a:prstGeom>
          <a:noFill/>
        </p:spPr>
        <p:txBody>
          <a:bodyPr wrap="square" rtlCol="0">
            <a:spAutoFit/>
          </a:bodyPr>
          <a:lstStyle/>
          <a:p>
            <a:r>
              <a:rPr lang="en-GB" dirty="0"/>
              <a:t>Increased risk of</a:t>
            </a:r>
          </a:p>
        </p:txBody>
      </p:sp>
      <p:sp>
        <p:nvSpPr>
          <p:cNvPr id="4" name="TextBox 3"/>
          <p:cNvSpPr txBox="1"/>
          <p:nvPr/>
        </p:nvSpPr>
        <p:spPr>
          <a:xfrm>
            <a:off x="8998744" y="3359707"/>
            <a:ext cx="2593181" cy="369332"/>
          </a:xfrm>
          <a:prstGeom prst="rect">
            <a:avLst/>
          </a:prstGeom>
          <a:noFill/>
        </p:spPr>
        <p:txBody>
          <a:bodyPr wrap="square" rtlCol="0">
            <a:spAutoFit/>
          </a:bodyPr>
          <a:lstStyle/>
          <a:p>
            <a:r>
              <a:rPr lang="en-GB" dirty="0"/>
              <a:t>Learning difficulties</a:t>
            </a:r>
          </a:p>
        </p:txBody>
      </p:sp>
      <p:sp>
        <p:nvSpPr>
          <p:cNvPr id="6" name="TextBox 5"/>
          <p:cNvSpPr txBox="1"/>
          <p:nvPr/>
        </p:nvSpPr>
        <p:spPr>
          <a:xfrm>
            <a:off x="1419225" y="4404003"/>
            <a:ext cx="2571750" cy="369332"/>
          </a:xfrm>
          <a:prstGeom prst="rect">
            <a:avLst/>
          </a:prstGeom>
          <a:noFill/>
        </p:spPr>
        <p:txBody>
          <a:bodyPr wrap="square" rtlCol="0">
            <a:spAutoFit/>
          </a:bodyPr>
          <a:lstStyle/>
          <a:p>
            <a:r>
              <a:rPr lang="en-GB" dirty="0"/>
              <a:t>Epilepsy</a:t>
            </a:r>
          </a:p>
        </p:txBody>
      </p:sp>
      <p:sp>
        <p:nvSpPr>
          <p:cNvPr id="11" name="Right Arrow 10"/>
          <p:cNvSpPr/>
          <p:nvPr/>
        </p:nvSpPr>
        <p:spPr>
          <a:xfrm>
            <a:off x="4514850" y="4495800"/>
            <a:ext cx="3657600" cy="1857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5343525" y="4128494"/>
            <a:ext cx="3343275" cy="369332"/>
          </a:xfrm>
          <a:prstGeom prst="rect">
            <a:avLst/>
          </a:prstGeom>
          <a:noFill/>
        </p:spPr>
        <p:txBody>
          <a:bodyPr wrap="square" rtlCol="0">
            <a:spAutoFit/>
          </a:bodyPr>
          <a:lstStyle/>
          <a:p>
            <a:r>
              <a:rPr lang="en-GB" dirty="0"/>
              <a:t>Increased risk of</a:t>
            </a:r>
          </a:p>
        </p:txBody>
      </p:sp>
      <p:sp>
        <p:nvSpPr>
          <p:cNvPr id="9" name="TextBox 8"/>
          <p:cNvSpPr txBox="1"/>
          <p:nvPr/>
        </p:nvSpPr>
        <p:spPr>
          <a:xfrm>
            <a:off x="8998744" y="4404003"/>
            <a:ext cx="3076575" cy="369332"/>
          </a:xfrm>
          <a:prstGeom prst="rect">
            <a:avLst/>
          </a:prstGeom>
          <a:noFill/>
        </p:spPr>
        <p:txBody>
          <a:bodyPr wrap="square" rtlCol="0">
            <a:spAutoFit/>
          </a:bodyPr>
          <a:lstStyle/>
          <a:p>
            <a:r>
              <a:rPr lang="en-GB" dirty="0"/>
              <a:t>Developmental delay</a:t>
            </a:r>
          </a:p>
        </p:txBody>
      </p:sp>
    </p:spTree>
    <p:extLst>
      <p:ext uri="{BB962C8B-B14F-4D97-AF65-F5344CB8AC3E}">
        <p14:creationId xmlns:p14="http://schemas.microsoft.com/office/powerpoint/2010/main" val="369510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4326" y="200026"/>
            <a:ext cx="13030201" cy="1877437"/>
          </a:xfrm>
          <a:prstGeom prst="rect">
            <a:avLst/>
          </a:prstGeom>
          <a:noFill/>
        </p:spPr>
        <p:txBody>
          <a:bodyPr wrap="square" rtlCol="0">
            <a:spAutoFit/>
          </a:bodyPr>
          <a:lstStyle/>
          <a:p>
            <a:pPr algn="ctr"/>
            <a:r>
              <a:rPr lang="en-US" sz="5800" dirty="0"/>
              <a:t>Epilepsy in 22q11.2DS: Limitations of previous research</a:t>
            </a:r>
          </a:p>
        </p:txBody>
      </p:sp>
      <p:sp>
        <p:nvSpPr>
          <p:cNvPr id="3" name="TextBox 2"/>
          <p:cNvSpPr txBox="1"/>
          <p:nvPr/>
        </p:nvSpPr>
        <p:spPr>
          <a:xfrm>
            <a:off x="414338" y="2178280"/>
            <a:ext cx="7772400" cy="2031325"/>
          </a:xfrm>
          <a:prstGeom prst="rect">
            <a:avLst/>
          </a:prstGeom>
          <a:noFill/>
        </p:spPr>
        <p:txBody>
          <a:bodyPr wrap="square" rtlCol="0">
            <a:spAutoFit/>
          </a:bodyPr>
          <a:lstStyle/>
          <a:p>
            <a:r>
              <a:rPr lang="en-US" u="sng" dirty="0"/>
              <a:t>Epilepsy in 22q11.2DS</a:t>
            </a:r>
          </a:p>
          <a:p>
            <a:endParaRPr lang="en-US" dirty="0"/>
          </a:p>
          <a:p>
            <a:r>
              <a:rPr lang="en-US" dirty="0"/>
              <a:t>4-15% - based off of review of medical records</a:t>
            </a:r>
          </a:p>
          <a:p>
            <a:endParaRPr lang="en-US" b="1" dirty="0"/>
          </a:p>
          <a:p>
            <a:r>
              <a:rPr lang="en-US" b="1" dirty="0"/>
              <a:t>What about young people with 22q11.2DS and epilepsy whose seizures have not yet been picked up by a doctor?</a:t>
            </a:r>
          </a:p>
          <a:p>
            <a:endParaRPr lang="en-US" dirty="0"/>
          </a:p>
        </p:txBody>
      </p:sp>
      <p:sp>
        <p:nvSpPr>
          <p:cNvPr id="4" name="AutoShape 2" descr="mage result for medical record review"/>
          <p:cNvSpPr>
            <a:spLocks noChangeAspect="1" noChangeArrowheads="1"/>
          </p:cNvSpPr>
          <p:nvPr/>
        </p:nvSpPr>
        <p:spPr bwMode="auto">
          <a:xfrm>
            <a:off x="8186738" y="2134614"/>
            <a:ext cx="3048000" cy="20288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6" name="Picture 4" descr="http://www.championrecordsservice.com/img/glasse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1" y="2212419"/>
            <a:ext cx="3048000" cy="2028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82447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4326" y="200026"/>
            <a:ext cx="13030201" cy="1877437"/>
          </a:xfrm>
          <a:prstGeom prst="rect">
            <a:avLst/>
          </a:prstGeom>
          <a:noFill/>
        </p:spPr>
        <p:txBody>
          <a:bodyPr wrap="square" rtlCol="0">
            <a:spAutoFit/>
          </a:bodyPr>
          <a:lstStyle/>
          <a:p>
            <a:pPr algn="ctr"/>
            <a:r>
              <a:rPr lang="en-US" sz="5800" dirty="0"/>
              <a:t>Epilepsy in 22q11.2DS: Limitations of previous research</a:t>
            </a:r>
          </a:p>
        </p:txBody>
      </p:sp>
      <p:sp>
        <p:nvSpPr>
          <p:cNvPr id="3" name="TextBox 2"/>
          <p:cNvSpPr txBox="1"/>
          <p:nvPr/>
        </p:nvSpPr>
        <p:spPr>
          <a:xfrm>
            <a:off x="414338" y="2178280"/>
            <a:ext cx="7772400" cy="3416320"/>
          </a:xfrm>
          <a:prstGeom prst="rect">
            <a:avLst/>
          </a:prstGeom>
          <a:noFill/>
        </p:spPr>
        <p:txBody>
          <a:bodyPr wrap="square" rtlCol="0">
            <a:spAutoFit/>
          </a:bodyPr>
          <a:lstStyle/>
          <a:p>
            <a:r>
              <a:rPr lang="en-US" u="sng" dirty="0"/>
              <a:t>Epilepsy in 22q11.2DS</a:t>
            </a:r>
          </a:p>
          <a:p>
            <a:endParaRPr lang="en-US" dirty="0"/>
          </a:p>
          <a:p>
            <a:r>
              <a:rPr lang="en-US" dirty="0"/>
              <a:t>4-15% - based off of review of medical records</a:t>
            </a:r>
          </a:p>
          <a:p>
            <a:endParaRPr lang="en-US" b="1" dirty="0"/>
          </a:p>
          <a:p>
            <a:r>
              <a:rPr lang="en-US" b="1" dirty="0"/>
              <a:t>What about young people with 22q11.2DS and epilepsy whose seizures have not yet been picked up by a doctor?</a:t>
            </a:r>
          </a:p>
          <a:p>
            <a:endParaRPr lang="en-US" dirty="0"/>
          </a:p>
          <a:p>
            <a:r>
              <a:rPr lang="en-US" u="sng" dirty="0"/>
              <a:t>Impact of epilepsy in 22q11.2DS</a:t>
            </a:r>
          </a:p>
          <a:p>
            <a:r>
              <a:rPr lang="en-US" dirty="0"/>
              <a:t>Seizure and epilepsy increase the risk of learning difficulties and  developmental delay </a:t>
            </a:r>
          </a:p>
          <a:p>
            <a:endParaRPr lang="en-US" dirty="0"/>
          </a:p>
          <a:p>
            <a:r>
              <a:rPr lang="en-US" b="1" dirty="0"/>
              <a:t>What about the impact of seizures on mental health, sleep, motor functioning?</a:t>
            </a:r>
          </a:p>
        </p:txBody>
      </p:sp>
      <p:sp>
        <p:nvSpPr>
          <p:cNvPr id="4" name="AutoShape 2" descr="mage result for medical record review"/>
          <p:cNvSpPr>
            <a:spLocks noChangeAspect="1" noChangeArrowheads="1"/>
          </p:cNvSpPr>
          <p:nvPr/>
        </p:nvSpPr>
        <p:spPr bwMode="auto">
          <a:xfrm>
            <a:off x="8186738" y="2134614"/>
            <a:ext cx="3048000" cy="20288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6" name="Picture 4" descr="http://www.championrecordsservice.com/img/glasse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1" y="2212419"/>
            <a:ext cx="3048000" cy="2028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5812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28900" y="242888"/>
            <a:ext cx="7200900" cy="984885"/>
          </a:xfrm>
          <a:prstGeom prst="rect">
            <a:avLst/>
          </a:prstGeom>
          <a:noFill/>
        </p:spPr>
        <p:txBody>
          <a:bodyPr wrap="square" rtlCol="0">
            <a:spAutoFit/>
          </a:bodyPr>
          <a:lstStyle/>
          <a:p>
            <a:pPr algn="ctr"/>
            <a:r>
              <a:rPr lang="en-US" sz="5800" dirty="0"/>
              <a:t>Aims of study</a:t>
            </a:r>
          </a:p>
        </p:txBody>
      </p:sp>
      <p:sp>
        <p:nvSpPr>
          <p:cNvPr id="4" name="TextBox 3"/>
          <p:cNvSpPr txBox="1"/>
          <p:nvPr/>
        </p:nvSpPr>
        <p:spPr>
          <a:xfrm>
            <a:off x="621506" y="1800225"/>
            <a:ext cx="11215687" cy="707886"/>
          </a:xfrm>
          <a:prstGeom prst="rect">
            <a:avLst/>
          </a:prstGeom>
          <a:noFill/>
        </p:spPr>
        <p:txBody>
          <a:bodyPr wrap="square" rtlCol="0">
            <a:spAutoFit/>
          </a:bodyPr>
          <a:lstStyle/>
          <a:p>
            <a:pPr marL="342900" indent="-342900">
              <a:buAutoNum type="arabicPeriod"/>
            </a:pPr>
            <a:r>
              <a:rPr lang="en-US" sz="2000" dirty="0"/>
              <a:t>Systematically assess a group of young people with 22q11.2DS for evidence of seizures and epilepsy</a:t>
            </a:r>
          </a:p>
          <a:p>
            <a:endParaRPr lang="en-US" sz="2000" dirty="0"/>
          </a:p>
        </p:txBody>
      </p:sp>
    </p:spTree>
    <p:extLst>
      <p:ext uri="{BB962C8B-B14F-4D97-AF65-F5344CB8AC3E}">
        <p14:creationId xmlns:p14="http://schemas.microsoft.com/office/powerpoint/2010/main" val="1493723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28900" y="242888"/>
            <a:ext cx="7200900" cy="984885"/>
          </a:xfrm>
          <a:prstGeom prst="rect">
            <a:avLst/>
          </a:prstGeom>
          <a:noFill/>
        </p:spPr>
        <p:txBody>
          <a:bodyPr wrap="square" rtlCol="0">
            <a:spAutoFit/>
          </a:bodyPr>
          <a:lstStyle/>
          <a:p>
            <a:pPr algn="ctr"/>
            <a:r>
              <a:rPr lang="en-US" sz="5800" dirty="0"/>
              <a:t>Aims of study</a:t>
            </a:r>
          </a:p>
        </p:txBody>
      </p:sp>
      <p:sp>
        <p:nvSpPr>
          <p:cNvPr id="4" name="TextBox 3"/>
          <p:cNvSpPr txBox="1"/>
          <p:nvPr/>
        </p:nvSpPr>
        <p:spPr>
          <a:xfrm>
            <a:off x="621506" y="1800225"/>
            <a:ext cx="11215687" cy="1908215"/>
          </a:xfrm>
          <a:prstGeom prst="rect">
            <a:avLst/>
          </a:prstGeom>
          <a:noFill/>
        </p:spPr>
        <p:txBody>
          <a:bodyPr wrap="square" rtlCol="0">
            <a:spAutoFit/>
          </a:bodyPr>
          <a:lstStyle/>
          <a:p>
            <a:pPr marL="342900" indent="-342900">
              <a:buAutoNum type="arabicPeriod"/>
            </a:pPr>
            <a:r>
              <a:rPr lang="en-US" sz="2000" dirty="0"/>
              <a:t>Systematically assess a group of young people with 22q11.2DS for evidence of seizures and epilepsy</a:t>
            </a:r>
          </a:p>
          <a:p>
            <a:pPr marL="342900" indent="-342900">
              <a:buAutoNum type="arabicPeriod"/>
            </a:pPr>
            <a:endParaRPr lang="en-US" sz="2000" dirty="0"/>
          </a:p>
          <a:p>
            <a:pPr marL="342900" indent="-342900">
              <a:buAutoNum type="arabicPeriod"/>
            </a:pPr>
            <a:endParaRPr lang="en-US" sz="2000" dirty="0"/>
          </a:p>
          <a:p>
            <a:pPr marL="342900" indent="-342900">
              <a:buAutoNum type="arabicPeriod"/>
            </a:pPr>
            <a:endParaRPr lang="en-US" sz="2000" dirty="0"/>
          </a:p>
          <a:p>
            <a:pPr marL="342900" indent="-342900">
              <a:buAutoNum type="arabicPeriod"/>
            </a:pPr>
            <a:r>
              <a:rPr lang="en-US" sz="2000" dirty="0"/>
              <a:t>Examine the impact that seizures have on development (e.g. IQ, mental health, motor functioning)</a:t>
            </a:r>
          </a:p>
          <a:p>
            <a:endParaRPr lang="en-US" dirty="0"/>
          </a:p>
        </p:txBody>
      </p:sp>
    </p:spTree>
    <p:extLst>
      <p:ext uri="{BB962C8B-B14F-4D97-AF65-F5344CB8AC3E}">
        <p14:creationId xmlns:p14="http://schemas.microsoft.com/office/powerpoint/2010/main" val="17087147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09844" y="53386"/>
            <a:ext cx="9086850" cy="984885"/>
          </a:xfrm>
          <a:prstGeom prst="rect">
            <a:avLst/>
          </a:prstGeom>
          <a:noFill/>
        </p:spPr>
        <p:txBody>
          <a:bodyPr wrap="square" rtlCol="0">
            <a:spAutoFit/>
          </a:bodyPr>
          <a:lstStyle/>
          <a:p>
            <a:r>
              <a:rPr lang="en-US" sz="5800"/>
              <a:t>What have we done so far?</a:t>
            </a:r>
            <a:endParaRPr lang="en-US" dirty="0"/>
          </a:p>
        </p:txBody>
      </p:sp>
      <p:sp>
        <p:nvSpPr>
          <p:cNvPr id="10" name="TextBox 9"/>
          <p:cNvSpPr txBox="1"/>
          <p:nvPr/>
        </p:nvSpPr>
        <p:spPr>
          <a:xfrm>
            <a:off x="270044" y="1520133"/>
            <a:ext cx="10985499" cy="369332"/>
          </a:xfrm>
          <a:prstGeom prst="rect">
            <a:avLst/>
          </a:prstGeom>
          <a:noFill/>
        </p:spPr>
        <p:txBody>
          <a:bodyPr wrap="square" rtlCol="0">
            <a:spAutoFit/>
          </a:bodyPr>
          <a:lstStyle/>
          <a:p>
            <a:r>
              <a:rPr lang="en-US" dirty="0"/>
              <a:t>95 young people with 22q11.2DS (mean age=12 years) and 49 unaffected siblings (mean age=13 years)</a:t>
            </a:r>
          </a:p>
        </p:txBody>
      </p:sp>
    </p:spTree>
    <p:extLst>
      <p:ext uri="{BB962C8B-B14F-4D97-AF65-F5344CB8AC3E}">
        <p14:creationId xmlns:p14="http://schemas.microsoft.com/office/powerpoint/2010/main" val="10750414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09844" y="53386"/>
            <a:ext cx="9086850" cy="984885"/>
          </a:xfrm>
          <a:prstGeom prst="rect">
            <a:avLst/>
          </a:prstGeom>
          <a:noFill/>
        </p:spPr>
        <p:txBody>
          <a:bodyPr wrap="square" rtlCol="0">
            <a:spAutoFit/>
          </a:bodyPr>
          <a:lstStyle/>
          <a:p>
            <a:r>
              <a:rPr lang="en-US" sz="5800"/>
              <a:t>What have we done so far?</a:t>
            </a:r>
            <a:endParaRPr lang="en-US" dirty="0"/>
          </a:p>
        </p:txBody>
      </p:sp>
      <p:sp>
        <p:nvSpPr>
          <p:cNvPr id="4" name="TextBox 3"/>
          <p:cNvSpPr txBox="1"/>
          <p:nvPr/>
        </p:nvSpPr>
        <p:spPr>
          <a:xfrm>
            <a:off x="3735556" y="2644238"/>
            <a:ext cx="2027238" cy="369332"/>
          </a:xfrm>
          <a:prstGeom prst="rect">
            <a:avLst/>
          </a:prstGeom>
          <a:noFill/>
        </p:spPr>
        <p:txBody>
          <a:bodyPr wrap="square" rtlCol="0">
            <a:spAutoFit/>
          </a:bodyPr>
          <a:lstStyle/>
          <a:p>
            <a:r>
              <a:rPr lang="en-US" dirty="0"/>
              <a:t>Full-scale IQ  </a:t>
            </a:r>
          </a:p>
        </p:txBody>
      </p:sp>
      <p:sp>
        <p:nvSpPr>
          <p:cNvPr id="5" name="TextBox 4"/>
          <p:cNvSpPr txBox="1"/>
          <p:nvPr/>
        </p:nvSpPr>
        <p:spPr>
          <a:xfrm>
            <a:off x="6600482" y="2644238"/>
            <a:ext cx="4200525" cy="646331"/>
          </a:xfrm>
          <a:prstGeom prst="rect">
            <a:avLst/>
          </a:prstGeom>
          <a:noFill/>
        </p:spPr>
        <p:txBody>
          <a:bodyPr wrap="square" rtlCol="0">
            <a:spAutoFit/>
          </a:bodyPr>
          <a:lstStyle/>
          <a:p>
            <a:r>
              <a:rPr lang="en-US" dirty="0"/>
              <a:t>Psychiatric disorders</a:t>
            </a:r>
          </a:p>
          <a:p>
            <a:r>
              <a:rPr lang="en-US" dirty="0"/>
              <a:t> and sleep disturbance </a:t>
            </a:r>
          </a:p>
        </p:txBody>
      </p:sp>
      <p:pic>
        <p:nvPicPr>
          <p:cNvPr id="6" name="Picture 5"/>
          <p:cNvPicPr>
            <a:picLocks noChangeAspect="1"/>
          </p:cNvPicPr>
          <p:nvPr/>
        </p:nvPicPr>
        <p:blipFill>
          <a:blip r:embed="rId3"/>
          <a:stretch>
            <a:fillRect/>
          </a:stretch>
        </p:blipFill>
        <p:spPr>
          <a:xfrm>
            <a:off x="3291607" y="3624938"/>
            <a:ext cx="2471188" cy="2293262"/>
          </a:xfrm>
          <a:prstGeom prst="rect">
            <a:avLst/>
          </a:prstGeom>
        </p:spPr>
      </p:pic>
      <p:pic>
        <p:nvPicPr>
          <p:cNvPr id="7" name="Picture 6"/>
          <p:cNvPicPr>
            <a:picLocks noChangeAspect="1"/>
          </p:cNvPicPr>
          <p:nvPr/>
        </p:nvPicPr>
        <p:blipFill>
          <a:blip r:embed="rId4"/>
          <a:stretch>
            <a:fillRect/>
          </a:stretch>
        </p:blipFill>
        <p:spPr>
          <a:xfrm>
            <a:off x="6292012" y="3945478"/>
            <a:ext cx="2755769" cy="1550120"/>
          </a:xfrm>
          <a:prstGeom prst="rect">
            <a:avLst/>
          </a:prstGeom>
        </p:spPr>
      </p:pic>
      <p:sp>
        <p:nvSpPr>
          <p:cNvPr id="8" name="TextBox 7"/>
          <p:cNvSpPr txBox="1"/>
          <p:nvPr/>
        </p:nvSpPr>
        <p:spPr>
          <a:xfrm>
            <a:off x="9663112" y="2644238"/>
            <a:ext cx="2528888" cy="369332"/>
          </a:xfrm>
          <a:prstGeom prst="rect">
            <a:avLst/>
          </a:prstGeom>
          <a:noFill/>
        </p:spPr>
        <p:txBody>
          <a:bodyPr wrap="square" rtlCol="0">
            <a:spAutoFit/>
          </a:bodyPr>
          <a:lstStyle/>
          <a:p>
            <a:r>
              <a:rPr lang="en-US" dirty="0"/>
              <a:t>Motor function</a:t>
            </a:r>
          </a:p>
        </p:txBody>
      </p:sp>
      <p:pic>
        <p:nvPicPr>
          <p:cNvPr id="4102" name="Picture 6" descr="ogo lef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95714" y="3768343"/>
            <a:ext cx="2781986" cy="74557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7501" y="3613005"/>
            <a:ext cx="2188104" cy="2636015"/>
          </a:xfrm>
          <a:prstGeom prst="rect">
            <a:avLst/>
          </a:prstGeom>
        </p:spPr>
      </p:pic>
      <p:sp>
        <p:nvSpPr>
          <p:cNvPr id="3" name="TextBox 2"/>
          <p:cNvSpPr txBox="1"/>
          <p:nvPr/>
        </p:nvSpPr>
        <p:spPr>
          <a:xfrm>
            <a:off x="197542" y="2644238"/>
            <a:ext cx="3704999" cy="923330"/>
          </a:xfrm>
          <a:prstGeom prst="rect">
            <a:avLst/>
          </a:prstGeom>
          <a:noFill/>
        </p:spPr>
        <p:txBody>
          <a:bodyPr wrap="square" rtlCol="0">
            <a:spAutoFit/>
          </a:bodyPr>
          <a:lstStyle/>
          <a:p>
            <a:r>
              <a:rPr lang="en-GB" dirty="0"/>
              <a:t>Lifetime history of seizure-related events (epilepsy diagnosis, seizures and seizure symptoms)</a:t>
            </a:r>
          </a:p>
        </p:txBody>
      </p:sp>
      <p:sp>
        <p:nvSpPr>
          <p:cNvPr id="10" name="TextBox 9"/>
          <p:cNvSpPr txBox="1"/>
          <p:nvPr/>
        </p:nvSpPr>
        <p:spPr>
          <a:xfrm>
            <a:off x="270044" y="1520133"/>
            <a:ext cx="10985499" cy="369332"/>
          </a:xfrm>
          <a:prstGeom prst="rect">
            <a:avLst/>
          </a:prstGeom>
          <a:noFill/>
        </p:spPr>
        <p:txBody>
          <a:bodyPr wrap="square" rtlCol="0">
            <a:spAutoFit/>
          </a:bodyPr>
          <a:lstStyle/>
          <a:p>
            <a:r>
              <a:rPr lang="en-US" dirty="0"/>
              <a:t>95 young people with 22q11.2DS (mean age=12 years) and 49 unaffected siblings (mean age=13 years)</a:t>
            </a:r>
          </a:p>
        </p:txBody>
      </p:sp>
    </p:spTree>
    <p:extLst>
      <p:ext uri="{BB962C8B-B14F-4D97-AF65-F5344CB8AC3E}">
        <p14:creationId xmlns:p14="http://schemas.microsoft.com/office/powerpoint/2010/main" val="16312704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57726" y="228601"/>
            <a:ext cx="6629400" cy="984885"/>
          </a:xfrm>
          <a:prstGeom prst="rect">
            <a:avLst/>
          </a:prstGeom>
          <a:noFill/>
        </p:spPr>
        <p:txBody>
          <a:bodyPr wrap="square" rtlCol="0">
            <a:spAutoFit/>
          </a:bodyPr>
          <a:lstStyle/>
          <a:p>
            <a:r>
              <a:rPr lang="en-US" sz="5800"/>
              <a:t>Findings (1)</a:t>
            </a:r>
          </a:p>
        </p:txBody>
      </p:sp>
      <p:sp>
        <p:nvSpPr>
          <p:cNvPr id="6" name="TextBox 5"/>
          <p:cNvSpPr txBox="1"/>
          <p:nvPr/>
        </p:nvSpPr>
        <p:spPr>
          <a:xfrm>
            <a:off x="823631" y="1675038"/>
            <a:ext cx="4813376" cy="369332"/>
          </a:xfrm>
          <a:prstGeom prst="rect">
            <a:avLst/>
          </a:prstGeom>
          <a:noFill/>
        </p:spPr>
        <p:txBody>
          <a:bodyPr wrap="square" rtlCol="0">
            <a:spAutoFit/>
          </a:bodyPr>
          <a:lstStyle/>
          <a:p>
            <a:r>
              <a:rPr lang="en-US" i="1" dirty="0"/>
              <a:t>Results from the Epilepsy </a:t>
            </a:r>
            <a:r>
              <a:rPr lang="en-US" i="1"/>
              <a:t>Screen Questionnaire</a:t>
            </a:r>
            <a:endParaRPr lang="en-US" i="1"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382" y="2044370"/>
            <a:ext cx="7055254" cy="4269443"/>
          </a:xfrm>
          <a:prstGeom prst="rect">
            <a:avLst/>
          </a:prstGeom>
        </p:spPr>
      </p:pic>
    </p:spTree>
    <p:extLst>
      <p:ext uri="{BB962C8B-B14F-4D97-AF65-F5344CB8AC3E}">
        <p14:creationId xmlns:p14="http://schemas.microsoft.com/office/powerpoint/2010/main" val="9559900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57726" y="228601"/>
            <a:ext cx="6629400" cy="984885"/>
          </a:xfrm>
          <a:prstGeom prst="rect">
            <a:avLst/>
          </a:prstGeom>
          <a:noFill/>
        </p:spPr>
        <p:txBody>
          <a:bodyPr wrap="square" rtlCol="0">
            <a:spAutoFit/>
          </a:bodyPr>
          <a:lstStyle/>
          <a:p>
            <a:r>
              <a:rPr lang="en-US" sz="5800"/>
              <a:t>Findings (1)</a:t>
            </a:r>
          </a:p>
        </p:txBody>
      </p:sp>
      <p:sp>
        <p:nvSpPr>
          <p:cNvPr id="5" name="TextBox 4"/>
          <p:cNvSpPr txBox="1"/>
          <p:nvPr/>
        </p:nvSpPr>
        <p:spPr>
          <a:xfrm>
            <a:off x="7772401" y="1953424"/>
            <a:ext cx="3514725" cy="2031325"/>
          </a:xfrm>
          <a:prstGeom prst="rect">
            <a:avLst/>
          </a:prstGeom>
          <a:noFill/>
        </p:spPr>
        <p:txBody>
          <a:bodyPr wrap="square" rtlCol="0">
            <a:spAutoFit/>
          </a:bodyPr>
          <a:lstStyle/>
          <a:p>
            <a:r>
              <a:rPr lang="en-US" b="1" dirty="0"/>
              <a:t>Key points:</a:t>
            </a:r>
          </a:p>
          <a:p>
            <a:endParaRPr lang="en-US" b="1" dirty="0"/>
          </a:p>
          <a:p>
            <a:pPr marL="285750" indent="-285750">
              <a:buFont typeface="Arial" charset="0"/>
              <a:buChar char="•"/>
            </a:pPr>
            <a:r>
              <a:rPr lang="en-US" dirty="0"/>
              <a:t>Young people with 22q11.2DS are 8 times more likely to have experienced a seizure-related event than their unaffected siblings</a:t>
            </a:r>
          </a:p>
        </p:txBody>
      </p:sp>
      <p:sp>
        <p:nvSpPr>
          <p:cNvPr id="6" name="TextBox 5"/>
          <p:cNvSpPr txBox="1"/>
          <p:nvPr/>
        </p:nvSpPr>
        <p:spPr>
          <a:xfrm>
            <a:off x="823631" y="1675038"/>
            <a:ext cx="4813376" cy="369332"/>
          </a:xfrm>
          <a:prstGeom prst="rect">
            <a:avLst/>
          </a:prstGeom>
          <a:noFill/>
        </p:spPr>
        <p:txBody>
          <a:bodyPr wrap="square" rtlCol="0">
            <a:spAutoFit/>
          </a:bodyPr>
          <a:lstStyle/>
          <a:p>
            <a:r>
              <a:rPr lang="en-US" i="1" dirty="0"/>
              <a:t>Results from the Epilepsy </a:t>
            </a:r>
            <a:r>
              <a:rPr lang="en-US" i="1"/>
              <a:t>Screen Questionnaire</a:t>
            </a:r>
            <a:endParaRPr lang="en-US" i="1"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382" y="2044370"/>
            <a:ext cx="7055254" cy="4269443"/>
          </a:xfrm>
          <a:prstGeom prst="rect">
            <a:avLst/>
          </a:prstGeom>
        </p:spPr>
      </p:pic>
    </p:spTree>
    <p:extLst>
      <p:ext uri="{BB962C8B-B14F-4D97-AF65-F5344CB8AC3E}">
        <p14:creationId xmlns:p14="http://schemas.microsoft.com/office/powerpoint/2010/main" val="20972256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57726" y="228601"/>
            <a:ext cx="6629400" cy="984885"/>
          </a:xfrm>
          <a:prstGeom prst="rect">
            <a:avLst/>
          </a:prstGeom>
          <a:noFill/>
        </p:spPr>
        <p:txBody>
          <a:bodyPr wrap="square" rtlCol="0">
            <a:spAutoFit/>
          </a:bodyPr>
          <a:lstStyle/>
          <a:p>
            <a:r>
              <a:rPr lang="en-US" sz="5800"/>
              <a:t>Findings (1)</a:t>
            </a:r>
          </a:p>
        </p:txBody>
      </p:sp>
      <p:sp>
        <p:nvSpPr>
          <p:cNvPr id="5" name="TextBox 4"/>
          <p:cNvSpPr txBox="1"/>
          <p:nvPr/>
        </p:nvSpPr>
        <p:spPr>
          <a:xfrm>
            <a:off x="7772401" y="1953424"/>
            <a:ext cx="3514725" cy="3970318"/>
          </a:xfrm>
          <a:prstGeom prst="rect">
            <a:avLst/>
          </a:prstGeom>
          <a:noFill/>
        </p:spPr>
        <p:txBody>
          <a:bodyPr wrap="square" rtlCol="0">
            <a:spAutoFit/>
          </a:bodyPr>
          <a:lstStyle/>
          <a:p>
            <a:r>
              <a:rPr lang="en-US" b="1" dirty="0"/>
              <a:t>Key points:</a:t>
            </a:r>
          </a:p>
          <a:p>
            <a:endParaRPr lang="en-US" b="1" dirty="0"/>
          </a:p>
          <a:p>
            <a:pPr marL="285750" indent="-285750">
              <a:buFont typeface="Arial" charset="0"/>
              <a:buChar char="•"/>
            </a:pPr>
            <a:r>
              <a:rPr lang="en-US" dirty="0"/>
              <a:t>Young people with 22q11.2DS are 8 times more likely to have experienced a seizure-related event than their unaffected siblings</a:t>
            </a:r>
          </a:p>
          <a:p>
            <a:pPr marL="285750" indent="-285750">
              <a:buFont typeface="Arial" charset="0"/>
              <a:buChar char="•"/>
            </a:pPr>
            <a:endParaRPr lang="en-US" dirty="0"/>
          </a:p>
          <a:p>
            <a:pPr marL="285750" indent="-285750">
              <a:buFont typeface="Arial" charset="0"/>
              <a:buChar char="•"/>
            </a:pPr>
            <a:r>
              <a:rPr lang="en-US" dirty="0"/>
              <a:t>Whilst 7% of young people with 22q11.2DS have an epilepsy diagnosis, a much greater proportion have had seizures or seizure symptoms in the absence of an epilepsy diagnosis </a:t>
            </a:r>
          </a:p>
        </p:txBody>
      </p:sp>
      <p:sp>
        <p:nvSpPr>
          <p:cNvPr id="6" name="TextBox 5"/>
          <p:cNvSpPr txBox="1"/>
          <p:nvPr/>
        </p:nvSpPr>
        <p:spPr>
          <a:xfrm>
            <a:off x="823631" y="1675038"/>
            <a:ext cx="4813376" cy="369332"/>
          </a:xfrm>
          <a:prstGeom prst="rect">
            <a:avLst/>
          </a:prstGeom>
          <a:noFill/>
        </p:spPr>
        <p:txBody>
          <a:bodyPr wrap="square" rtlCol="0">
            <a:spAutoFit/>
          </a:bodyPr>
          <a:lstStyle/>
          <a:p>
            <a:r>
              <a:rPr lang="en-US" i="1" dirty="0"/>
              <a:t>Results from the Epilepsy </a:t>
            </a:r>
            <a:r>
              <a:rPr lang="en-US" i="1"/>
              <a:t>Screen Questionnaire</a:t>
            </a:r>
            <a:endParaRPr lang="en-US" i="1"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382" y="2044370"/>
            <a:ext cx="7055254" cy="4269443"/>
          </a:xfrm>
          <a:prstGeom prst="rect">
            <a:avLst/>
          </a:prstGeom>
        </p:spPr>
      </p:pic>
    </p:spTree>
    <p:extLst>
      <p:ext uri="{BB962C8B-B14F-4D97-AF65-F5344CB8AC3E}">
        <p14:creationId xmlns:p14="http://schemas.microsoft.com/office/powerpoint/2010/main" val="11886150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57726" y="228601"/>
            <a:ext cx="6629400" cy="984885"/>
          </a:xfrm>
          <a:prstGeom prst="rect">
            <a:avLst/>
          </a:prstGeom>
          <a:noFill/>
        </p:spPr>
        <p:txBody>
          <a:bodyPr wrap="square" rtlCol="0">
            <a:spAutoFit/>
          </a:bodyPr>
          <a:lstStyle/>
          <a:p>
            <a:r>
              <a:rPr lang="en-US" sz="5800" dirty="0"/>
              <a:t>Findings (2)</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162" y="2654864"/>
            <a:ext cx="5772151" cy="2812825"/>
          </a:xfrm>
          <a:prstGeom prst="rect">
            <a:avLst/>
          </a:prstGeom>
        </p:spPr>
      </p:pic>
      <p:sp>
        <p:nvSpPr>
          <p:cNvPr id="7" name="TextBox 6"/>
          <p:cNvSpPr txBox="1"/>
          <p:nvPr/>
        </p:nvSpPr>
        <p:spPr>
          <a:xfrm>
            <a:off x="-226219" y="1843088"/>
            <a:ext cx="7115175" cy="646331"/>
          </a:xfrm>
          <a:prstGeom prst="rect">
            <a:avLst/>
          </a:prstGeom>
          <a:noFill/>
        </p:spPr>
        <p:txBody>
          <a:bodyPr wrap="square" rtlCol="0">
            <a:spAutoFit/>
          </a:bodyPr>
          <a:lstStyle/>
          <a:p>
            <a:pPr algn="ctr"/>
            <a:r>
              <a:rPr lang="en-US" i="1" dirty="0"/>
              <a:t>Breaking down the responses of the Epilepsy Screen Questionnaire in 22q11.2DS </a:t>
            </a:r>
          </a:p>
        </p:txBody>
      </p:sp>
    </p:spTree>
    <p:extLst>
      <p:ext uri="{BB962C8B-B14F-4D97-AF65-F5344CB8AC3E}">
        <p14:creationId xmlns:p14="http://schemas.microsoft.com/office/powerpoint/2010/main" val="21045080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57726" y="228601"/>
            <a:ext cx="6629400" cy="984885"/>
          </a:xfrm>
          <a:prstGeom prst="rect">
            <a:avLst/>
          </a:prstGeom>
          <a:noFill/>
        </p:spPr>
        <p:txBody>
          <a:bodyPr wrap="square" rtlCol="0">
            <a:spAutoFit/>
          </a:bodyPr>
          <a:lstStyle/>
          <a:p>
            <a:r>
              <a:rPr lang="en-US" sz="5800" dirty="0"/>
              <a:t>Findings (2)</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162" y="2654864"/>
            <a:ext cx="5772151" cy="2812825"/>
          </a:xfrm>
          <a:prstGeom prst="rect">
            <a:avLst/>
          </a:prstGeom>
        </p:spPr>
      </p:pic>
      <p:sp>
        <p:nvSpPr>
          <p:cNvPr id="7" name="TextBox 6"/>
          <p:cNvSpPr txBox="1"/>
          <p:nvPr/>
        </p:nvSpPr>
        <p:spPr>
          <a:xfrm>
            <a:off x="-226219" y="1843088"/>
            <a:ext cx="7115175" cy="646331"/>
          </a:xfrm>
          <a:prstGeom prst="rect">
            <a:avLst/>
          </a:prstGeom>
          <a:noFill/>
        </p:spPr>
        <p:txBody>
          <a:bodyPr wrap="square" rtlCol="0">
            <a:spAutoFit/>
          </a:bodyPr>
          <a:lstStyle/>
          <a:p>
            <a:pPr algn="ctr"/>
            <a:r>
              <a:rPr lang="en-US" i="1" dirty="0"/>
              <a:t>Breaking down the responses of the Epilepsy Screen Questionnaire in 22q11.2DS </a:t>
            </a:r>
          </a:p>
        </p:txBody>
      </p:sp>
      <p:sp>
        <p:nvSpPr>
          <p:cNvPr id="8" name="TextBox 7"/>
          <p:cNvSpPr txBox="1"/>
          <p:nvPr/>
        </p:nvSpPr>
        <p:spPr>
          <a:xfrm>
            <a:off x="6888956" y="2914650"/>
            <a:ext cx="4826794" cy="1477328"/>
          </a:xfrm>
          <a:prstGeom prst="rect">
            <a:avLst/>
          </a:prstGeom>
          <a:noFill/>
        </p:spPr>
        <p:txBody>
          <a:bodyPr wrap="square" rtlCol="0">
            <a:spAutoFit/>
          </a:bodyPr>
          <a:lstStyle/>
          <a:p>
            <a:r>
              <a:rPr lang="en-US" b="1" dirty="0"/>
              <a:t>Key points: </a:t>
            </a:r>
          </a:p>
          <a:p>
            <a:endParaRPr lang="en-US" dirty="0"/>
          </a:p>
          <a:p>
            <a:pPr marL="285750" indent="-285750">
              <a:buFont typeface="Arial" charset="0"/>
              <a:buChar char="•"/>
            </a:pPr>
            <a:r>
              <a:rPr lang="en-US" dirty="0"/>
              <a:t>Young people with 22q11.2DS can experience febrile seizures, other seizures, seizure symptoms and epilepsy</a:t>
            </a:r>
          </a:p>
        </p:txBody>
      </p:sp>
    </p:spTree>
    <p:extLst>
      <p:ext uri="{BB962C8B-B14F-4D97-AF65-F5344CB8AC3E}">
        <p14:creationId xmlns:p14="http://schemas.microsoft.com/office/powerpoint/2010/main" val="448317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57726" y="228601"/>
            <a:ext cx="6629400" cy="984885"/>
          </a:xfrm>
          <a:prstGeom prst="rect">
            <a:avLst/>
          </a:prstGeom>
          <a:noFill/>
        </p:spPr>
        <p:txBody>
          <a:bodyPr wrap="square" rtlCol="0">
            <a:spAutoFit/>
          </a:bodyPr>
          <a:lstStyle/>
          <a:p>
            <a:r>
              <a:rPr lang="en-US" sz="5800" dirty="0"/>
              <a:t>Findings (2)</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162" y="2654864"/>
            <a:ext cx="5772151" cy="2812825"/>
          </a:xfrm>
          <a:prstGeom prst="rect">
            <a:avLst/>
          </a:prstGeom>
        </p:spPr>
      </p:pic>
      <p:sp>
        <p:nvSpPr>
          <p:cNvPr id="7" name="TextBox 6"/>
          <p:cNvSpPr txBox="1"/>
          <p:nvPr/>
        </p:nvSpPr>
        <p:spPr>
          <a:xfrm>
            <a:off x="-226219" y="1843088"/>
            <a:ext cx="7115175" cy="646331"/>
          </a:xfrm>
          <a:prstGeom prst="rect">
            <a:avLst/>
          </a:prstGeom>
          <a:noFill/>
        </p:spPr>
        <p:txBody>
          <a:bodyPr wrap="square" rtlCol="0">
            <a:spAutoFit/>
          </a:bodyPr>
          <a:lstStyle/>
          <a:p>
            <a:pPr algn="ctr"/>
            <a:r>
              <a:rPr lang="en-US" i="1" dirty="0"/>
              <a:t>Breaking down the responses of the Epilepsy Screen Questionnaire in 22q11.2DS </a:t>
            </a:r>
          </a:p>
        </p:txBody>
      </p:sp>
      <p:sp>
        <p:nvSpPr>
          <p:cNvPr id="8" name="TextBox 7"/>
          <p:cNvSpPr txBox="1"/>
          <p:nvPr/>
        </p:nvSpPr>
        <p:spPr>
          <a:xfrm>
            <a:off x="6888956" y="2914650"/>
            <a:ext cx="4826794" cy="2031325"/>
          </a:xfrm>
          <a:prstGeom prst="rect">
            <a:avLst/>
          </a:prstGeom>
          <a:noFill/>
        </p:spPr>
        <p:txBody>
          <a:bodyPr wrap="square" rtlCol="0">
            <a:spAutoFit/>
          </a:bodyPr>
          <a:lstStyle/>
          <a:p>
            <a:r>
              <a:rPr lang="en-US" b="1" dirty="0"/>
              <a:t>Key points: </a:t>
            </a:r>
          </a:p>
          <a:p>
            <a:endParaRPr lang="en-US" dirty="0"/>
          </a:p>
          <a:p>
            <a:pPr marL="285750" indent="-285750">
              <a:buFont typeface="Arial" charset="0"/>
              <a:buChar char="•"/>
            </a:pPr>
            <a:r>
              <a:rPr lang="en-US" dirty="0"/>
              <a:t>Young people with 22q11.2DS can experience febrile seizures, other seizures, seizure symptoms and epilepsy</a:t>
            </a:r>
          </a:p>
          <a:p>
            <a:pPr marL="285750" indent="-285750">
              <a:buFont typeface="Arial" charset="0"/>
              <a:buChar char="•"/>
            </a:pPr>
            <a:r>
              <a:rPr lang="en-US" dirty="0"/>
              <a:t>A notable proportion of our sample had experienced febrile seizures (21%)</a:t>
            </a:r>
          </a:p>
        </p:txBody>
      </p:sp>
    </p:spTree>
    <p:extLst>
      <p:ext uri="{BB962C8B-B14F-4D97-AF65-F5344CB8AC3E}">
        <p14:creationId xmlns:p14="http://schemas.microsoft.com/office/powerpoint/2010/main" val="15340523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103544" y="214746"/>
            <a:ext cx="6629400" cy="984885"/>
          </a:xfrm>
          <a:prstGeom prst="rect">
            <a:avLst/>
          </a:prstGeom>
          <a:noFill/>
        </p:spPr>
        <p:txBody>
          <a:bodyPr wrap="square" rtlCol="0">
            <a:spAutoFit/>
          </a:bodyPr>
          <a:lstStyle/>
          <a:p>
            <a:r>
              <a:rPr lang="en-US" sz="5800" dirty="0"/>
              <a:t>Findings (3)</a:t>
            </a:r>
          </a:p>
        </p:txBody>
      </p:sp>
      <p:pic>
        <p:nvPicPr>
          <p:cNvPr id="10" name="Picture 9"/>
          <p:cNvPicPr>
            <a:picLocks noChangeAspect="1"/>
          </p:cNvPicPr>
          <p:nvPr/>
        </p:nvPicPr>
        <p:blipFill>
          <a:blip r:embed="rId3"/>
          <a:stretch>
            <a:fillRect/>
          </a:stretch>
        </p:blipFill>
        <p:spPr>
          <a:xfrm>
            <a:off x="15737307" y="30498972"/>
            <a:ext cx="6949239" cy="7457915"/>
          </a:xfrm>
          <a:prstGeom prst="rect">
            <a:avLst/>
          </a:prstGeom>
        </p:spPr>
      </p:pic>
      <p:pic>
        <p:nvPicPr>
          <p:cNvPr id="11" name="Picture 10"/>
          <p:cNvPicPr>
            <a:picLocks noChangeAspect="1"/>
          </p:cNvPicPr>
          <p:nvPr/>
        </p:nvPicPr>
        <p:blipFill>
          <a:blip r:embed="rId3"/>
          <a:stretch>
            <a:fillRect/>
          </a:stretch>
        </p:blipFill>
        <p:spPr>
          <a:xfrm>
            <a:off x="213881" y="14635518"/>
            <a:ext cx="6949239" cy="7457915"/>
          </a:xfrm>
          <a:prstGeom prst="rect">
            <a:avLst/>
          </a:prstGeom>
        </p:spPr>
      </p:pic>
      <p:sp>
        <p:nvSpPr>
          <p:cNvPr id="3" name="TextBox 2"/>
          <p:cNvSpPr txBox="1"/>
          <p:nvPr/>
        </p:nvSpPr>
        <p:spPr>
          <a:xfrm>
            <a:off x="1113977" y="3252810"/>
            <a:ext cx="2045225" cy="923330"/>
          </a:xfrm>
          <a:prstGeom prst="rect">
            <a:avLst/>
          </a:prstGeom>
          <a:noFill/>
        </p:spPr>
        <p:txBody>
          <a:bodyPr wrap="square" rtlCol="0">
            <a:spAutoFit/>
          </a:bodyPr>
          <a:lstStyle/>
          <a:p>
            <a:r>
              <a:rPr lang="en-US" dirty="0"/>
              <a:t>22q11.2DS with seizure-related events </a:t>
            </a:r>
          </a:p>
        </p:txBody>
      </p:sp>
      <p:sp>
        <p:nvSpPr>
          <p:cNvPr id="12" name="Right Arrow 11"/>
          <p:cNvSpPr/>
          <p:nvPr/>
        </p:nvSpPr>
        <p:spPr>
          <a:xfrm rot="20790956">
            <a:off x="3221345" y="2888283"/>
            <a:ext cx="3953606" cy="3463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Arrow 13"/>
          <p:cNvSpPr/>
          <p:nvPr/>
        </p:nvSpPr>
        <p:spPr>
          <a:xfrm rot="406965">
            <a:off x="3242073" y="4002957"/>
            <a:ext cx="3953606" cy="3463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rot="20806561">
            <a:off x="3807847" y="2422095"/>
            <a:ext cx="2780603" cy="369332"/>
          </a:xfrm>
          <a:prstGeom prst="rect">
            <a:avLst/>
          </a:prstGeom>
          <a:noFill/>
        </p:spPr>
        <p:txBody>
          <a:bodyPr wrap="square" rtlCol="0">
            <a:spAutoFit/>
          </a:bodyPr>
          <a:lstStyle/>
          <a:p>
            <a:r>
              <a:rPr lang="en-US" dirty="0"/>
              <a:t>3 </a:t>
            </a:r>
            <a:r>
              <a:rPr lang="en-US"/>
              <a:t>times more </a:t>
            </a:r>
            <a:r>
              <a:rPr lang="en-US" dirty="0"/>
              <a:t>likely to have</a:t>
            </a:r>
          </a:p>
        </p:txBody>
      </p:sp>
      <p:sp>
        <p:nvSpPr>
          <p:cNvPr id="17" name="TextBox 16"/>
          <p:cNvSpPr txBox="1"/>
          <p:nvPr/>
        </p:nvSpPr>
        <p:spPr>
          <a:xfrm rot="387796">
            <a:off x="4054969" y="3650916"/>
            <a:ext cx="2790623" cy="369332"/>
          </a:xfrm>
          <a:prstGeom prst="rect">
            <a:avLst/>
          </a:prstGeom>
          <a:noFill/>
        </p:spPr>
        <p:txBody>
          <a:bodyPr wrap="square" rtlCol="0">
            <a:spAutoFit/>
          </a:bodyPr>
          <a:lstStyle/>
          <a:p>
            <a:r>
              <a:rPr lang="en-US" dirty="0"/>
              <a:t>4 </a:t>
            </a:r>
            <a:r>
              <a:rPr lang="en-US"/>
              <a:t>times more </a:t>
            </a:r>
            <a:r>
              <a:rPr lang="en-US" dirty="0"/>
              <a:t>likely to have</a:t>
            </a:r>
          </a:p>
        </p:txBody>
      </p:sp>
      <p:sp>
        <p:nvSpPr>
          <p:cNvPr id="18" name="TextBox 17"/>
          <p:cNvSpPr txBox="1"/>
          <p:nvPr/>
        </p:nvSpPr>
        <p:spPr>
          <a:xfrm>
            <a:off x="7727857" y="1960430"/>
            <a:ext cx="3650141" cy="646331"/>
          </a:xfrm>
          <a:prstGeom prst="rect">
            <a:avLst/>
          </a:prstGeom>
          <a:noFill/>
        </p:spPr>
        <p:txBody>
          <a:bodyPr wrap="square" rtlCol="0">
            <a:spAutoFit/>
          </a:bodyPr>
          <a:lstStyle/>
          <a:p>
            <a:r>
              <a:rPr lang="en-US" dirty="0"/>
              <a:t>Behaviours suggestive of Autism Spectrum Disorder </a:t>
            </a:r>
          </a:p>
        </p:txBody>
      </p:sp>
      <p:sp>
        <p:nvSpPr>
          <p:cNvPr id="19" name="TextBox 18"/>
          <p:cNvSpPr txBox="1"/>
          <p:nvPr/>
        </p:nvSpPr>
        <p:spPr>
          <a:xfrm>
            <a:off x="7741359" y="4007496"/>
            <a:ext cx="3650141" cy="923330"/>
          </a:xfrm>
          <a:prstGeom prst="rect">
            <a:avLst/>
          </a:prstGeom>
          <a:noFill/>
        </p:spPr>
        <p:txBody>
          <a:bodyPr wrap="square" rtlCol="0">
            <a:spAutoFit/>
          </a:bodyPr>
          <a:lstStyle/>
          <a:p>
            <a:r>
              <a:rPr lang="en-US" dirty="0"/>
              <a:t>Behaviours suggestive of Developmental Coordination Disorder </a:t>
            </a:r>
          </a:p>
        </p:txBody>
      </p:sp>
    </p:spTree>
    <p:extLst>
      <p:ext uri="{BB962C8B-B14F-4D97-AF65-F5344CB8AC3E}">
        <p14:creationId xmlns:p14="http://schemas.microsoft.com/office/powerpoint/2010/main" val="17391608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65779" y="464024"/>
            <a:ext cx="8475260" cy="984885"/>
          </a:xfrm>
          <a:prstGeom prst="rect">
            <a:avLst/>
          </a:prstGeom>
          <a:noFill/>
        </p:spPr>
        <p:txBody>
          <a:bodyPr wrap="square" rtlCol="0">
            <a:spAutoFit/>
          </a:bodyPr>
          <a:lstStyle/>
          <a:p>
            <a:r>
              <a:rPr lang="en-US" sz="5800" dirty="0"/>
              <a:t>Current follow-up study</a:t>
            </a:r>
          </a:p>
        </p:txBody>
      </p:sp>
      <p:pic>
        <p:nvPicPr>
          <p:cNvPr id="6" name="Picture 5"/>
          <p:cNvPicPr/>
          <p:nvPr/>
        </p:nvPicPr>
        <p:blipFill rotWithShape="1">
          <a:blip r:embed="rId3" cstate="print">
            <a:extLst>
              <a:ext uri="{28A0092B-C50C-407E-A947-70E740481C1C}">
                <a14:useLocalDpi xmlns:a14="http://schemas.microsoft.com/office/drawing/2010/main" val="0"/>
              </a:ext>
            </a:extLst>
          </a:blip>
          <a:srcRect t="4819" b="9221"/>
          <a:stretch/>
        </p:blipFill>
        <p:spPr bwMode="auto">
          <a:xfrm>
            <a:off x="8825818" y="1448909"/>
            <a:ext cx="1687138" cy="2352462"/>
          </a:xfrm>
          <a:prstGeom prst="rect">
            <a:avLst/>
          </a:prstGeom>
          <a:ln>
            <a:noFill/>
          </a:ln>
          <a:extLst>
            <a:ext uri="{53640926-AAD7-44D8-BBD7-CCE9431645EC}">
              <a14:shadowObscured xmlns:a14="http://schemas.microsoft.com/office/drawing/2010/main"/>
            </a:ext>
          </a:extLst>
        </p:spPr>
      </p:pic>
      <p:pic>
        <p:nvPicPr>
          <p:cNvPr id="7" name="Picture 6"/>
          <p:cNvPicPr/>
          <p:nvPr/>
        </p:nvPicPr>
        <p:blipFill>
          <a:blip r:embed="rId4" cstate="print">
            <a:extLst>
              <a:ext uri="{28A0092B-C50C-407E-A947-70E740481C1C}">
                <a14:useLocalDpi xmlns:a14="http://schemas.microsoft.com/office/drawing/2010/main" val="0"/>
              </a:ext>
            </a:extLst>
          </a:blip>
          <a:stretch>
            <a:fillRect/>
          </a:stretch>
        </p:blipFill>
        <p:spPr>
          <a:xfrm>
            <a:off x="10512956" y="1448909"/>
            <a:ext cx="1679044" cy="2350918"/>
          </a:xfrm>
          <a:prstGeom prst="rect">
            <a:avLst/>
          </a:prstGeom>
        </p:spPr>
      </p:pic>
      <p:pic>
        <p:nvPicPr>
          <p:cNvPr id="1026" name="Picture 2" descr="mage result for clear map of u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61635" y="3799827"/>
            <a:ext cx="2130365" cy="251034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620385124"/>
              </p:ext>
            </p:extLst>
          </p:nvPr>
        </p:nvGraphicFramePr>
        <p:xfrm>
          <a:off x="4245525" y="2100075"/>
          <a:ext cx="3735064" cy="2790139"/>
        </p:xfrm>
        <a:graphic>
          <a:graphicData uri="http://schemas.openxmlformats.org/drawingml/2006/table">
            <a:tbl>
              <a:tblPr firstRow="1" bandRow="1">
                <a:tableStyleId>{5C22544A-7EE6-4342-B048-85BDC9FD1C3A}</a:tableStyleId>
              </a:tblPr>
              <a:tblGrid>
                <a:gridCol w="2415496">
                  <a:extLst>
                    <a:ext uri="{9D8B030D-6E8A-4147-A177-3AD203B41FA5}">
                      <a16:colId xmlns:a16="http://schemas.microsoft.com/office/drawing/2014/main" val="20000"/>
                    </a:ext>
                  </a:extLst>
                </a:gridCol>
                <a:gridCol w="1319568">
                  <a:extLst>
                    <a:ext uri="{9D8B030D-6E8A-4147-A177-3AD203B41FA5}">
                      <a16:colId xmlns:a16="http://schemas.microsoft.com/office/drawing/2014/main" val="20001"/>
                    </a:ext>
                  </a:extLst>
                </a:gridCol>
              </a:tblGrid>
              <a:tr h="1100327">
                <a:tc>
                  <a:txBody>
                    <a:bodyPr/>
                    <a:lstStyle/>
                    <a:p>
                      <a:r>
                        <a:rPr lang="en-US" sz="2200" dirty="0"/>
                        <a:t>Participant</a:t>
                      </a:r>
                    </a:p>
                  </a:txBody>
                  <a:tcPr marL="114020" marR="114020" marT="57011" marB="57011"/>
                </a:tc>
                <a:tc>
                  <a:txBody>
                    <a:bodyPr/>
                    <a:lstStyle/>
                    <a:p>
                      <a:r>
                        <a:rPr lang="en-US" sz="2200" dirty="0"/>
                        <a:t>Number</a:t>
                      </a:r>
                    </a:p>
                  </a:txBody>
                  <a:tcPr marL="114020" marR="114020" marT="57011" marB="57011"/>
                </a:tc>
                <a:extLst>
                  <a:ext uri="{0D108BD9-81ED-4DB2-BD59-A6C34878D82A}">
                    <a16:rowId xmlns:a16="http://schemas.microsoft.com/office/drawing/2014/main" val="10000"/>
                  </a:ext>
                </a:extLst>
              </a:tr>
              <a:tr h="844906">
                <a:tc>
                  <a:txBody>
                    <a:bodyPr/>
                    <a:lstStyle/>
                    <a:p>
                      <a:r>
                        <a:rPr lang="en-US" sz="2200" dirty="0"/>
                        <a:t>22q11.2DS</a:t>
                      </a:r>
                    </a:p>
                  </a:txBody>
                  <a:tcPr marL="114020" marR="114020" marT="57011" marB="57011"/>
                </a:tc>
                <a:tc>
                  <a:txBody>
                    <a:bodyPr/>
                    <a:lstStyle/>
                    <a:p>
                      <a:r>
                        <a:rPr lang="en-US" sz="2200" b="1" dirty="0"/>
                        <a:t>32</a:t>
                      </a:r>
                    </a:p>
                  </a:txBody>
                  <a:tcPr marL="114020" marR="114020" marT="57011" marB="57011"/>
                </a:tc>
                <a:extLst>
                  <a:ext uri="{0D108BD9-81ED-4DB2-BD59-A6C34878D82A}">
                    <a16:rowId xmlns:a16="http://schemas.microsoft.com/office/drawing/2014/main" val="10001"/>
                  </a:ext>
                </a:extLst>
              </a:tr>
              <a:tr h="844906">
                <a:tc>
                  <a:txBody>
                    <a:bodyPr/>
                    <a:lstStyle/>
                    <a:p>
                      <a:r>
                        <a:rPr lang="en-US" sz="2200" dirty="0"/>
                        <a:t>Unaffected</a:t>
                      </a:r>
                      <a:r>
                        <a:rPr lang="en-US" sz="2200" baseline="0" dirty="0"/>
                        <a:t> s</a:t>
                      </a:r>
                      <a:r>
                        <a:rPr lang="en-US" sz="2200" dirty="0"/>
                        <a:t>ibling</a:t>
                      </a:r>
                    </a:p>
                  </a:txBody>
                  <a:tcPr marL="114020" marR="114020" marT="57011" marB="57011"/>
                </a:tc>
                <a:tc>
                  <a:txBody>
                    <a:bodyPr/>
                    <a:lstStyle/>
                    <a:p>
                      <a:r>
                        <a:rPr lang="en-US" sz="2200" b="1" dirty="0"/>
                        <a:t>16</a:t>
                      </a:r>
                    </a:p>
                  </a:txBody>
                  <a:tcPr marL="114020" marR="114020" marT="57011" marB="57011"/>
                </a:tc>
                <a:extLst>
                  <a:ext uri="{0D108BD9-81ED-4DB2-BD59-A6C34878D82A}">
                    <a16:rowId xmlns:a16="http://schemas.microsoft.com/office/drawing/2014/main" val="10002"/>
                  </a:ext>
                </a:extLst>
              </a:tr>
            </a:tbl>
          </a:graphicData>
        </a:graphic>
      </p:graphicFrame>
      <p:sp>
        <p:nvSpPr>
          <p:cNvPr id="11" name="TextBox 10"/>
          <p:cNvSpPr txBox="1"/>
          <p:nvPr/>
        </p:nvSpPr>
        <p:spPr>
          <a:xfrm>
            <a:off x="180674" y="1901554"/>
            <a:ext cx="3536768" cy="3693319"/>
          </a:xfrm>
          <a:prstGeom prst="rect">
            <a:avLst/>
          </a:prstGeom>
          <a:noFill/>
        </p:spPr>
        <p:txBody>
          <a:bodyPr wrap="square" rtlCol="0">
            <a:spAutoFit/>
          </a:bodyPr>
          <a:lstStyle/>
          <a:p>
            <a:pPr marL="285750" indent="-285750">
              <a:buFont typeface="Arial" charset="0"/>
              <a:buChar char="•"/>
            </a:pPr>
            <a:r>
              <a:rPr lang="en-US" dirty="0"/>
              <a:t>Measuring brain activity over 24 hours in the family home</a:t>
            </a:r>
          </a:p>
          <a:p>
            <a:pPr marL="285750" indent="-285750">
              <a:buFont typeface="Arial" charset="0"/>
              <a:buChar char="•"/>
            </a:pPr>
            <a:endParaRPr lang="en-US" dirty="0"/>
          </a:p>
          <a:p>
            <a:pPr marL="285750" indent="-285750">
              <a:buFont typeface="Arial" charset="0"/>
              <a:buChar char="•"/>
            </a:pPr>
            <a:r>
              <a:rPr lang="en-US" dirty="0"/>
              <a:t>Seizure interview with parent and child </a:t>
            </a:r>
          </a:p>
          <a:p>
            <a:pPr marL="285750" indent="-285750">
              <a:buFont typeface="Arial" charset="0"/>
              <a:buChar char="•"/>
            </a:pPr>
            <a:endParaRPr lang="en-US" dirty="0"/>
          </a:p>
          <a:p>
            <a:pPr marL="285750" indent="-285750">
              <a:buFont typeface="Arial" charset="0"/>
              <a:buChar char="•"/>
            </a:pPr>
            <a:r>
              <a:rPr lang="en-US" dirty="0"/>
              <a:t>Two-month seizure diary</a:t>
            </a:r>
          </a:p>
          <a:p>
            <a:pPr marL="285750" indent="-285750">
              <a:buFont typeface="Arial" charset="0"/>
              <a:buChar char="•"/>
            </a:pPr>
            <a:endParaRPr lang="en-US" dirty="0"/>
          </a:p>
          <a:p>
            <a:pPr marL="285750" indent="-285750">
              <a:buFont typeface="Arial" charset="0"/>
              <a:buChar char="•"/>
            </a:pPr>
            <a:r>
              <a:rPr lang="en-US" dirty="0"/>
              <a:t>Video-recordings of seizure-related events</a:t>
            </a:r>
          </a:p>
          <a:p>
            <a:pPr marL="285750" indent="-285750">
              <a:buFont typeface="Arial" charset="0"/>
              <a:buChar char="•"/>
            </a:pPr>
            <a:endParaRPr lang="en-US" dirty="0"/>
          </a:p>
          <a:p>
            <a:pPr marL="285750" indent="-285750">
              <a:buFont typeface="Arial" charset="0"/>
              <a:buChar char="•"/>
            </a:pPr>
            <a:r>
              <a:rPr lang="en-US" dirty="0"/>
              <a:t>Review of seizure-related medical records</a:t>
            </a:r>
          </a:p>
        </p:txBody>
      </p:sp>
      <p:sp>
        <p:nvSpPr>
          <p:cNvPr id="12" name="TextBox 11"/>
          <p:cNvSpPr txBox="1"/>
          <p:nvPr/>
        </p:nvSpPr>
        <p:spPr>
          <a:xfrm>
            <a:off x="3717442" y="5054998"/>
            <a:ext cx="5260303" cy="1200329"/>
          </a:xfrm>
          <a:prstGeom prst="rect">
            <a:avLst/>
          </a:prstGeom>
          <a:noFill/>
        </p:spPr>
        <p:txBody>
          <a:bodyPr wrap="square" rtlCol="0">
            <a:spAutoFit/>
          </a:bodyPr>
          <a:lstStyle/>
          <a:p>
            <a:r>
              <a:rPr lang="en-US" dirty="0">
                <a:hlinkClick r:id="rId6"/>
              </a:rPr>
              <a:t>EatonCB@cardiff.ac.uk</a:t>
            </a:r>
            <a:endParaRPr lang="en-US" dirty="0"/>
          </a:p>
          <a:p>
            <a:r>
              <a:rPr lang="en-US" dirty="0">
                <a:hlinkClick r:id="rId7"/>
              </a:rPr>
              <a:t>echo@cardiff.ac.uk</a:t>
            </a:r>
            <a:r>
              <a:rPr lang="en-US" dirty="0"/>
              <a:t> </a:t>
            </a:r>
          </a:p>
          <a:p>
            <a:endParaRPr lang="en-US" dirty="0"/>
          </a:p>
          <a:p>
            <a:endParaRPr lang="en-US" dirty="0"/>
          </a:p>
        </p:txBody>
      </p:sp>
      <p:pic>
        <p:nvPicPr>
          <p:cNvPr id="14" name="Picture 13"/>
          <p:cNvPicPr>
            <a:picLocks noChangeAspect="1"/>
          </p:cNvPicPr>
          <p:nvPr/>
        </p:nvPicPr>
        <p:blipFill>
          <a:blip r:embed="rId8"/>
          <a:stretch>
            <a:fillRect/>
          </a:stretch>
        </p:blipFill>
        <p:spPr>
          <a:xfrm>
            <a:off x="3791542" y="5851603"/>
            <a:ext cx="453983" cy="368291"/>
          </a:xfrm>
          <a:prstGeom prst="rect">
            <a:avLst/>
          </a:prstGeom>
        </p:spPr>
      </p:pic>
      <p:sp>
        <p:nvSpPr>
          <p:cNvPr id="15" name="TextBox 14"/>
          <p:cNvSpPr txBox="1"/>
          <p:nvPr/>
        </p:nvSpPr>
        <p:spPr>
          <a:xfrm>
            <a:off x="4225075" y="5760376"/>
            <a:ext cx="3376273" cy="477054"/>
          </a:xfrm>
          <a:prstGeom prst="rect">
            <a:avLst/>
          </a:prstGeom>
          <a:noFill/>
        </p:spPr>
        <p:txBody>
          <a:bodyPr wrap="square" rtlCol="0">
            <a:spAutoFit/>
          </a:bodyPr>
          <a:lstStyle/>
          <a:p>
            <a:r>
              <a:rPr lang="en-US" sz="2500" dirty="0"/>
              <a:t>@ceaton1993</a:t>
            </a:r>
          </a:p>
        </p:txBody>
      </p:sp>
    </p:spTree>
    <p:extLst>
      <p:ext uri="{BB962C8B-B14F-4D97-AF65-F5344CB8AC3E}">
        <p14:creationId xmlns:p14="http://schemas.microsoft.com/office/powerpoint/2010/main" val="6541101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43746" y="360219"/>
            <a:ext cx="8548254" cy="984885"/>
          </a:xfrm>
          <a:prstGeom prst="rect">
            <a:avLst/>
          </a:prstGeom>
          <a:noFill/>
        </p:spPr>
        <p:txBody>
          <a:bodyPr wrap="square" rtlCol="0">
            <a:spAutoFit/>
          </a:bodyPr>
          <a:lstStyle/>
          <a:p>
            <a:r>
              <a:rPr lang="en-US" sz="5800"/>
              <a:t>Potential impact</a:t>
            </a:r>
          </a:p>
        </p:txBody>
      </p:sp>
      <p:sp>
        <p:nvSpPr>
          <p:cNvPr id="3" name="TextBox 2"/>
          <p:cNvSpPr txBox="1"/>
          <p:nvPr/>
        </p:nvSpPr>
        <p:spPr>
          <a:xfrm>
            <a:off x="180110" y="2382983"/>
            <a:ext cx="3657599" cy="2585323"/>
          </a:xfrm>
          <a:prstGeom prst="rect">
            <a:avLst/>
          </a:prstGeom>
          <a:noFill/>
        </p:spPr>
        <p:txBody>
          <a:bodyPr wrap="square" rtlCol="0">
            <a:spAutoFit/>
          </a:bodyPr>
          <a:lstStyle/>
          <a:p>
            <a:r>
              <a:rPr lang="en-US" dirty="0"/>
              <a:t>Raise awareness of the rate of seizures and epilepsy in 22q11.2DS</a:t>
            </a:r>
          </a:p>
          <a:p>
            <a:pPr marL="285750" indent="-285750">
              <a:buFont typeface="Arial" charset="0"/>
              <a:buChar char="•"/>
            </a:pPr>
            <a:endParaRPr lang="en-US" dirty="0"/>
          </a:p>
          <a:p>
            <a:r>
              <a:rPr lang="en-US" dirty="0"/>
              <a:t>Raise awareness of the impact that seizures and epilepsy can have on development in 22q11.2DS</a:t>
            </a:r>
          </a:p>
          <a:p>
            <a:pPr marL="285750" indent="-285750">
              <a:buFont typeface="Arial" charset="0"/>
              <a:buChar char="•"/>
            </a:pPr>
            <a:endParaRPr lang="en-US" dirty="0"/>
          </a:p>
          <a:p>
            <a:pPr marL="285750" indent="-285750">
              <a:buFont typeface="Arial" charset="0"/>
              <a:buChar char="•"/>
            </a:pPr>
            <a:endParaRPr lang="en-US" dirty="0"/>
          </a:p>
          <a:p>
            <a:r>
              <a:rPr lang="en-US" dirty="0"/>
              <a:t> </a:t>
            </a:r>
          </a:p>
        </p:txBody>
      </p:sp>
      <p:sp>
        <p:nvSpPr>
          <p:cNvPr id="6" name="Right Arrow 5"/>
          <p:cNvSpPr/>
          <p:nvPr/>
        </p:nvSpPr>
        <p:spPr>
          <a:xfrm>
            <a:off x="4502727" y="2909454"/>
            <a:ext cx="3602182" cy="2493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127821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43746" y="360219"/>
            <a:ext cx="8548254" cy="984885"/>
          </a:xfrm>
          <a:prstGeom prst="rect">
            <a:avLst/>
          </a:prstGeom>
          <a:noFill/>
        </p:spPr>
        <p:txBody>
          <a:bodyPr wrap="square" rtlCol="0">
            <a:spAutoFit/>
          </a:bodyPr>
          <a:lstStyle/>
          <a:p>
            <a:r>
              <a:rPr lang="en-US" sz="5800"/>
              <a:t>Potential impact</a:t>
            </a:r>
          </a:p>
        </p:txBody>
      </p:sp>
      <p:sp>
        <p:nvSpPr>
          <p:cNvPr id="3" name="TextBox 2"/>
          <p:cNvSpPr txBox="1"/>
          <p:nvPr/>
        </p:nvSpPr>
        <p:spPr>
          <a:xfrm>
            <a:off x="180110" y="2382983"/>
            <a:ext cx="3657599" cy="2585323"/>
          </a:xfrm>
          <a:prstGeom prst="rect">
            <a:avLst/>
          </a:prstGeom>
          <a:noFill/>
        </p:spPr>
        <p:txBody>
          <a:bodyPr wrap="square" rtlCol="0">
            <a:spAutoFit/>
          </a:bodyPr>
          <a:lstStyle/>
          <a:p>
            <a:r>
              <a:rPr lang="en-US" dirty="0"/>
              <a:t>Raise awareness of the rate of seizures and epilepsy in 22q11.2DS</a:t>
            </a:r>
          </a:p>
          <a:p>
            <a:pPr marL="285750" indent="-285750">
              <a:buFont typeface="Arial" charset="0"/>
              <a:buChar char="•"/>
            </a:pPr>
            <a:endParaRPr lang="en-US" dirty="0"/>
          </a:p>
          <a:p>
            <a:r>
              <a:rPr lang="en-US" dirty="0"/>
              <a:t>Raise awareness of the impact that seizures and epilepsy can have on development in 22q11.2DS</a:t>
            </a:r>
          </a:p>
          <a:p>
            <a:pPr marL="285750" indent="-285750">
              <a:buFont typeface="Arial" charset="0"/>
              <a:buChar char="•"/>
            </a:pPr>
            <a:endParaRPr lang="en-US" dirty="0"/>
          </a:p>
          <a:p>
            <a:pPr marL="285750" indent="-285750">
              <a:buFont typeface="Arial" charset="0"/>
              <a:buChar char="•"/>
            </a:pPr>
            <a:endParaRPr lang="en-US" dirty="0"/>
          </a:p>
          <a:p>
            <a:r>
              <a:rPr lang="en-US" dirty="0"/>
              <a:t> </a:t>
            </a:r>
          </a:p>
        </p:txBody>
      </p:sp>
      <p:sp>
        <p:nvSpPr>
          <p:cNvPr id="8" name="Right Arrow 7"/>
          <p:cNvSpPr/>
          <p:nvPr/>
        </p:nvSpPr>
        <p:spPr>
          <a:xfrm>
            <a:off x="4502727" y="2909454"/>
            <a:ext cx="3602182" cy="2493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130145" y="2382983"/>
            <a:ext cx="2535381" cy="1754326"/>
          </a:xfrm>
          <a:prstGeom prst="rect">
            <a:avLst/>
          </a:prstGeom>
          <a:noFill/>
        </p:spPr>
        <p:txBody>
          <a:bodyPr wrap="square" rtlCol="0">
            <a:spAutoFit/>
          </a:bodyPr>
          <a:lstStyle/>
          <a:p>
            <a:r>
              <a:rPr lang="en-US" dirty="0"/>
              <a:t>Epilepsy spotted earlier?</a:t>
            </a:r>
          </a:p>
          <a:p>
            <a:endParaRPr lang="en-US" dirty="0"/>
          </a:p>
          <a:p>
            <a:r>
              <a:rPr lang="en-US" dirty="0"/>
              <a:t>Epilepsy treated earlier? </a:t>
            </a:r>
          </a:p>
          <a:p>
            <a:endParaRPr lang="en-US" dirty="0"/>
          </a:p>
          <a:p>
            <a:r>
              <a:rPr lang="en-US" dirty="0"/>
              <a:t>Epilepsy has less of an impact on development?</a:t>
            </a:r>
          </a:p>
        </p:txBody>
      </p:sp>
    </p:spTree>
    <p:extLst>
      <p:ext uri="{BB962C8B-B14F-4D97-AF65-F5344CB8AC3E}">
        <p14:creationId xmlns:p14="http://schemas.microsoft.com/office/powerpoint/2010/main" val="18389225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57253" y="166867"/>
            <a:ext cx="9538138" cy="2462213"/>
          </a:xfrm>
          <a:prstGeom prst="rect">
            <a:avLst/>
          </a:prstGeom>
          <a:noFill/>
        </p:spPr>
        <p:txBody>
          <a:bodyPr wrap="square" rtlCol="0">
            <a:spAutoFit/>
          </a:bodyPr>
          <a:lstStyle/>
          <a:p>
            <a:r>
              <a:rPr lang="en-GB" sz="5800" dirty="0"/>
              <a:t>Acknowledgements</a:t>
            </a:r>
          </a:p>
          <a:p>
            <a:endParaRPr lang="en-GB" sz="4800" dirty="0"/>
          </a:p>
          <a:p>
            <a:endParaRPr lang="en-GB" sz="4800" dirty="0"/>
          </a:p>
        </p:txBody>
      </p:sp>
      <p:pic>
        <p:nvPicPr>
          <p:cNvPr id="6" name="Picture 5"/>
          <p:cNvPicPr>
            <a:picLocks noChangeAspect="1"/>
          </p:cNvPicPr>
          <p:nvPr/>
        </p:nvPicPr>
        <p:blipFill rotWithShape="1">
          <a:blip r:embed="rId3"/>
          <a:srcRect l="12048" t="10479" r="12397" b="12529"/>
          <a:stretch/>
        </p:blipFill>
        <p:spPr>
          <a:xfrm>
            <a:off x="3511850" y="5277437"/>
            <a:ext cx="1814105" cy="1051644"/>
          </a:xfrm>
          <a:prstGeom prst="rect">
            <a:avLst/>
          </a:prstGeom>
        </p:spPr>
      </p:pic>
      <p:grpSp>
        <p:nvGrpSpPr>
          <p:cNvPr id="7" name="Group 6"/>
          <p:cNvGrpSpPr/>
          <p:nvPr/>
        </p:nvGrpSpPr>
        <p:grpSpPr>
          <a:xfrm>
            <a:off x="5793044" y="5517018"/>
            <a:ext cx="3782073" cy="670084"/>
            <a:chOff x="4769791" y="4387923"/>
            <a:chExt cx="4374209" cy="939800"/>
          </a:xfrm>
        </p:grpSpPr>
        <p:pic>
          <p:nvPicPr>
            <p:cNvPr id="8" name="Picture 7"/>
            <p:cNvPicPr>
              <a:picLocks noChangeAspect="1"/>
            </p:cNvPicPr>
            <p:nvPr/>
          </p:nvPicPr>
          <p:blipFill>
            <a:blip r:embed="rId4"/>
            <a:stretch>
              <a:fillRect/>
            </a:stretch>
          </p:blipFill>
          <p:spPr>
            <a:xfrm>
              <a:off x="4769791" y="4387923"/>
              <a:ext cx="850900" cy="939800"/>
            </a:xfrm>
            <a:prstGeom prst="rect">
              <a:avLst/>
            </a:prstGeom>
          </p:spPr>
        </p:pic>
        <p:pic>
          <p:nvPicPr>
            <p:cNvPr id="9" name="Picture 8"/>
            <p:cNvPicPr>
              <a:picLocks noChangeAspect="1"/>
            </p:cNvPicPr>
            <p:nvPr/>
          </p:nvPicPr>
          <p:blipFill>
            <a:blip r:embed="rId5"/>
            <a:stretch>
              <a:fillRect/>
            </a:stretch>
          </p:blipFill>
          <p:spPr>
            <a:xfrm>
              <a:off x="5842000" y="4730823"/>
              <a:ext cx="3302000" cy="596900"/>
            </a:xfrm>
            <a:prstGeom prst="rect">
              <a:avLst/>
            </a:prstGeom>
          </p:spPr>
        </p:pic>
      </p:grpSp>
      <p:pic>
        <p:nvPicPr>
          <p:cNvPr id="11" name="Picture 10"/>
          <p:cNvPicPr>
            <a:picLocks noChangeAspect="1"/>
          </p:cNvPicPr>
          <p:nvPr/>
        </p:nvPicPr>
        <p:blipFill rotWithShape="1">
          <a:blip r:embed="rId6"/>
          <a:srcRect l="17140" r="19221"/>
          <a:stretch/>
        </p:blipFill>
        <p:spPr>
          <a:xfrm>
            <a:off x="9766467" y="3991668"/>
            <a:ext cx="1365357" cy="885177"/>
          </a:xfrm>
          <a:prstGeom prst="rect">
            <a:avLst/>
          </a:prstGeom>
        </p:spPr>
      </p:pic>
      <p:pic>
        <p:nvPicPr>
          <p:cNvPr id="12" name="Picture 11"/>
          <p:cNvPicPr>
            <a:picLocks noChangeAspect="1"/>
          </p:cNvPicPr>
          <p:nvPr/>
        </p:nvPicPr>
        <p:blipFill>
          <a:blip r:embed="rId7"/>
          <a:stretch>
            <a:fillRect/>
          </a:stretch>
        </p:blipFill>
        <p:spPr>
          <a:xfrm>
            <a:off x="9766467" y="4978413"/>
            <a:ext cx="1381359" cy="1208689"/>
          </a:xfrm>
          <a:prstGeom prst="rect">
            <a:avLst/>
          </a:prstGeom>
        </p:spPr>
      </p:pic>
      <p:pic>
        <p:nvPicPr>
          <p:cNvPr id="13" name="Picture 12"/>
          <p:cNvPicPr>
            <a:picLocks noChangeAspect="1"/>
          </p:cNvPicPr>
          <p:nvPr/>
        </p:nvPicPr>
        <p:blipFill>
          <a:blip r:embed="rId8"/>
          <a:stretch>
            <a:fillRect/>
          </a:stretch>
        </p:blipFill>
        <p:spPr>
          <a:xfrm>
            <a:off x="247850" y="5416130"/>
            <a:ext cx="3072650" cy="774259"/>
          </a:xfrm>
          <a:prstGeom prst="rect">
            <a:avLst/>
          </a:prstGeom>
        </p:spPr>
      </p:pic>
      <p:sp>
        <p:nvSpPr>
          <p:cNvPr id="2" name="TextBox 1"/>
          <p:cNvSpPr txBox="1"/>
          <p:nvPr/>
        </p:nvSpPr>
        <p:spPr>
          <a:xfrm>
            <a:off x="247850" y="1335819"/>
            <a:ext cx="8586049" cy="3970318"/>
          </a:xfrm>
          <a:prstGeom prst="rect">
            <a:avLst/>
          </a:prstGeom>
          <a:noFill/>
        </p:spPr>
        <p:txBody>
          <a:bodyPr wrap="square" rtlCol="0">
            <a:spAutoFit/>
          </a:bodyPr>
          <a:lstStyle/>
          <a:p>
            <a:r>
              <a:rPr lang="en-GB" dirty="0"/>
              <a:t>Professor Marianne van den Bree                                                        </a:t>
            </a:r>
          </a:p>
          <a:p>
            <a:r>
              <a:rPr lang="en-GB" dirty="0"/>
              <a:t>Professor David Linden                                                                           </a:t>
            </a:r>
          </a:p>
          <a:p>
            <a:r>
              <a:rPr lang="en-GB" dirty="0"/>
              <a:t>Professor Sir Michael Owen                                                                </a:t>
            </a:r>
          </a:p>
          <a:p>
            <a:r>
              <a:rPr lang="en-GB" dirty="0"/>
              <a:t>                                                                                                                   </a:t>
            </a:r>
          </a:p>
          <a:p>
            <a:r>
              <a:rPr lang="en-GB" dirty="0"/>
              <a:t>Dr Rhys Thomas</a:t>
            </a:r>
          </a:p>
          <a:p>
            <a:r>
              <a:rPr lang="en-GB" dirty="0"/>
              <a:t>Dr Khalid Hamandi </a:t>
            </a:r>
          </a:p>
          <a:p>
            <a:endParaRPr lang="en-GB" dirty="0"/>
          </a:p>
          <a:p>
            <a:r>
              <a:rPr lang="en-GB" dirty="0"/>
              <a:t>Professor Jeremy Hall</a:t>
            </a:r>
          </a:p>
          <a:p>
            <a:r>
              <a:rPr lang="en-GB" dirty="0"/>
              <a:t>Professor Liam Gray</a:t>
            </a:r>
          </a:p>
          <a:p>
            <a:r>
              <a:rPr lang="en-GB" dirty="0"/>
              <a:t>Professor Mike Kerr</a:t>
            </a:r>
          </a:p>
          <a:p>
            <a:r>
              <a:rPr lang="en-GB" dirty="0"/>
              <a:t>Dr Sarah Knott</a:t>
            </a:r>
          </a:p>
          <a:p>
            <a:endParaRPr lang="en-GB" dirty="0"/>
          </a:p>
          <a:p>
            <a:r>
              <a:rPr lang="en-GB" dirty="0"/>
              <a:t>Clinical Neurophysiology department at University Hospital of Wales</a:t>
            </a:r>
          </a:p>
          <a:p>
            <a:pPr marL="742950" lvl="1" indent="-285750">
              <a:buFont typeface="Arial" panose="020B0604020202020204" pitchFamily="34" charset="0"/>
              <a:buChar char="•"/>
            </a:pPr>
            <a:r>
              <a:rPr lang="en-GB" dirty="0"/>
              <a:t>Dr Gareth Payne		</a:t>
            </a:r>
          </a:p>
        </p:txBody>
      </p:sp>
      <p:sp>
        <p:nvSpPr>
          <p:cNvPr id="14" name="TextBox 13"/>
          <p:cNvSpPr txBox="1"/>
          <p:nvPr/>
        </p:nvSpPr>
        <p:spPr>
          <a:xfrm>
            <a:off x="5957274" y="2747292"/>
            <a:ext cx="2947459" cy="369332"/>
          </a:xfrm>
          <a:prstGeom prst="rect">
            <a:avLst/>
          </a:prstGeom>
          <a:noFill/>
        </p:spPr>
        <p:txBody>
          <a:bodyPr wrap="square" rtlCol="0">
            <a:spAutoFit/>
          </a:bodyPr>
          <a:lstStyle/>
          <a:p>
            <a:r>
              <a:rPr lang="en-GB" dirty="0"/>
              <a:t>The ECHO/IMAGINE team</a:t>
            </a:r>
          </a:p>
        </p:txBody>
      </p:sp>
      <p:sp>
        <p:nvSpPr>
          <p:cNvPr id="15" name="TextBox 14"/>
          <p:cNvSpPr txBox="1"/>
          <p:nvPr/>
        </p:nvSpPr>
        <p:spPr>
          <a:xfrm>
            <a:off x="5957274" y="1336082"/>
            <a:ext cx="2407499" cy="1200329"/>
          </a:xfrm>
          <a:prstGeom prst="rect">
            <a:avLst/>
          </a:prstGeom>
          <a:noFill/>
        </p:spPr>
        <p:txBody>
          <a:bodyPr wrap="square" rtlCol="0">
            <a:spAutoFit/>
          </a:bodyPr>
          <a:lstStyle/>
          <a:p>
            <a:r>
              <a:rPr lang="en-GB" dirty="0"/>
              <a:t>Dr Ullrich Bartsch (University of Bristol)</a:t>
            </a:r>
          </a:p>
          <a:p>
            <a:r>
              <a:rPr lang="en-GB" dirty="0"/>
              <a:t>Professor Matt Jones</a:t>
            </a:r>
          </a:p>
          <a:p>
            <a:r>
              <a:rPr lang="en-GB" dirty="0"/>
              <a:t>(University of Bristol)</a:t>
            </a:r>
          </a:p>
        </p:txBody>
      </p:sp>
      <p:pic>
        <p:nvPicPr>
          <p:cNvPr id="16" name="Picture 15"/>
          <p:cNvPicPr>
            <a:picLocks noChangeAspect="1"/>
          </p:cNvPicPr>
          <p:nvPr/>
        </p:nvPicPr>
        <p:blipFill>
          <a:blip r:embed="rId9"/>
          <a:stretch>
            <a:fillRect/>
          </a:stretch>
        </p:blipFill>
        <p:spPr>
          <a:xfrm>
            <a:off x="9766467" y="2209803"/>
            <a:ext cx="1589518" cy="1155433"/>
          </a:xfrm>
          <a:prstGeom prst="rect">
            <a:avLst/>
          </a:prstGeom>
        </p:spPr>
      </p:pic>
      <p:sp>
        <p:nvSpPr>
          <p:cNvPr id="3" name="TextBox 2"/>
          <p:cNvSpPr txBox="1"/>
          <p:nvPr/>
        </p:nvSpPr>
        <p:spPr>
          <a:xfrm>
            <a:off x="5832831" y="3488242"/>
            <a:ext cx="2115164" cy="369332"/>
          </a:xfrm>
          <a:prstGeom prst="rect">
            <a:avLst/>
          </a:prstGeom>
          <a:noFill/>
        </p:spPr>
        <p:txBody>
          <a:bodyPr wrap="square" rtlCol="0">
            <a:spAutoFit/>
          </a:bodyPr>
          <a:lstStyle/>
          <a:p>
            <a:r>
              <a:rPr lang="en-US" dirty="0"/>
              <a:t>ECHO study families</a:t>
            </a:r>
          </a:p>
        </p:txBody>
      </p:sp>
      <p:sp>
        <p:nvSpPr>
          <p:cNvPr id="5" name="AutoShape 2" descr="mage result for 22q ireland"/>
          <p:cNvSpPr>
            <a:spLocks noChangeAspect="1" noChangeArrowheads="1"/>
          </p:cNvSpPr>
          <p:nvPr/>
        </p:nvSpPr>
        <p:spPr bwMode="auto">
          <a:xfrm>
            <a:off x="0" y="0"/>
            <a:ext cx="1905000" cy="12001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993856717"/>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2438</TotalTime>
  <Words>5058</Words>
  <Application>Microsoft Office PowerPoint</Application>
  <PresentationFormat>Widescreen</PresentationFormat>
  <Paragraphs>334</Paragraphs>
  <Slides>29</Slides>
  <Notes>29</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Retrospect</vt:lpstr>
      <vt:lpstr>Epilepsy in children and adolescents with 22q11.2 Deletion Syndrome</vt:lpstr>
      <vt:lpstr>PowerPoint Presentation</vt:lpstr>
      <vt:lpstr>PowerPoint Presentation</vt:lpstr>
      <vt:lpstr>Seizures</vt:lpstr>
      <vt:lpstr>Seizures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304</cp:revision>
  <dcterms:created xsi:type="dcterms:W3CDTF">2017-09-29T09:28:27Z</dcterms:created>
  <dcterms:modified xsi:type="dcterms:W3CDTF">2017-10-12T10:25:40Z</dcterms:modified>
</cp:coreProperties>
</file>