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5" r:id="rId1"/>
    <p:sldMasterId id="2147483660" r:id="rId2"/>
    <p:sldMasterId id="2147483731" r:id="rId3"/>
  </p:sldMasterIdLst>
  <p:notesMasterIdLst>
    <p:notesMasterId r:id="rId29"/>
  </p:notesMasterIdLst>
  <p:handoutMasterIdLst>
    <p:handoutMasterId r:id="rId30"/>
  </p:handoutMasterIdLst>
  <p:sldIdLst>
    <p:sldId id="303" r:id="rId4"/>
    <p:sldId id="346" r:id="rId5"/>
    <p:sldId id="323" r:id="rId6"/>
    <p:sldId id="321" r:id="rId7"/>
    <p:sldId id="305" r:id="rId8"/>
    <p:sldId id="311" r:id="rId9"/>
    <p:sldId id="326" r:id="rId10"/>
    <p:sldId id="338" r:id="rId11"/>
    <p:sldId id="327" r:id="rId12"/>
    <p:sldId id="334" r:id="rId13"/>
    <p:sldId id="328" r:id="rId14"/>
    <p:sldId id="335" r:id="rId15"/>
    <p:sldId id="310" r:id="rId16"/>
    <p:sldId id="312" r:id="rId17"/>
    <p:sldId id="322" r:id="rId18"/>
    <p:sldId id="349" r:id="rId19"/>
    <p:sldId id="336" r:id="rId20"/>
    <p:sldId id="329" r:id="rId21"/>
    <p:sldId id="348" r:id="rId22"/>
    <p:sldId id="337" r:id="rId23"/>
    <p:sldId id="330" r:id="rId24"/>
    <p:sldId id="331" r:id="rId25"/>
    <p:sldId id="350" r:id="rId26"/>
    <p:sldId id="340" r:id="rId27"/>
    <p:sldId id="341" r:id="rId28"/>
  </p:sldIdLst>
  <p:sldSz cx="9144000" cy="5143500" type="screen16x9"/>
  <p:notesSz cx="6781800" cy="9906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EDD233"/>
    <a:srgbClr val="F8D9A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32" autoAdjust="0"/>
    <p:restoredTop sz="90929"/>
  </p:normalViewPr>
  <p:slideViewPr>
    <p:cSldViewPr showGuides="1">
      <p:cViewPr varScale="1">
        <p:scale>
          <a:sx n="138" d="100"/>
          <a:sy n="138" d="100"/>
        </p:scale>
        <p:origin x="558" y="138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84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7107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3338" y="0"/>
            <a:ext cx="293846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7108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0700"/>
            <a:ext cx="29384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7109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3338" y="9410700"/>
            <a:ext cx="293846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8819A2C5-D425-418A-813C-D2056631D7C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19462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050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84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6387" name="Rectangle 2051"/>
          <p:cNvSpPr>
            <a:spLocks noGrp="1" noChangeArrowheads="1"/>
          </p:cNvSpPr>
          <p:nvPr>
            <p:ph type="dt" idx="1"/>
          </p:nvPr>
        </p:nvSpPr>
        <p:spPr bwMode="auto">
          <a:xfrm>
            <a:off x="3843338" y="0"/>
            <a:ext cx="293846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196" name="Rectangle 205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8900" y="742950"/>
            <a:ext cx="6604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389" name="Rectangle 205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705350"/>
            <a:ext cx="4972050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 smtClean="0"/>
              <a:t>Click to edit Master text styles</a:t>
            </a:r>
          </a:p>
          <a:p>
            <a:pPr lvl="1"/>
            <a:r>
              <a:rPr lang="en-GB" altLang="en-US" noProof="0" smtClean="0"/>
              <a:t>Second level</a:t>
            </a:r>
          </a:p>
          <a:p>
            <a:pPr lvl="2"/>
            <a:r>
              <a:rPr lang="en-GB" altLang="en-US" noProof="0" smtClean="0"/>
              <a:t>Third level</a:t>
            </a:r>
          </a:p>
          <a:p>
            <a:pPr lvl="3"/>
            <a:r>
              <a:rPr lang="en-GB" altLang="en-US" noProof="0" smtClean="0"/>
              <a:t>Fourth level</a:t>
            </a:r>
          </a:p>
          <a:p>
            <a:pPr lvl="4"/>
            <a:r>
              <a:rPr lang="en-GB" altLang="en-US" noProof="0" smtClean="0"/>
              <a:t>Fifth level</a:t>
            </a:r>
          </a:p>
        </p:txBody>
      </p:sp>
      <p:sp>
        <p:nvSpPr>
          <p:cNvPr id="16390" name="Rectangle 205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0700"/>
            <a:ext cx="29384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6391" name="Rectangle 205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3338" y="9410700"/>
            <a:ext cx="293846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4F9E15A-2DDD-48A4-81E6-2EDEC1199F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10948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114B68-CB44-4636-8F2C-207326032902}" type="slidenum">
              <a:rPr lang="en-IE" smtClean="0"/>
              <a:t>1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7434987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F9E15A-2DDD-48A4-81E6-2EDEC1199FAA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09160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>
              <a:ea typeface="ＭＳ Ｐゴシック" pitchFamily="34" charset="-128"/>
              <a:cs typeface="ＭＳ Ｐゴシック" pitchFamily="34" charset="-128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Geneva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Geneva"/>
                <a:cs typeface="Geneva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Geneva"/>
                <a:cs typeface="Geneva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Geneva"/>
                <a:cs typeface="Geneva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Geneva"/>
                <a:cs typeface="Geneva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Geneva"/>
                <a:cs typeface="Geneva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Geneva"/>
                <a:cs typeface="Geneva"/>
              </a:defRPr>
            </a:lvl9pPr>
          </a:lstStyle>
          <a:p>
            <a:pPr eaLnBrk="1" hangingPunct="1">
              <a:spcBef>
                <a:spcPct val="0"/>
              </a:spcBef>
            </a:pPr>
            <a:fld id="{04206081-9545-48C2-9F78-5078C17D0DB2}" type="slidenum">
              <a:rPr lang="de-DE" altLang="de-DE" smtClean="0">
                <a:latin typeface="Arial" pitchFamily="34" charset="0"/>
                <a:cs typeface="Arial" pitchFamily="34" charset="0"/>
              </a:rPr>
              <a:pPr eaLnBrk="1" hangingPunct="1">
                <a:spcBef>
                  <a:spcPct val="0"/>
                </a:spcBef>
              </a:pPr>
              <a:t>6</a:t>
            </a:fld>
            <a:endParaRPr lang="de-DE" altLang="de-DE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723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13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586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980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951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977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72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947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633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134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5740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4D4E8-1442-4A26-862E-F7A1A3386CB3}" type="datetimeFigureOut">
              <a:rPr lang="en-GB"/>
              <a:pPr>
                <a:defRPr/>
              </a:pPr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8AA0D-06A5-4A03-86AF-FCD31649C8B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4885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40FB6-9916-4744-A588-88582159FB2B}" type="datetimeFigureOut">
              <a:rPr lang="en-GB"/>
              <a:pPr>
                <a:defRPr/>
              </a:pPr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5FE55-7890-4B92-8DAC-E9A4D1B545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645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52000" cy="1348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3568" y="1923678"/>
            <a:ext cx="7772400" cy="2403053"/>
          </a:xfrm>
        </p:spPr>
        <p:txBody>
          <a:bodyPr anchor="t"/>
          <a:lstStyle>
            <a:lvl1pPr algn="l">
              <a:defRPr sz="4000" b="1" cap="none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A2E35-467A-4B59-82DC-CA561B91D6DD}" type="datetimeFigureOut">
              <a:rPr lang="en-GB"/>
              <a:pPr>
                <a:defRPr/>
              </a:pPr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0FB9F-F625-4E59-ABB6-F6A9692E428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6369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47B15-667E-4BCF-8B3A-A77556EB54EA}" type="datetimeFigureOut">
              <a:rPr lang="en-GB"/>
              <a:pPr>
                <a:defRPr/>
              </a:pPr>
              <a:t>08/10/2017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46B6B-B495-4202-9733-F50C9C7FB7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4361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AC0FC-96BA-4D10-9D73-BF78231C6B28}" type="datetimeFigureOut">
              <a:rPr lang="en-GB"/>
              <a:pPr>
                <a:defRPr/>
              </a:pPr>
              <a:t>08/10/2017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3AD48-89ED-4225-9717-C63FF82E123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8771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9EE57-8035-41DD-9C26-3C6F5DAA7CFD}" type="datetimeFigureOut">
              <a:rPr lang="en-GB"/>
              <a:pPr>
                <a:defRPr/>
              </a:pPr>
              <a:t>08/10/2017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80DCE-CC63-41F3-B3BF-2DC7C1BD5F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9178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DAF2E-DC61-4E6E-94AB-B60AED80656E}" type="datetimeFigureOut">
              <a:rPr lang="en-GB"/>
              <a:pPr>
                <a:defRPr/>
              </a:pPr>
              <a:t>08/10/2017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71BE9-486E-45C4-86CB-5A5F3C3951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544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898C3-4A5E-46F2-8CA9-97065EF60EB5}" type="datetimeFigureOut">
              <a:rPr lang="en-GB"/>
              <a:pPr>
                <a:defRPr/>
              </a:pPr>
              <a:t>08/10/2017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27412-71D6-44C2-A9F5-635BC27635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5443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78D83-690E-44A6-9615-6E3773D09219}" type="datetimeFigureOut">
              <a:rPr lang="en-GB"/>
              <a:pPr>
                <a:defRPr/>
              </a:pPr>
              <a:t>08/10/2017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233AE-E9D9-464A-AA2D-6B972A04F9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533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34E77-4970-41AE-8E37-D8248A576885}" type="datetimeFigureOut">
              <a:rPr lang="en-GB"/>
              <a:pPr>
                <a:defRPr/>
              </a:pPr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9CED2-2637-4A41-9192-F691BFD70E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3368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04DF-1EF5-402B-A3AD-220EAF3DB805}" type="datetimeFigureOut">
              <a:rPr lang="en-GB"/>
              <a:pPr>
                <a:defRPr/>
              </a:pPr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84ABD-F176-4BF4-91E7-E32687AA68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8790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171450"/>
            <a:ext cx="8695944" cy="452628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4015472"/>
            <a:ext cx="8723376" cy="998685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00150"/>
            <a:ext cx="7772400" cy="1335081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67001"/>
            <a:ext cx="6400800" cy="11049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171450"/>
            <a:ext cx="8695944" cy="3552444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9" y="3152694"/>
            <a:ext cx="2876429" cy="535520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3056467"/>
            <a:ext cx="5544515" cy="637604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3065672"/>
            <a:ext cx="5467980" cy="580704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3055631"/>
            <a:ext cx="3308000" cy="488662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3043916"/>
            <a:ext cx="8723376" cy="997406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1847670"/>
            <a:ext cx="7772400" cy="1143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078086"/>
            <a:ext cx="6417734" cy="70485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009394"/>
            <a:ext cx="3822192" cy="25854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09394"/>
            <a:ext cx="3822192" cy="25854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08585"/>
            <a:ext cx="3822192" cy="47982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3" y="2571751"/>
            <a:ext cx="3820055" cy="20228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008585"/>
            <a:ext cx="3822192" cy="47982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71751"/>
            <a:ext cx="3822192" cy="20228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7406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686050"/>
            <a:ext cx="3352800" cy="142875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8685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1714500"/>
            <a:ext cx="3352800" cy="939546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371600"/>
            <a:ext cx="3904076" cy="28575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171450"/>
            <a:ext cx="8695944" cy="452628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4015472"/>
            <a:ext cx="8723376" cy="998685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6" y="254000"/>
            <a:ext cx="3812645" cy="1822451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4" y="2089150"/>
            <a:ext cx="3818467" cy="18161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028700"/>
            <a:ext cx="3566160" cy="219456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8685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85850"/>
            <a:ext cx="2057400" cy="3365500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85850"/>
            <a:ext cx="6019800" cy="3365501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52000" cy="1348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919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defRPr sz="1200" smtClean="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9FADD070-3693-41F0-BADB-35FB541A71E6}" type="datetimeFigureOut">
              <a:rPr lang="en-GB"/>
              <a:pPr>
                <a:defRPr/>
              </a:pPr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0" hangingPunct="0">
              <a:defRPr sz="1200" smtClean="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191FB2FD-B962-4662-80C0-9F11CBA062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171450"/>
            <a:ext cx="8695944" cy="18516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259572"/>
            <a:ext cx="8723376" cy="997406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46"/>
            <a:ext cx="8229600" cy="9395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7623"/>
            <a:ext cx="378669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5384978-FF33-4943-AA93-CA0F6CF72124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9" y="4687623"/>
            <a:ext cx="378669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7623"/>
            <a:ext cx="116182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AC35110-1EFC-4265-8B99-12D554FCCDAB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8" y="2006600"/>
            <a:ext cx="7408333" cy="25880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6"/>
          <p:cNvSpPr>
            <a:spLocks noGrp="1"/>
          </p:cNvSpPr>
          <p:nvPr>
            <p:ph type="ctrTitle"/>
          </p:nvPr>
        </p:nvSpPr>
        <p:spPr>
          <a:xfrm>
            <a:off x="777074" y="3327834"/>
            <a:ext cx="7851648" cy="1371600"/>
          </a:xfrm>
        </p:spPr>
        <p:txBody>
          <a:bodyPr>
            <a:normAutofit fontScale="90000"/>
          </a:bodyPr>
          <a:lstStyle/>
          <a:p>
            <a:r>
              <a:rPr kumimoji="0" lang="en-I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>Fiona </a:t>
            </a:r>
            <a:r>
              <a:rPr kumimoji="0" lang="en-IE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>McNicholas</a:t>
            </a:r>
            <a:r>
              <a:rPr kumimoji="0" lang="en-I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> </a:t>
            </a:r>
            <a:br>
              <a:rPr kumimoji="0" lang="en-I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</a:b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>MD </a:t>
            </a:r>
            <a:r>
              <a:rPr kumimoji="0" lang="en-GB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>FRCPsych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> Dip </a:t>
            </a:r>
            <a:r>
              <a:rPr kumimoji="0" lang="en-GB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>Clin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> </a:t>
            </a:r>
            <a:r>
              <a:rPr kumimoji="0" lang="en-GB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>Psychother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/>
            </a:r>
            <a:b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</a:b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>Consultant at OLCHC &amp; Lucena Clinic, Rathgar, Chair UCD</a:t>
            </a: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/>
            </a:r>
            <a:b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</a:br>
            <a:r>
              <a:rPr lang="en-GB" sz="2400" kern="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Times" pitchFamily="18" charset="0"/>
                <a:cs typeface="Times" pitchFamily="18" charset="0"/>
              </a:rPr>
              <a:t>&amp; Lorna Kerin</a:t>
            </a:r>
            <a:br>
              <a:rPr lang="en-GB" sz="2400" kern="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Times" pitchFamily="18" charset="0"/>
                <a:cs typeface="Times" pitchFamily="18" charset="0"/>
              </a:rPr>
            </a:br>
            <a:r>
              <a:rPr lang="en-GB" sz="2400" kern="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Times" pitchFamily="18" charset="0"/>
                <a:cs typeface="Times" pitchFamily="18" charset="0"/>
              </a:rPr>
              <a:t>…………</a:t>
            </a:r>
            <a:br>
              <a:rPr lang="en-GB" sz="2400" kern="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Times" pitchFamily="18" charset="0"/>
                <a:cs typeface="Times" pitchFamily="18" charset="0"/>
              </a:rPr>
            </a:br>
            <a:r>
              <a:rPr lang="en-GB" sz="2400" kern="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Times" pitchFamily="18" charset="0"/>
                <a:cs typeface="Times" pitchFamily="18" charset="0"/>
              </a:rPr>
              <a:t>8</a:t>
            </a:r>
            <a:r>
              <a:rPr lang="en-GB" sz="2400" kern="0" baseline="3000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Times" pitchFamily="18" charset="0"/>
                <a:cs typeface="Times" pitchFamily="18" charset="0"/>
              </a:rPr>
              <a:t>th</a:t>
            </a:r>
            <a:r>
              <a:rPr lang="en-GB" sz="2400" kern="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Times" pitchFamily="18" charset="0"/>
                <a:cs typeface="Times" pitchFamily="18" charset="0"/>
              </a:rPr>
              <a:t> Oct, 2017</a:t>
            </a: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  <a:t/>
            </a:r>
            <a:b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Times" pitchFamily="18" charset="0"/>
                <a:ea typeface="+mj-ea"/>
                <a:cs typeface="Times" pitchFamily="18" charset="0"/>
              </a:rPr>
            </a:br>
            <a:endParaRPr lang="en-US" sz="4600" dirty="0" smtClean="0">
              <a:solidFill>
                <a:schemeClr val="tx1"/>
              </a:solidFill>
            </a:endParaRPr>
          </a:p>
        </p:txBody>
      </p:sp>
      <p:sp>
        <p:nvSpPr>
          <p:cNvPr id="3074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R="0" eaLnBrk="1" hangingPunct="1">
              <a:buFont typeface="Arial" pitchFamily="34" charset="0"/>
              <a:buNone/>
            </a:pPr>
            <a:endParaRPr lang="en-GB" sz="3200" b="1" dirty="0" smtClean="0">
              <a:solidFill>
                <a:srgbClr val="03495C"/>
              </a:solidFill>
            </a:endParaRPr>
          </a:p>
          <a:p>
            <a:pPr marR="0" eaLnBrk="1" hangingPunct="1">
              <a:buFont typeface="Arial" pitchFamily="34" charset="0"/>
              <a:buNone/>
            </a:pPr>
            <a:endParaRPr lang="en-GB" sz="3200" b="1" dirty="0" smtClean="0">
              <a:solidFill>
                <a:srgbClr val="03495C"/>
              </a:solidFill>
            </a:endParaRPr>
          </a:p>
          <a:p>
            <a:pPr marR="0" eaLnBrk="1" hangingPunct="1">
              <a:lnSpc>
                <a:spcPct val="80000"/>
              </a:lnSpc>
            </a:pPr>
            <a:endParaRPr lang="en-GB" sz="1800" dirty="0" smtClean="0"/>
          </a:p>
          <a:p>
            <a:pPr marR="0" eaLnBrk="1" hangingPunct="1">
              <a:lnSpc>
                <a:spcPct val="80000"/>
              </a:lnSpc>
            </a:pPr>
            <a:endParaRPr lang="en-GB" sz="1800" dirty="0" smtClean="0"/>
          </a:p>
          <a:p>
            <a:pPr marR="0" eaLnBrk="1" hangingPunct="1">
              <a:buFont typeface="Arial" pitchFamily="34" charset="0"/>
              <a:buNone/>
            </a:pPr>
            <a:endParaRPr lang="en-US" sz="1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347802" y="411511"/>
            <a:ext cx="4008174" cy="646331"/>
          </a:xfrm>
          <a:prstGeom prst="rect">
            <a:avLst/>
          </a:prstGeom>
          <a:solidFill>
            <a:srgbClr val="FF66CC"/>
          </a:solidFill>
        </p:spPr>
        <p:txBody>
          <a:bodyPr wrap="square">
            <a:spAutoFit/>
          </a:bodyPr>
          <a:lstStyle/>
          <a:p>
            <a:r>
              <a:rPr lang="en-US" sz="3600" dirty="0" smtClean="0"/>
              <a:t>‘One Stop Shop!’</a:t>
            </a:r>
            <a:endParaRPr lang="en-GB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692" y="4299943"/>
            <a:ext cx="1527942" cy="703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88" y="4299942"/>
            <a:ext cx="2606112" cy="703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://www.writing.ie/wp-content/uploads/2013/06/ucd-logo-whit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5" y="4272235"/>
            <a:ext cx="864095" cy="73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20858898">
            <a:off x="318038" y="785731"/>
            <a:ext cx="8341454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IE" b="1" dirty="0"/>
              <a:t>Psycho-Educational Program for Parents PEEP</a:t>
            </a:r>
            <a:br>
              <a:rPr lang="en-IE" b="1" dirty="0"/>
            </a:br>
            <a:r>
              <a:rPr lang="en-IE" b="1" dirty="0"/>
              <a:t>Building MH Resilience in Children, Young People with 22Q11DS and their Parents/Carers 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59618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IE" sz="3600" dirty="0" smtClean="0"/>
              <a:t>Disclosure Slide </a:t>
            </a:r>
            <a:endParaRPr lang="en-IE" sz="3600" dirty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342900" y="1119188"/>
            <a:ext cx="8229600" cy="3371850"/>
          </a:xfrm>
        </p:spPr>
        <p:txBody>
          <a:bodyPr/>
          <a:lstStyle/>
          <a:p>
            <a:pPr>
              <a:buFontTx/>
              <a:buNone/>
            </a:pPr>
            <a:r>
              <a:rPr lang="da-DK" altLang="en-US" sz="2000" smtClean="0"/>
              <a:t>Multi-Collaborative Effort</a:t>
            </a:r>
          </a:p>
          <a:p>
            <a:endParaRPr lang="en-IE" altLang="en-US" smtClean="0"/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1" y="357188"/>
            <a:ext cx="1609725" cy="667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4" y="303610"/>
            <a:ext cx="8350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4137423"/>
            <a:ext cx="3992562" cy="635794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545431"/>
            <a:ext cx="4032250" cy="230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083594"/>
            <a:ext cx="3986212" cy="1870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489723"/>
            <a:ext cx="3760788" cy="1092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24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3568" y="1563637"/>
            <a:ext cx="7408333" cy="2588022"/>
          </a:xfrm>
        </p:spPr>
        <p:txBody>
          <a:bodyPr>
            <a:normAutofit fontScale="92500" lnSpcReduction="20000"/>
          </a:bodyPr>
          <a:lstStyle/>
          <a:p>
            <a:r>
              <a:rPr lang="en-IE" dirty="0" smtClean="0"/>
              <a:t>Mon: MH Matters</a:t>
            </a:r>
          </a:p>
          <a:p>
            <a:r>
              <a:rPr lang="en-IE" dirty="0" smtClean="0"/>
              <a:t>Tues: Three is a crowd</a:t>
            </a:r>
          </a:p>
          <a:p>
            <a:r>
              <a:rPr lang="en-IE" dirty="0" smtClean="0"/>
              <a:t>Weds: We Count</a:t>
            </a:r>
          </a:p>
          <a:p>
            <a:r>
              <a:rPr lang="en-IE" dirty="0" smtClean="0"/>
              <a:t>Thurs: Transitions</a:t>
            </a:r>
          </a:p>
          <a:p>
            <a:r>
              <a:rPr lang="en-IE" dirty="0" smtClean="0"/>
              <a:t>Fri: Family </a:t>
            </a:r>
            <a:r>
              <a:rPr lang="en-IE" dirty="0" err="1" smtClean="0"/>
              <a:t>Focuss</a:t>
            </a:r>
            <a:endParaRPr lang="en-IE" dirty="0" smtClean="0"/>
          </a:p>
          <a:p>
            <a:r>
              <a:rPr lang="en-IE" dirty="0" smtClean="0"/>
              <a:t>Sat: Screening</a:t>
            </a:r>
          </a:p>
          <a:p>
            <a:r>
              <a:rPr lang="en-IE" dirty="0" smtClean="0"/>
              <a:t>Sun: STOP.</a:t>
            </a:r>
            <a:endParaRPr lang="en-I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E" sz="3600" dirty="0" smtClean="0"/>
              <a:t>A Message For Every Day Of The Week </a:t>
            </a:r>
            <a:endParaRPr lang="en-IE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7390">
            <a:off x="5060715" y="1766930"/>
            <a:ext cx="2236978" cy="2834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948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3" descr="Z:\My Pictures\nhanes overall MH prevalence-9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30103"/>
            <a:ext cx="5257800" cy="241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4" descr="Z:\My Pictures\gui_logo1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83">
            <a:off x="6477814" y="3377981"/>
            <a:ext cx="2711450" cy="117743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</p:pic>
      <p:pic>
        <p:nvPicPr>
          <p:cNvPr id="13318" name="Picture 2" descr="Z:\My Pictures\prevalence-of-mental-illness-in-children in EU US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998" y="70734"/>
            <a:ext cx="5740400" cy="2736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746"/>
            <a:ext cx="3106688" cy="939546"/>
          </a:xfrm>
          <a:solidFill>
            <a:schemeClr val="bg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IE" sz="4000" dirty="0" smtClean="0"/>
              <a:t>MH Matters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 rot="20097267">
            <a:off x="194512" y="2056093"/>
            <a:ext cx="3536122" cy="851001"/>
          </a:xfrm>
          <a:solidFill>
            <a:srgbClr val="FF0000"/>
          </a:solidFill>
        </p:spPr>
        <p:txBody>
          <a:bodyPr/>
          <a:lstStyle/>
          <a:p>
            <a:pPr algn="l">
              <a:defRPr/>
            </a:pPr>
            <a:r>
              <a:rPr lang="en-US" sz="2000" dirty="0" smtClean="0">
                <a:solidFill>
                  <a:schemeClr val="bg1"/>
                </a:solidFill>
              </a:rPr>
              <a:t>MH disorders in Youth are Common: About 1 in 10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©</a:t>
            </a:r>
            <a:r>
              <a:rPr lang="en-US" dirty="0" err="1"/>
              <a:t>FMcN</a:t>
            </a:r>
            <a:r>
              <a:rPr lang="en-US" dirty="0"/>
              <a:t>/BG</a:t>
            </a:r>
          </a:p>
        </p:txBody>
      </p:sp>
    </p:spTree>
    <p:extLst>
      <p:ext uri="{BB962C8B-B14F-4D97-AF65-F5344CB8AC3E}">
        <p14:creationId xmlns:p14="http://schemas.microsoft.com/office/powerpoint/2010/main" val="408844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E" sz="3200" dirty="0">
                <a:latin typeface="Arial" charset="0"/>
              </a:rPr>
              <a:t>‘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57200" y="1383618"/>
            <a:ext cx="5050904" cy="3188382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IE" dirty="0" smtClean="0">
                <a:latin typeface="Verdana" charset="0"/>
              </a:rPr>
              <a:t>Persistent</a:t>
            </a:r>
          </a:p>
          <a:p>
            <a:pPr>
              <a:lnSpc>
                <a:spcPct val="90000"/>
              </a:lnSpc>
            </a:pPr>
            <a:r>
              <a:rPr lang="en-IE" dirty="0" smtClean="0">
                <a:latin typeface="Verdana" charset="0"/>
              </a:rPr>
              <a:t>A disproportionate </a:t>
            </a:r>
            <a:r>
              <a:rPr lang="en-IE" dirty="0">
                <a:latin typeface="Verdana" charset="0"/>
              </a:rPr>
              <a:t>impact on the most productive decades of life</a:t>
            </a:r>
          </a:p>
          <a:p>
            <a:pPr marL="739775" lvl="1" indent="-282575" eaLnBrk="1" hangingPunct="1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</a:pPr>
            <a:r>
              <a:rPr lang="en-IE" sz="2000" dirty="0">
                <a:solidFill>
                  <a:srgbClr val="FFFFFF"/>
                </a:solidFill>
                <a:latin typeface="Verdana" charset="0"/>
              </a:rPr>
              <a:t>O</a:t>
            </a:r>
            <a:r>
              <a:rPr lang="en-IE" sz="2000" dirty="0" smtClean="0">
                <a:solidFill>
                  <a:srgbClr val="FFFFFF"/>
                </a:solidFill>
                <a:latin typeface="Verdana" charset="0"/>
              </a:rPr>
              <a:t>n </a:t>
            </a:r>
            <a:r>
              <a:rPr lang="en-IE" sz="2000" dirty="0">
                <a:solidFill>
                  <a:srgbClr val="FFFFFF"/>
                </a:solidFill>
                <a:latin typeface="Verdana" charset="0"/>
              </a:rPr>
              <a:t>education, health, </a:t>
            </a:r>
            <a:r>
              <a:rPr lang="en-IE" sz="2000" dirty="0" smtClean="0">
                <a:solidFill>
                  <a:srgbClr val="FFFFFF"/>
                </a:solidFill>
                <a:latin typeface="Verdana" charset="0"/>
              </a:rPr>
              <a:t>family, society</a:t>
            </a:r>
            <a:endParaRPr lang="en-IE" sz="2000" dirty="0">
              <a:solidFill>
                <a:srgbClr val="FFFFFF"/>
              </a:solidFill>
              <a:latin typeface="Verdana" charset="0"/>
            </a:endParaRPr>
          </a:p>
          <a:p>
            <a:pPr eaLnBrk="1" hangingPunct="1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</a:pPr>
            <a:r>
              <a:rPr lang="en-IE" dirty="0" smtClean="0">
                <a:latin typeface="Verdana" charset="0"/>
              </a:rPr>
              <a:t>Associated with significant </a:t>
            </a:r>
            <a:r>
              <a:rPr lang="en-IE" dirty="0">
                <a:latin typeface="Verdana" charset="0"/>
              </a:rPr>
              <a:t>morbidity &amp; </a:t>
            </a:r>
            <a:r>
              <a:rPr lang="en-IE" dirty="0" smtClean="0">
                <a:latin typeface="Verdana" charset="0"/>
              </a:rPr>
              <a:t>mortality</a:t>
            </a:r>
          </a:p>
          <a:p>
            <a:pPr marL="739775" lvl="1" indent="-282575" eaLnBrk="1" hangingPunct="1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</a:pPr>
            <a:endParaRPr lang="en-IE" sz="2000" dirty="0">
              <a:latin typeface="Verdana" charset="0"/>
            </a:endParaRPr>
          </a:p>
        </p:txBody>
      </p:sp>
      <p:pic>
        <p:nvPicPr>
          <p:cNvPr id="1946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91630"/>
            <a:ext cx="3544060" cy="3227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23528" y="195486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800" dirty="0">
                <a:solidFill>
                  <a:schemeClr val="bg1"/>
                </a:solidFill>
                <a:latin typeface="Verdana" charset="0"/>
              </a:rPr>
              <a:t>Mental </a:t>
            </a:r>
            <a:r>
              <a:rPr lang="en-IE" sz="2800" dirty="0" smtClean="0">
                <a:solidFill>
                  <a:schemeClr val="bg1"/>
                </a:solidFill>
                <a:latin typeface="Verdana" charset="0"/>
              </a:rPr>
              <a:t>Disorders ‘The chronic </a:t>
            </a:r>
            <a:r>
              <a:rPr lang="en-IE" sz="2800" dirty="0">
                <a:solidFill>
                  <a:schemeClr val="bg1"/>
                </a:solidFill>
                <a:latin typeface="Verdana" charset="0"/>
              </a:rPr>
              <a:t>disease of the </a:t>
            </a:r>
            <a:r>
              <a:rPr lang="en-IE" sz="2800" dirty="0" smtClean="0">
                <a:solidFill>
                  <a:schemeClr val="bg1"/>
                </a:solidFill>
                <a:latin typeface="Verdana" charset="0"/>
              </a:rPr>
              <a:t>young’ </a:t>
            </a:r>
            <a:r>
              <a:rPr lang="en-IE" sz="1600" dirty="0" smtClean="0">
                <a:solidFill>
                  <a:schemeClr val="bg1"/>
                </a:solidFill>
                <a:latin typeface="Verdana" charset="0"/>
              </a:rPr>
              <a:t>(Insel </a:t>
            </a:r>
            <a:r>
              <a:rPr lang="en-IE" sz="1600" dirty="0">
                <a:solidFill>
                  <a:schemeClr val="bg1"/>
                </a:solidFill>
                <a:latin typeface="Verdana" charset="0"/>
              </a:rPr>
              <a:t>&amp; Fenton </a:t>
            </a:r>
            <a:r>
              <a:rPr lang="en-IE" sz="1600" dirty="0" smtClean="0">
                <a:solidFill>
                  <a:schemeClr val="bg1"/>
                </a:solidFill>
                <a:latin typeface="Verdana" charset="0"/>
              </a:rPr>
              <a:t>2005) </a:t>
            </a:r>
            <a:endParaRPr lang="en-IE" sz="1600" dirty="0">
              <a:solidFill>
                <a:schemeClr val="bg1"/>
              </a:solidFill>
              <a:latin typeface="Verdana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8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2" descr="http://image.slidesharecdn.com/teachertrainingcb-100930143845-phpapp01/95/school-mental-health-teacher-training-4-728.jpg?cb=12859648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86" y="1347614"/>
            <a:ext cx="4297540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266939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3200" dirty="0" smtClean="0">
                <a:solidFill>
                  <a:srgbClr val="775F55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rPr>
              <a:t>Start Early..</a:t>
            </a:r>
            <a:endParaRPr lang="en-IE" dirty="0"/>
          </a:p>
        </p:txBody>
      </p:sp>
      <p:sp>
        <p:nvSpPr>
          <p:cNvPr id="3" name="TextBox 2"/>
          <p:cNvSpPr txBox="1"/>
          <p:nvPr/>
        </p:nvSpPr>
        <p:spPr>
          <a:xfrm rot="20833355">
            <a:off x="2345851" y="3407132"/>
            <a:ext cx="6353021" cy="560153"/>
          </a:xfrm>
          <a:prstGeom prst="rect">
            <a:avLst/>
          </a:prstGeom>
          <a:solidFill>
            <a:srgbClr val="FF9999"/>
          </a:solidFill>
        </p:spPr>
        <p:txBody>
          <a:bodyPr wrap="none" rtlCol="0">
            <a:sp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IE" sz="1800" dirty="0">
                <a:solidFill>
                  <a:schemeClr val="bg1"/>
                </a:solidFill>
              </a:rPr>
              <a:t>WHO MH Survey 17 countries N=85,000 (Kessler et </a:t>
            </a:r>
            <a:r>
              <a:rPr lang="en-IE" sz="1800" dirty="0" smtClean="0">
                <a:solidFill>
                  <a:schemeClr val="bg1"/>
                </a:solidFill>
              </a:rPr>
              <a:t>2007)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IE" sz="1800" dirty="0" smtClean="0">
                <a:solidFill>
                  <a:schemeClr val="bg1"/>
                </a:solidFill>
              </a:rPr>
              <a:t>		</a:t>
            </a:r>
            <a:r>
              <a:rPr lang="en-IE" sz="2000" b="1" dirty="0" smtClean="0">
                <a:solidFill>
                  <a:schemeClr val="bg1"/>
                </a:solidFill>
              </a:rPr>
              <a:t>50</a:t>
            </a:r>
            <a:r>
              <a:rPr lang="en-IE" sz="2000" b="1" dirty="0">
                <a:solidFill>
                  <a:schemeClr val="bg1"/>
                </a:solidFill>
              </a:rPr>
              <a:t>% by mid teens and 75% by mid 20s</a:t>
            </a:r>
            <a:r>
              <a:rPr lang="en-IE" sz="2000" b="1" dirty="0" smtClean="0">
                <a:solidFill>
                  <a:schemeClr val="bg1"/>
                </a:solidFill>
              </a:rPr>
              <a:t>.</a:t>
            </a:r>
            <a:endParaRPr lang="en-IE" sz="20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80856" y="1662132"/>
            <a:ext cx="3203724" cy="1200329"/>
          </a:xfrm>
          <a:prstGeom prst="rect">
            <a:avLst/>
          </a:prstGeom>
          <a:solidFill>
            <a:srgbClr val="FF9999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IE" altLang="nl-BE" sz="1800" dirty="0" smtClean="0">
                <a:solidFill>
                  <a:schemeClr val="bg1"/>
                </a:solidFill>
              </a:rPr>
              <a:t>USA </a:t>
            </a:r>
            <a:r>
              <a:rPr lang="en-IE" altLang="nl-BE" sz="1800" dirty="0">
                <a:solidFill>
                  <a:schemeClr val="bg1"/>
                </a:solidFill>
              </a:rPr>
              <a:t>National Study on N=9000 adults (Kessler et 2005) </a:t>
            </a:r>
          </a:p>
          <a:p>
            <a:r>
              <a:rPr lang="en-IE" altLang="nl-BE" sz="1800" dirty="0">
                <a:solidFill>
                  <a:schemeClr val="bg1"/>
                </a:solidFill>
              </a:rPr>
              <a:t>50% by age 14, with median for anxiety and ADHD age 11</a:t>
            </a:r>
            <a:endParaRPr lang="nl-BE" altLang="nl-BE" sz="18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02156" y="559326"/>
            <a:ext cx="6082424" cy="584775"/>
          </a:xfrm>
          <a:prstGeom prst="rect">
            <a:avLst/>
          </a:prstGeom>
          <a:solidFill>
            <a:srgbClr val="FF9999"/>
          </a:solidFill>
        </p:spPr>
        <p:txBody>
          <a:bodyPr wrap="square" rtlCol="0">
            <a:sp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IE" sz="2000" dirty="0">
                <a:solidFill>
                  <a:schemeClr val="bg1"/>
                </a:solidFill>
              </a:rPr>
              <a:t>Dunedin Longitudinal Study, </a:t>
            </a:r>
            <a:r>
              <a:rPr lang="en-IE" sz="2000" dirty="0" smtClean="0">
                <a:solidFill>
                  <a:schemeClr val="bg1"/>
                </a:solidFill>
              </a:rPr>
              <a:t>NZ (Silva </a:t>
            </a:r>
            <a:r>
              <a:rPr lang="en-IE" sz="2000" dirty="0">
                <a:solidFill>
                  <a:schemeClr val="bg1"/>
                </a:solidFill>
              </a:rPr>
              <a:t>1996) </a:t>
            </a:r>
            <a:endParaRPr lang="en-IE" sz="2000" dirty="0" smtClean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IE" sz="2000" dirty="0" smtClean="0">
                <a:solidFill>
                  <a:schemeClr val="bg1"/>
                </a:solidFill>
              </a:rPr>
              <a:t>74</a:t>
            </a:r>
            <a:r>
              <a:rPr lang="en-IE" sz="2000" dirty="0">
                <a:solidFill>
                  <a:schemeClr val="bg1"/>
                </a:solidFill>
              </a:rPr>
              <a:t>% of total sample had a dx by age </a:t>
            </a:r>
            <a:r>
              <a:rPr lang="en-IE" sz="2000" dirty="0" smtClean="0">
                <a:solidFill>
                  <a:schemeClr val="bg1"/>
                </a:solidFill>
              </a:rPr>
              <a:t>18, 50</a:t>
            </a:r>
            <a:r>
              <a:rPr lang="en-IE" sz="2000" dirty="0">
                <a:solidFill>
                  <a:schemeClr val="bg1"/>
                </a:solidFill>
              </a:rPr>
              <a:t>% by age 15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55691" y="4474237"/>
            <a:ext cx="3029804" cy="461665"/>
          </a:xfrm>
          <a:prstGeom prst="rect">
            <a:avLst/>
          </a:prstGeom>
          <a:solidFill>
            <a:srgbClr val="FF9999"/>
          </a:solidFill>
        </p:spPr>
        <p:txBody>
          <a:bodyPr wrap="none" rtlCol="0">
            <a:spAutoFit/>
          </a:bodyPr>
          <a:lstStyle/>
          <a:p>
            <a:r>
              <a:rPr lang="en-IE" dirty="0" smtClean="0">
                <a:solidFill>
                  <a:schemeClr val="bg1"/>
                </a:solidFill>
              </a:rPr>
              <a:t>THEY CONTINUE… </a:t>
            </a:r>
            <a:endParaRPr lang="en-IE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4227934"/>
            <a:ext cx="4887043" cy="4616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IE" dirty="0" smtClean="0"/>
              <a:t>WE NEED TO INTERVENE EARLY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56925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3200" dirty="0" smtClean="0"/>
              <a:t>Three is a crowd!</a:t>
            </a:r>
            <a:br>
              <a:rPr lang="en-US" altLang="en-US" sz="3200" dirty="0" smtClean="0"/>
            </a:br>
            <a:r>
              <a:rPr lang="en-US" altLang="en-US" sz="3200" dirty="0" smtClean="0"/>
              <a:t>The link with MH, physical illness and 22Q11DS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76655" y="2009394"/>
            <a:ext cx="3175265" cy="2585466"/>
          </a:xfrm>
        </p:spPr>
        <p:txBody>
          <a:bodyPr>
            <a:normAutofit fontScale="85000" lnSpcReduction="10000"/>
          </a:bodyPr>
          <a:lstStyle/>
          <a:p>
            <a:pPr eaLnBrk="1" hangingPunct="1"/>
            <a:r>
              <a:rPr lang="en-IE" altLang="en-US" sz="2400" dirty="0" smtClean="0"/>
              <a:t>Rates of MH increased in presence of Physical illness.</a:t>
            </a:r>
          </a:p>
          <a:p>
            <a:pPr lvl="1"/>
            <a:r>
              <a:rPr lang="en-IE" altLang="en-US" dirty="0" smtClean="0"/>
              <a:t>2X general</a:t>
            </a:r>
          </a:p>
          <a:p>
            <a:pPr lvl="1"/>
            <a:r>
              <a:rPr lang="en-IE" altLang="en-US" sz="2200" dirty="0" smtClean="0"/>
              <a:t>5X if CNS involved</a:t>
            </a:r>
          </a:p>
          <a:p>
            <a:pPr lvl="1"/>
            <a:r>
              <a:rPr lang="en-IE" altLang="en-US" dirty="0" smtClean="0"/>
              <a:t>22Q11DS a particular vulnerability</a:t>
            </a:r>
          </a:p>
          <a:p>
            <a:pPr eaLnBrk="1" hangingPunct="1"/>
            <a:r>
              <a:rPr lang="en-IE" altLang="en-US" sz="2400" dirty="0" smtClean="0"/>
              <a:t>Comorbid IQ another risk</a:t>
            </a:r>
          </a:p>
          <a:p>
            <a:pPr lvl="1" eaLnBrk="1" hangingPunct="1"/>
            <a:endParaRPr lang="en-IE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4"/>
          </p:nvPr>
        </p:nvSpPr>
        <p:spPr>
          <a:xfrm>
            <a:off x="3995936" y="2009394"/>
            <a:ext cx="4471408" cy="2585466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IE"/>
              <a:t>ADHD (35-55%) </a:t>
            </a:r>
          </a:p>
          <a:p>
            <a:pPr>
              <a:defRPr/>
            </a:pPr>
            <a:r>
              <a:rPr lang="en-IE" dirty="0"/>
              <a:t>Depression, OCD &amp; anxiety disorders</a:t>
            </a:r>
          </a:p>
          <a:p>
            <a:pPr>
              <a:defRPr/>
            </a:pPr>
            <a:r>
              <a:rPr lang="en-IE" dirty="0"/>
              <a:t>Psychosis:</a:t>
            </a:r>
          </a:p>
          <a:p>
            <a:pPr lvl="1">
              <a:defRPr/>
            </a:pPr>
            <a:r>
              <a:rPr lang="en-US" sz="2000" dirty="0"/>
              <a:t>Sub-threshold psychotic symptoms (28%)</a:t>
            </a:r>
          </a:p>
          <a:p>
            <a:pPr lvl="1">
              <a:defRPr/>
            </a:pPr>
            <a:r>
              <a:rPr lang="en-US" sz="2000" dirty="0"/>
              <a:t>Schizophrenia (24%)</a:t>
            </a:r>
          </a:p>
          <a:p>
            <a:pPr lvl="1">
              <a:defRPr/>
            </a:pPr>
            <a:r>
              <a:rPr lang="en-US" sz="2000" dirty="0"/>
              <a:t>Risk For SZ: (Murphy &amp; Owen 2001)</a:t>
            </a:r>
          </a:p>
          <a:p>
            <a:pPr lvl="2">
              <a:defRPr/>
            </a:pPr>
            <a:r>
              <a:rPr lang="en-US" sz="1800" dirty="0"/>
              <a:t>1.Being the child of two parents with schizophrenia</a:t>
            </a:r>
          </a:p>
          <a:p>
            <a:pPr lvl="2">
              <a:defRPr/>
            </a:pPr>
            <a:r>
              <a:rPr lang="en-US" sz="1800" dirty="0"/>
              <a:t>2.Monozygotic co-twin of an affected individual</a:t>
            </a:r>
          </a:p>
          <a:p>
            <a:pPr lvl="2">
              <a:defRPr/>
            </a:pPr>
            <a:r>
              <a:rPr lang="en-US" sz="1800" dirty="0"/>
              <a:t>3.22q11.2 </a:t>
            </a:r>
          </a:p>
          <a:p>
            <a:pPr>
              <a:defRPr/>
            </a:pPr>
            <a:r>
              <a:rPr lang="en-IE" dirty="0"/>
              <a:t>Autism Spectrum Disorder (14-50%)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56734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HOW…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347614"/>
            <a:ext cx="7279721" cy="3168352"/>
          </a:xfrm>
        </p:spPr>
        <p:txBody>
          <a:bodyPr>
            <a:normAutofit fontScale="77500" lnSpcReduction="20000"/>
          </a:bodyPr>
          <a:lstStyle/>
          <a:p>
            <a:r>
              <a:rPr lang="en-IE" altLang="en-US" b="1" dirty="0"/>
              <a:t>Non specific-reaction to chronic illness</a:t>
            </a:r>
          </a:p>
          <a:p>
            <a:pPr lvl="1"/>
            <a:r>
              <a:rPr lang="en-IE" altLang="en-US" sz="2000" dirty="0"/>
              <a:t>Consequence of a series of negative life events, from investigation of symptoms, to diagnosis, treatment</a:t>
            </a:r>
          </a:p>
          <a:p>
            <a:pPr lvl="1"/>
            <a:r>
              <a:rPr lang="en-IE" altLang="en-US" sz="2000" dirty="0"/>
              <a:t>Enforced Lifestyle changes</a:t>
            </a:r>
          </a:p>
          <a:p>
            <a:pPr>
              <a:lnSpc>
                <a:spcPct val="90000"/>
              </a:lnSpc>
            </a:pPr>
            <a:r>
              <a:rPr lang="en-IE" altLang="en-US" b="1" dirty="0"/>
              <a:t>Disease process affecting brain pathology</a:t>
            </a:r>
          </a:p>
          <a:p>
            <a:pPr lvl="1">
              <a:lnSpc>
                <a:spcPct val="90000"/>
              </a:lnSpc>
            </a:pPr>
            <a:r>
              <a:rPr lang="en-IE" altLang="en-US" sz="2000" dirty="0" err="1"/>
              <a:t>Eg</a:t>
            </a:r>
            <a:r>
              <a:rPr lang="en-IE" altLang="en-US" sz="2000" dirty="0"/>
              <a:t> epilepsy, secondary lesions, brain injury</a:t>
            </a:r>
          </a:p>
          <a:p>
            <a:pPr>
              <a:lnSpc>
                <a:spcPct val="90000"/>
              </a:lnSpc>
            </a:pPr>
            <a:r>
              <a:rPr lang="en-IE" altLang="en-US" b="1" dirty="0"/>
              <a:t>Treatment of physical illness</a:t>
            </a:r>
          </a:p>
          <a:p>
            <a:pPr lvl="1">
              <a:lnSpc>
                <a:spcPct val="90000"/>
              </a:lnSpc>
            </a:pPr>
            <a:r>
              <a:rPr lang="en-IE" altLang="en-US" sz="2000" dirty="0"/>
              <a:t>Side effect medications</a:t>
            </a:r>
          </a:p>
          <a:p>
            <a:pPr lvl="2">
              <a:lnSpc>
                <a:spcPct val="90000"/>
              </a:lnSpc>
            </a:pPr>
            <a:r>
              <a:rPr lang="en-IE" altLang="en-US" sz="1600" dirty="0" err="1"/>
              <a:t>eg</a:t>
            </a:r>
            <a:r>
              <a:rPr lang="en-IE" altLang="en-US" sz="1600" dirty="0"/>
              <a:t> steroids/ </a:t>
            </a:r>
            <a:r>
              <a:rPr lang="en-IE" altLang="en-US" sz="1600" dirty="0" err="1"/>
              <a:t>roacutane</a:t>
            </a:r>
            <a:endParaRPr lang="en-IE" altLang="en-US" sz="1600" dirty="0"/>
          </a:p>
          <a:p>
            <a:pPr lvl="1">
              <a:lnSpc>
                <a:spcPct val="90000"/>
              </a:lnSpc>
            </a:pPr>
            <a:r>
              <a:rPr lang="en-IE" altLang="en-US" sz="2000" dirty="0"/>
              <a:t>PTSD associated with medical/surgical procedures</a:t>
            </a:r>
          </a:p>
          <a:p>
            <a:pPr lvl="2">
              <a:lnSpc>
                <a:spcPct val="90000"/>
              </a:lnSpc>
            </a:pPr>
            <a:r>
              <a:rPr lang="en-IE" altLang="en-US" sz="1600" dirty="0"/>
              <a:t>Feeding problems post intubation</a:t>
            </a:r>
          </a:p>
          <a:p>
            <a:r>
              <a:rPr lang="en-IE" dirty="0" smtClean="0"/>
              <a:t>22Q11DS</a:t>
            </a:r>
          </a:p>
          <a:p>
            <a:pPr lvl="1"/>
            <a:r>
              <a:rPr lang="en-IE" dirty="0" smtClean="0"/>
              <a:t>Some psycho-pathology linked with genetic deletion 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9899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utoShape 4"/>
          <p:cNvSpPr>
            <a:spLocks noGrp="1" noChangeArrowheads="1"/>
          </p:cNvSpPr>
          <p:nvPr>
            <p:ph type="title"/>
          </p:nvPr>
        </p:nvSpPr>
        <p:spPr>
          <a:xfrm>
            <a:off x="611188" y="357188"/>
            <a:ext cx="8229600" cy="85725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200" dirty="0" smtClean="0"/>
              <a:t>Varied and Multiple Impacts. 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IE" altLang="en-US" sz="2000" dirty="0" smtClean="0"/>
              <a:t>Impact on child: </a:t>
            </a:r>
          </a:p>
          <a:p>
            <a:pPr lvl="1" eaLnBrk="1" hangingPunct="1"/>
            <a:r>
              <a:rPr lang="en-IE" altLang="en-US" sz="1800" dirty="0" smtClean="0"/>
              <a:t>Age at diagnosis, </a:t>
            </a:r>
            <a:r>
              <a:rPr lang="en-IE" altLang="en-US" sz="1800" dirty="0" err="1" smtClean="0"/>
              <a:t>eg</a:t>
            </a:r>
            <a:r>
              <a:rPr lang="en-IE" altLang="en-US" sz="1800" dirty="0" smtClean="0"/>
              <a:t> epilepsy, IDDM</a:t>
            </a:r>
          </a:p>
          <a:p>
            <a:pPr lvl="1" eaLnBrk="1" hangingPunct="1"/>
            <a:r>
              <a:rPr lang="en-IE" altLang="en-US" sz="1800" dirty="0" smtClean="0"/>
              <a:t>Functional impairment (days off school, pain, physical limitations, level of dependence, QOL </a:t>
            </a:r>
            <a:r>
              <a:rPr lang="en-IE" altLang="en-US" sz="1800" dirty="0" err="1" smtClean="0"/>
              <a:t>etc</a:t>
            </a:r>
            <a:r>
              <a:rPr lang="en-IE" altLang="en-US" sz="1800" dirty="0" smtClean="0"/>
              <a:t>)</a:t>
            </a:r>
          </a:p>
          <a:p>
            <a:pPr lvl="1" eaLnBrk="1" hangingPunct="1"/>
            <a:r>
              <a:rPr lang="en-IE" altLang="en-US" sz="1800" dirty="0" smtClean="0"/>
              <a:t>Physical appearance</a:t>
            </a:r>
          </a:p>
          <a:p>
            <a:pPr lvl="1" eaLnBrk="1" hangingPunct="1"/>
            <a:r>
              <a:rPr lang="en-IE" altLang="en-US" sz="1800" dirty="0" smtClean="0"/>
              <a:t>Hope for recovery</a:t>
            </a:r>
            <a:endParaRPr lang="en-US" altLang="en-US" sz="1800" dirty="0" smtClean="0"/>
          </a:p>
          <a:p>
            <a:pPr lvl="1" eaLnBrk="1" hangingPunct="1"/>
            <a:endParaRPr lang="en-IE" altLang="en-US" sz="2000" dirty="0" smtClean="0"/>
          </a:p>
        </p:txBody>
      </p:sp>
      <p:sp>
        <p:nvSpPr>
          <p:cNvPr id="43012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IE" altLang="en-US" sz="2000" dirty="0" smtClean="0"/>
              <a:t>Impact on family:</a:t>
            </a:r>
          </a:p>
          <a:p>
            <a:pPr lvl="1" eaLnBrk="1" hangingPunct="1"/>
            <a:r>
              <a:rPr lang="en-IE" altLang="en-US" sz="1800" dirty="0" smtClean="0"/>
              <a:t>Parental Responsibility for treatment </a:t>
            </a:r>
          </a:p>
          <a:p>
            <a:pPr lvl="1" eaLnBrk="1" hangingPunct="1"/>
            <a:r>
              <a:rPr lang="en-IE" altLang="en-US" sz="1800" dirty="0" smtClean="0"/>
              <a:t>Parents reaction to illness</a:t>
            </a:r>
          </a:p>
          <a:p>
            <a:pPr lvl="1" eaLnBrk="1" hangingPunct="1"/>
            <a:r>
              <a:rPr lang="en-IE" altLang="en-US" sz="1800" dirty="0" smtClean="0"/>
              <a:t>Relationships past and present</a:t>
            </a:r>
          </a:p>
          <a:p>
            <a:pPr lvl="1" eaLnBrk="1" hangingPunct="1"/>
            <a:r>
              <a:rPr lang="en-IE" altLang="en-US" sz="1800" dirty="0" smtClean="0"/>
              <a:t>Financial</a:t>
            </a:r>
          </a:p>
          <a:p>
            <a:pPr lvl="1" eaLnBrk="1" hangingPunct="1"/>
            <a:r>
              <a:rPr lang="en-IE" altLang="en-US" sz="1800" dirty="0" smtClean="0"/>
              <a:t>Blame and guilt if heritable</a:t>
            </a:r>
          </a:p>
          <a:p>
            <a:pPr lvl="1" eaLnBrk="1" hangingPunct="1"/>
            <a:r>
              <a:rPr lang="en-IE" altLang="en-US" sz="1800" dirty="0" smtClean="0"/>
              <a:t>Concern re future risks</a:t>
            </a:r>
          </a:p>
          <a:p>
            <a:pPr lvl="1" eaLnBrk="1" hangingPunct="1"/>
            <a:endParaRPr lang="en-IE" altLang="en-US" sz="2000" dirty="0" smtClean="0"/>
          </a:p>
          <a:p>
            <a:pPr lvl="1" eaLnBrk="1" hangingPunct="1"/>
            <a:endParaRPr lang="en-IE" altLang="en-US" sz="2000" dirty="0" smtClean="0"/>
          </a:p>
          <a:p>
            <a:pPr lvl="1" eaLnBrk="1" hangingPunct="1"/>
            <a:endParaRPr lang="en-IE" altLang="en-US" sz="2000" dirty="0" smtClean="0"/>
          </a:p>
          <a:p>
            <a:pPr eaLnBrk="1" hangingPunct="1"/>
            <a:endParaRPr lang="en-US" altLang="en-US" sz="2400" dirty="0" smtClean="0"/>
          </a:p>
          <a:p>
            <a:pPr eaLnBrk="1" hangingPunct="1"/>
            <a:endParaRPr lang="en-US" altLang="en-US" sz="2400" dirty="0" smtClean="0"/>
          </a:p>
        </p:txBody>
      </p:sp>
      <p:sp>
        <p:nvSpPr>
          <p:cNvPr id="3" name="TextBox 2"/>
          <p:cNvSpPr txBox="1"/>
          <p:nvPr/>
        </p:nvSpPr>
        <p:spPr>
          <a:xfrm rot="420443">
            <a:off x="635442" y="4038381"/>
            <a:ext cx="7560840" cy="64633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IE" altLang="en-US" sz="1800" dirty="0"/>
              <a:t>P</a:t>
            </a:r>
            <a:r>
              <a:rPr lang="en-IE" altLang="en-US" sz="1800" dirty="0" smtClean="0"/>
              <a:t>re-existing biological</a:t>
            </a:r>
            <a:r>
              <a:rPr lang="en-IE" altLang="en-US" sz="1800" dirty="0"/>
              <a:t>, interpersonal or societal risk </a:t>
            </a:r>
            <a:r>
              <a:rPr lang="en-IE" altLang="en-US" sz="1800" dirty="0" smtClean="0"/>
              <a:t>factors--- </a:t>
            </a:r>
            <a:r>
              <a:rPr lang="en-IE" altLang="en-US" sz="1800" dirty="0"/>
              <a:t>increased risk of negative psycho-social </a:t>
            </a:r>
            <a:r>
              <a:rPr lang="en-IE" altLang="en-US" sz="1800" dirty="0" smtClean="0"/>
              <a:t>outcome. SOME MODIFIABLE</a:t>
            </a:r>
            <a:endParaRPr lang="en-IE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40913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 smtClean="0"/>
              <a:t>MH Matters: Need to intervene early.</a:t>
            </a:r>
          </a:p>
          <a:p>
            <a:r>
              <a:rPr lang="en-IE" dirty="0" smtClean="0"/>
              <a:t>22Q a risk group</a:t>
            </a:r>
          </a:p>
          <a:p>
            <a:endParaRPr lang="en-I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So, so far..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19845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64076"/>
            <a:ext cx="5544616" cy="1343577"/>
          </a:xfrm>
        </p:spPr>
        <p:txBody>
          <a:bodyPr>
            <a:normAutofit fontScale="90000"/>
          </a:bodyPr>
          <a:lstStyle/>
          <a:p>
            <a:r>
              <a:rPr lang="en-IE" dirty="0" smtClean="0"/>
              <a:t>We Count</a:t>
            </a:r>
            <a:br>
              <a:rPr lang="en-IE" dirty="0" smtClean="0"/>
            </a:br>
            <a:r>
              <a:rPr lang="en-GB" altLang="en-US" sz="3100" dirty="0">
                <a:latin typeface="Arial" pitchFamily="34" charset="0"/>
                <a:ea typeface="ＭＳ Ｐゴシック" pitchFamily="34" charset="-128"/>
                <a:cs typeface="Arial" pitchFamily="34" charset="0"/>
              </a:rPr>
              <a:t>Service-User Collaboration and Participation</a:t>
            </a:r>
            <a:endParaRPr lang="en-IE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2398172"/>
            <a:ext cx="3822192" cy="2585466"/>
          </a:xfrm>
        </p:spPr>
        <p:txBody>
          <a:bodyPr/>
          <a:lstStyle/>
          <a:p>
            <a:r>
              <a:rPr lang="en-IE" dirty="0" smtClean="0"/>
              <a:t>Giving young people a Voice</a:t>
            </a:r>
          </a:p>
          <a:p>
            <a:r>
              <a:rPr lang="en-IE" dirty="0" smtClean="0"/>
              <a:t>YEEP Projects (LK/AL/FC/LC/Others)</a:t>
            </a:r>
            <a:endParaRPr lang="en-IE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05120" y="2411760"/>
            <a:ext cx="3822192" cy="2585466"/>
          </a:xfrm>
        </p:spPr>
        <p:txBody>
          <a:bodyPr/>
          <a:lstStyle/>
          <a:p>
            <a:r>
              <a:rPr lang="en-IE" dirty="0" smtClean="0"/>
              <a:t>Working with Parents Families through 22Q11 Association (AL/FC/LK)</a:t>
            </a:r>
          </a:p>
          <a:p>
            <a:r>
              <a:rPr lang="en-IE" dirty="0" smtClean="0"/>
              <a:t>PEEP</a:t>
            </a:r>
          </a:p>
          <a:p>
            <a:endParaRPr lang="en-IE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95486"/>
            <a:ext cx="2110737" cy="2216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011910"/>
            <a:ext cx="1040904" cy="655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506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 smtClean="0"/>
              <a:t>MH Matters: Need to intervene early.</a:t>
            </a:r>
          </a:p>
          <a:p>
            <a:r>
              <a:rPr lang="en-IE" dirty="0" smtClean="0"/>
              <a:t>22Q a risk group</a:t>
            </a:r>
          </a:p>
          <a:p>
            <a:r>
              <a:rPr lang="en-IE" dirty="0" smtClean="0"/>
              <a:t>No Say with out us. Develop services that meet their needs</a:t>
            </a:r>
          </a:p>
          <a:p>
            <a:endParaRPr lang="en-I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49122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cnicholasf\Downloads\FullSizeRend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6631"/>
            <a:ext cx="7992888" cy="270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E" dirty="0" smtClean="0"/>
          </a:p>
          <a:p>
            <a:endParaRPr lang="en-IE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67783"/>
            <a:ext cx="7997129" cy="2167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15" y="1059582"/>
            <a:ext cx="6372300" cy="1692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 rot="20964347">
            <a:off x="3099545" y="607413"/>
            <a:ext cx="2872902" cy="58477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n-IE" sz="3200" dirty="0" smtClean="0">
                <a:solidFill>
                  <a:schemeClr val="bg1"/>
                </a:solidFill>
              </a:rPr>
              <a:t>TRANSITIONS</a:t>
            </a:r>
            <a:endParaRPr lang="en-IE" sz="3200" dirty="0">
              <a:solidFill>
                <a:schemeClr val="bg1"/>
              </a:solidFill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075806"/>
            <a:ext cx="1855913" cy="1723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59" y="2872609"/>
            <a:ext cx="6797675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403648" y="4371950"/>
            <a:ext cx="3028393" cy="52322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US" sz="2800" b="1" dirty="0"/>
              <a:t>Poorly </a:t>
            </a:r>
            <a:r>
              <a:rPr lang="en-US" sz="2800" b="1" dirty="0" smtClean="0"/>
              <a:t>understood</a:t>
            </a:r>
            <a:endParaRPr lang="en-US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75" y="237154"/>
            <a:ext cx="1914232" cy="1274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107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39633"/>
            <a:ext cx="1152128" cy="1300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8360"/>
            <a:ext cx="4691063" cy="854869"/>
          </a:xfrm>
        </p:spPr>
        <p:txBody>
          <a:bodyPr/>
          <a:lstStyle/>
          <a:p>
            <a:pPr lvl="1" eaLnBrk="1" hangingPunct="1">
              <a:defRPr/>
            </a:pPr>
            <a:r>
              <a:rPr lang="en-IE" sz="2400" dirty="0" smtClean="0"/>
              <a:t>The World Economic Forum </a:t>
            </a:r>
            <a:br>
              <a:rPr lang="en-IE" sz="2400" dirty="0" smtClean="0"/>
            </a:br>
            <a:r>
              <a:rPr lang="en-IE" sz="2000" dirty="0" smtClean="0"/>
              <a:t>(Bloom et al 2011)</a:t>
            </a:r>
            <a:endParaRPr lang="en-IE" sz="2400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8719"/>
            <a:ext cx="8229600" cy="3394472"/>
          </a:xfrm>
        </p:spPr>
        <p:txBody>
          <a:bodyPr/>
          <a:lstStyle/>
          <a:p>
            <a:pPr eaLnBrk="1" hangingPunct="1">
              <a:defRPr/>
            </a:pPr>
            <a:endParaRPr lang="en-IE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4F4F086-F6B9-4A1F-B618-019A3F6DC98C}" type="datetime1">
              <a:rPr lang="en-US"/>
              <a:pPr>
                <a:defRPr/>
              </a:pPr>
              <a:t>10/8/2017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©</a:t>
            </a:r>
            <a:r>
              <a:rPr lang="en-US" dirty="0" err="1"/>
              <a:t>FMcN</a:t>
            </a:r>
            <a:r>
              <a:rPr lang="en-US" dirty="0"/>
              <a:t>/BG</a:t>
            </a:r>
          </a:p>
        </p:txBody>
      </p:sp>
      <p:pic>
        <p:nvPicPr>
          <p:cNvPr id="9222" name="Picture 4" descr="Z:\My Pictures\harvard cost of M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1" y="1168310"/>
            <a:ext cx="8424863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Box 5"/>
          <p:cNvSpPr txBox="1">
            <a:spLocks noChangeArrowheads="1"/>
          </p:cNvSpPr>
          <p:nvPr/>
        </p:nvSpPr>
        <p:spPr bwMode="auto">
          <a:xfrm rot="670743">
            <a:off x="4453936" y="1004858"/>
            <a:ext cx="4548040" cy="40011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1"/>
            <a:r>
              <a:rPr lang="en-IE" sz="2000" dirty="0" smtClean="0"/>
              <a:t>MH Leading </a:t>
            </a:r>
            <a:r>
              <a:rPr lang="en-IE" sz="2000" dirty="0"/>
              <a:t>cause of lifelong disability</a:t>
            </a:r>
          </a:p>
        </p:txBody>
      </p:sp>
      <p:sp>
        <p:nvSpPr>
          <p:cNvPr id="9224" name="TextBox 6"/>
          <p:cNvSpPr txBox="1">
            <a:spLocks noChangeArrowheads="1"/>
          </p:cNvSpPr>
          <p:nvPr/>
        </p:nvSpPr>
        <p:spPr bwMode="auto">
          <a:xfrm rot="628237">
            <a:off x="1382320" y="4117180"/>
            <a:ext cx="6928252" cy="40011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1"/>
            <a:r>
              <a:rPr lang="en-IE" sz="2000" dirty="0"/>
              <a:t>MI/CVS disease Principal threat </a:t>
            </a:r>
            <a:r>
              <a:rPr lang="en-IE" sz="2000" dirty="0" smtClean="0"/>
              <a:t>GDP </a:t>
            </a:r>
            <a:r>
              <a:rPr lang="en-IE" sz="2000" dirty="0"/>
              <a:t>over </a:t>
            </a:r>
            <a:r>
              <a:rPr lang="en-IE" sz="2000" dirty="0" smtClean="0"/>
              <a:t>next </a:t>
            </a:r>
            <a:r>
              <a:rPr lang="en-IE" sz="2000" dirty="0"/>
              <a:t>2 decades</a:t>
            </a:r>
            <a:endParaRPr lang="en-IE" sz="1400" dirty="0"/>
          </a:p>
        </p:txBody>
      </p:sp>
      <p:sp>
        <p:nvSpPr>
          <p:cNvPr id="9225" name="TextBox 7"/>
          <p:cNvSpPr txBox="1">
            <a:spLocks noChangeArrowheads="1"/>
          </p:cNvSpPr>
          <p:nvPr/>
        </p:nvSpPr>
        <p:spPr bwMode="auto">
          <a:xfrm rot="652033">
            <a:off x="3290819" y="3878514"/>
            <a:ext cx="5752072" cy="40011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IE" sz="2000" dirty="0"/>
              <a:t>Costs </a:t>
            </a:r>
            <a:r>
              <a:rPr lang="en-IE" sz="2000" dirty="0" smtClean="0"/>
              <a:t>estimated </a:t>
            </a:r>
            <a:r>
              <a:rPr lang="en-IE" sz="2000" dirty="0"/>
              <a:t>to double within next 2 decades</a:t>
            </a:r>
          </a:p>
        </p:txBody>
      </p:sp>
      <p:pic>
        <p:nvPicPr>
          <p:cNvPr id="922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406" y="258307"/>
            <a:ext cx="1760538" cy="878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962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E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03080"/>
            <a:ext cx="3769765" cy="3118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03310">
            <a:off x="203647" y="965965"/>
            <a:ext cx="3371850" cy="1032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7561" y="2355726"/>
            <a:ext cx="3505255" cy="193899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IE" sz="2000" dirty="0" smtClean="0"/>
              <a:t>YEEP Inform us. </a:t>
            </a:r>
          </a:p>
          <a:p>
            <a:r>
              <a:rPr lang="en-IE" sz="2000" dirty="0" smtClean="0"/>
              <a:t>Many Transitions</a:t>
            </a:r>
            <a:endParaRPr lang="en-IE" sz="2000" dirty="0"/>
          </a:p>
          <a:p>
            <a:r>
              <a:rPr lang="en-IE" sz="2000" dirty="0"/>
              <a:t>Stressful</a:t>
            </a:r>
          </a:p>
          <a:p>
            <a:r>
              <a:rPr lang="en-IE" sz="2000" dirty="0"/>
              <a:t>Changing </a:t>
            </a:r>
            <a:r>
              <a:rPr lang="en-IE" sz="2000" dirty="0" smtClean="0"/>
              <a:t>Identities YP Parent</a:t>
            </a:r>
            <a:endParaRPr lang="en-IE" sz="2000" dirty="0"/>
          </a:p>
          <a:p>
            <a:r>
              <a:rPr lang="en-IE" sz="2000" dirty="0"/>
              <a:t>Need to plan </a:t>
            </a:r>
            <a:endParaRPr lang="en-IE" sz="2000" dirty="0" smtClean="0"/>
          </a:p>
          <a:p>
            <a:r>
              <a:rPr lang="en-IE" sz="2000" dirty="0" err="1" smtClean="0"/>
              <a:t>Qualatitive</a:t>
            </a:r>
            <a:r>
              <a:rPr lang="en-IE" sz="2000" dirty="0" smtClean="0"/>
              <a:t> Study on Transitions</a:t>
            </a:r>
            <a:endParaRPr lang="en-IE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4568945" y="3651870"/>
            <a:ext cx="2232342" cy="1200329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IE" dirty="0" smtClean="0"/>
              <a:t>MH GAPS: </a:t>
            </a:r>
          </a:p>
          <a:p>
            <a:r>
              <a:rPr lang="en-IE" dirty="0" smtClean="0"/>
              <a:t>CAMHS AMHS</a:t>
            </a:r>
          </a:p>
          <a:p>
            <a:r>
              <a:rPr lang="en-IE" dirty="0" smtClean="0"/>
              <a:t>ID services</a:t>
            </a:r>
          </a:p>
        </p:txBody>
      </p:sp>
    </p:spTree>
    <p:extLst>
      <p:ext uri="{BB962C8B-B14F-4D97-AF65-F5344CB8AC3E}">
        <p14:creationId xmlns:p14="http://schemas.microsoft.com/office/powerpoint/2010/main" val="361117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746"/>
            <a:ext cx="3538736" cy="939546"/>
          </a:xfrm>
        </p:spPr>
        <p:txBody>
          <a:bodyPr>
            <a:normAutofit fontScale="90000"/>
          </a:bodyPr>
          <a:lstStyle/>
          <a:p>
            <a:r>
              <a:rPr lang="en-IE" sz="3200" dirty="0" smtClean="0"/>
              <a:t>Awareness of Need to Transition YEEP-T</a:t>
            </a:r>
            <a:endParaRPr lang="en-IE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851670"/>
            <a:ext cx="4564028" cy="2588022"/>
          </a:xfrm>
        </p:spPr>
        <p:txBody>
          <a:bodyPr>
            <a:normAutofit fontScale="92500"/>
          </a:bodyPr>
          <a:lstStyle/>
          <a:p>
            <a:r>
              <a:rPr lang="en-IE" dirty="0"/>
              <a:t>O</a:t>
            </a:r>
            <a:r>
              <a:rPr lang="en-IE" dirty="0" smtClean="0"/>
              <a:t>ngoing need for Medical &amp; MH services</a:t>
            </a:r>
          </a:p>
          <a:p>
            <a:r>
              <a:rPr lang="en-IE" dirty="0" smtClean="0"/>
              <a:t>Risk of falling through service gap</a:t>
            </a:r>
          </a:p>
          <a:p>
            <a:r>
              <a:rPr lang="en-IE" dirty="0" smtClean="0"/>
              <a:t>Transition tool developed </a:t>
            </a:r>
          </a:p>
          <a:p>
            <a:r>
              <a:rPr lang="en-IE" dirty="0" smtClean="0"/>
              <a:t>Need to extend 1 stop shop to adult medical and MH services </a:t>
            </a:r>
          </a:p>
          <a:p>
            <a:endParaRPr lang="en-IE" dirty="0" smtClean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001" y="339502"/>
            <a:ext cx="3323696" cy="4538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596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 smtClean="0"/>
              <a:t>(Mon) MH Matters: Need to intervene early.</a:t>
            </a:r>
          </a:p>
          <a:p>
            <a:r>
              <a:rPr lang="en-IE" dirty="0" smtClean="0"/>
              <a:t>(Tues) 22Q a risk group</a:t>
            </a:r>
          </a:p>
          <a:p>
            <a:r>
              <a:rPr lang="en-IE" dirty="0" smtClean="0"/>
              <a:t>(Weds) No Say with out us. Develop services that meet their needs</a:t>
            </a:r>
          </a:p>
          <a:p>
            <a:r>
              <a:rPr lang="en-IE" dirty="0" smtClean="0"/>
              <a:t>(</a:t>
            </a:r>
            <a:r>
              <a:rPr lang="en-IE" dirty="0"/>
              <a:t>T</a:t>
            </a:r>
            <a:r>
              <a:rPr lang="en-IE" dirty="0" smtClean="0"/>
              <a:t>hurs) Strengthen the weakest links: transitions</a:t>
            </a:r>
          </a:p>
          <a:p>
            <a:endParaRPr lang="en-I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Mon, Tues, Weds, Thurs…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75534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55576" y="253746"/>
            <a:ext cx="7931224" cy="939546"/>
          </a:xfrm>
        </p:spPr>
        <p:txBody>
          <a:bodyPr>
            <a:normAutofit fontScale="90000"/>
          </a:bodyPr>
          <a:lstStyle/>
          <a:p>
            <a:r>
              <a:rPr lang="en-IE" sz="3200" dirty="0" smtClean="0"/>
              <a:t>Family Psycho-Education MH Programme PEEP</a:t>
            </a:r>
            <a:endParaRPr lang="en-IE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251520" y="1367045"/>
            <a:ext cx="7056784" cy="2585466"/>
          </a:xfrm>
        </p:spPr>
        <p:txBody>
          <a:bodyPr>
            <a:normAutofit/>
          </a:bodyPr>
          <a:lstStyle/>
          <a:p>
            <a:r>
              <a:rPr lang="en-IE" dirty="0" smtClean="0"/>
              <a:t>Importance of Knowledge, fore warned is froe armed</a:t>
            </a:r>
          </a:p>
          <a:p>
            <a:r>
              <a:rPr lang="en-IE" dirty="0" smtClean="0"/>
              <a:t>FG to ascertain what parents want.</a:t>
            </a:r>
          </a:p>
          <a:p>
            <a:r>
              <a:rPr lang="en-IE" dirty="0" smtClean="0"/>
              <a:t>Fears of MI one of major concerns</a:t>
            </a:r>
          </a:p>
          <a:p>
            <a:r>
              <a:rPr lang="en-IE" dirty="0" smtClean="0"/>
              <a:t>SR literature: no programme exists</a:t>
            </a:r>
          </a:p>
          <a:p>
            <a:endParaRPr lang="en-IE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15" y="3651870"/>
            <a:ext cx="883798" cy="1091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3344">
            <a:off x="1998568" y="3191404"/>
            <a:ext cx="5748511" cy="1496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227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746"/>
            <a:ext cx="3538736" cy="939546"/>
          </a:xfrm>
        </p:spPr>
        <p:txBody>
          <a:bodyPr>
            <a:normAutofit/>
          </a:bodyPr>
          <a:lstStyle/>
          <a:p>
            <a:r>
              <a:rPr lang="en-IE" sz="3200" dirty="0" smtClean="0"/>
              <a:t>Delivery of PEEP </a:t>
            </a:r>
            <a:endParaRPr lang="en-IE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7614"/>
            <a:ext cx="4564028" cy="3528392"/>
          </a:xfrm>
        </p:spPr>
        <p:txBody>
          <a:bodyPr>
            <a:normAutofit fontScale="70000" lnSpcReduction="20000"/>
          </a:bodyPr>
          <a:lstStyle/>
          <a:p>
            <a:r>
              <a:rPr lang="en-IE" dirty="0"/>
              <a:t>4 full one-day </a:t>
            </a:r>
            <a:r>
              <a:rPr lang="en-IE" dirty="0" smtClean="0"/>
              <a:t>MH</a:t>
            </a:r>
          </a:p>
          <a:p>
            <a:r>
              <a:rPr lang="en-IE" dirty="0" smtClean="0"/>
              <a:t>Pre-school, child, adolescent and Young Adult</a:t>
            </a:r>
          </a:p>
          <a:p>
            <a:r>
              <a:rPr lang="en-IE" dirty="0" smtClean="0"/>
              <a:t>Topics:</a:t>
            </a:r>
          </a:p>
          <a:p>
            <a:pPr lvl="1"/>
            <a:r>
              <a:rPr lang="en-IE" dirty="0"/>
              <a:t>C</a:t>
            </a:r>
            <a:r>
              <a:rPr lang="en-IE" dirty="0" smtClean="0"/>
              <a:t>ommon </a:t>
            </a:r>
            <a:r>
              <a:rPr lang="en-IE" dirty="0"/>
              <a:t>mental health </a:t>
            </a:r>
            <a:r>
              <a:rPr lang="en-IE" dirty="0" smtClean="0"/>
              <a:t>disorders</a:t>
            </a:r>
          </a:p>
          <a:p>
            <a:pPr lvl="1"/>
            <a:r>
              <a:rPr lang="en-IE" dirty="0" smtClean="0"/>
              <a:t>Parenting &amp; Managing </a:t>
            </a:r>
            <a:r>
              <a:rPr lang="en-IE" dirty="0"/>
              <a:t>difficult behaviours </a:t>
            </a:r>
            <a:endParaRPr lang="en-IE" dirty="0" smtClean="0"/>
          </a:p>
          <a:p>
            <a:pPr lvl="1"/>
            <a:r>
              <a:rPr lang="en-IE" dirty="0" smtClean="0"/>
              <a:t>Optimise</a:t>
            </a:r>
            <a:r>
              <a:rPr lang="en-IE" dirty="0"/>
              <a:t> </a:t>
            </a:r>
            <a:r>
              <a:rPr lang="en-IE" dirty="0" smtClean="0"/>
              <a:t>communication </a:t>
            </a:r>
            <a:r>
              <a:rPr lang="en-IE" dirty="0"/>
              <a:t>and </a:t>
            </a:r>
            <a:r>
              <a:rPr lang="en-IE" dirty="0" smtClean="0"/>
              <a:t>socialisation</a:t>
            </a:r>
          </a:p>
          <a:p>
            <a:pPr lvl="1"/>
            <a:r>
              <a:rPr lang="en-IE" dirty="0"/>
              <a:t>M</a:t>
            </a:r>
            <a:r>
              <a:rPr lang="en-IE" dirty="0" smtClean="0"/>
              <a:t>anage </a:t>
            </a:r>
            <a:r>
              <a:rPr lang="en-IE" dirty="0"/>
              <a:t>their own parental </a:t>
            </a:r>
            <a:r>
              <a:rPr lang="en-IE" dirty="0" smtClean="0"/>
              <a:t>stress</a:t>
            </a:r>
          </a:p>
          <a:p>
            <a:pPr lvl="1"/>
            <a:r>
              <a:rPr lang="en-IE" dirty="0" smtClean="0"/>
              <a:t>Know where to go for help</a:t>
            </a:r>
          </a:p>
          <a:p>
            <a:r>
              <a:rPr lang="en-IE" dirty="0" smtClean="0"/>
              <a:t>Evaluation:</a:t>
            </a:r>
          </a:p>
          <a:p>
            <a:pPr lvl="1"/>
            <a:r>
              <a:rPr lang="en-IE" dirty="0" smtClean="0"/>
              <a:t>N=24 attended</a:t>
            </a:r>
          </a:p>
          <a:p>
            <a:pPr lvl="1"/>
            <a:r>
              <a:rPr lang="en-IE" dirty="0" smtClean="0"/>
              <a:t>Videoed for future use</a:t>
            </a:r>
          </a:p>
          <a:p>
            <a:pPr lvl="1"/>
            <a:r>
              <a:rPr lang="en-IE" dirty="0" smtClean="0"/>
              <a:t>Well received</a:t>
            </a:r>
          </a:p>
          <a:p>
            <a:pPr lvl="1"/>
            <a:r>
              <a:rPr lang="en-IE" dirty="0" smtClean="0"/>
              <a:t>Practical suggestions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7494"/>
            <a:ext cx="3477890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160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55576" y="1275606"/>
            <a:ext cx="7408333" cy="2588022"/>
          </a:xfrm>
        </p:spPr>
        <p:txBody>
          <a:bodyPr/>
          <a:lstStyle/>
          <a:p>
            <a:r>
              <a:rPr lang="en-IE" dirty="0" smtClean="0"/>
              <a:t>MH Matters: Need to intervene early.</a:t>
            </a:r>
          </a:p>
          <a:p>
            <a:r>
              <a:rPr lang="en-IE" dirty="0" smtClean="0"/>
              <a:t>22Q a risk group</a:t>
            </a:r>
          </a:p>
          <a:p>
            <a:r>
              <a:rPr lang="en-IE" dirty="0" smtClean="0"/>
              <a:t>No Say with out us. Develop services that meet their needs</a:t>
            </a:r>
          </a:p>
          <a:p>
            <a:r>
              <a:rPr lang="en-IE" dirty="0" smtClean="0"/>
              <a:t>Strengthen the weakest links: transitions</a:t>
            </a:r>
          </a:p>
          <a:p>
            <a:r>
              <a:rPr lang="en-IE" dirty="0" smtClean="0"/>
              <a:t>Psycho education &amp; parental well being key</a:t>
            </a:r>
          </a:p>
          <a:p>
            <a:endParaRPr lang="en-I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49669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 smtClean="0"/>
              <a:t>Screening key developmental ages</a:t>
            </a:r>
          </a:p>
          <a:p>
            <a:r>
              <a:rPr lang="en-IE" dirty="0" smtClean="0"/>
              <a:t>Referrals from paediatricians/ genetics</a:t>
            </a:r>
          </a:p>
          <a:p>
            <a:r>
              <a:rPr lang="en-IE" dirty="0" smtClean="0"/>
              <a:t>Post assessment clinical cases referred to CAMHS</a:t>
            </a:r>
          </a:p>
          <a:p>
            <a:r>
              <a:rPr lang="en-IE" dirty="0" smtClean="0"/>
              <a:t>No clinical concern, advice, resources, plus return if necessary.</a:t>
            </a:r>
          </a:p>
          <a:p>
            <a:endParaRPr lang="en-I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Screening MH</a:t>
            </a:r>
            <a:endParaRPr lang="en-IE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99542"/>
            <a:ext cx="2070230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7494"/>
            <a:ext cx="1836447" cy="1746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942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347614"/>
            <a:ext cx="5428124" cy="2588022"/>
          </a:xfrm>
        </p:spPr>
        <p:txBody>
          <a:bodyPr>
            <a:normAutofit fontScale="85000" lnSpcReduction="10000"/>
          </a:bodyPr>
          <a:lstStyle/>
          <a:p>
            <a:r>
              <a:rPr lang="en-IE" dirty="0" smtClean="0"/>
              <a:t>Avoid the need for families to discover and navigate through all services </a:t>
            </a:r>
          </a:p>
          <a:p>
            <a:r>
              <a:rPr lang="en-IE" dirty="0" smtClean="0"/>
              <a:t>HRB Proposal for NPH MDT services (to include dedicated MH so that CL team can offer more continuous as opposed to consultation only service, as appropriate) </a:t>
            </a:r>
          </a:p>
          <a:p>
            <a:r>
              <a:rPr lang="en-IE" dirty="0" smtClean="0"/>
              <a:t>Learning from the Experts: </a:t>
            </a:r>
          </a:p>
          <a:p>
            <a:pPr lvl="1"/>
            <a:r>
              <a:rPr lang="en-IE" dirty="0" err="1" smtClean="0"/>
              <a:t>Mtg</a:t>
            </a:r>
            <a:r>
              <a:rPr lang="en-IE" dirty="0" smtClean="0"/>
              <a:t> with CHOP, London, Leuven, Connecticut</a:t>
            </a:r>
            <a:endParaRPr lang="en-I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STOP (1 Stop or Joined Shopping)</a:t>
            </a:r>
            <a:endParaRPr lang="en-IE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66904"/>
            <a:ext cx="1037094" cy="1037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203598"/>
            <a:ext cx="1530314" cy="1600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212" y="3435846"/>
            <a:ext cx="1794620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55776" y="4285451"/>
            <a:ext cx="3158878" cy="4616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IE" dirty="0" smtClean="0"/>
              <a:t>A lot Done, More to do!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72677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End my section 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2617914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555526"/>
            <a:ext cx="7812857" cy="4248472"/>
          </a:xfrm>
        </p:spPr>
        <p:txBody>
          <a:bodyPr>
            <a:normAutofit fontScale="25000" lnSpcReduction="20000"/>
          </a:bodyPr>
          <a:lstStyle/>
          <a:p>
            <a:r>
              <a:rPr lang="en-US" sz="6400" b="1" dirty="0"/>
              <a:t>For the younger age </a:t>
            </a:r>
            <a:endParaRPr lang="en-IE" sz="6400" b="1" dirty="0"/>
          </a:p>
          <a:p>
            <a:pPr lvl="0"/>
            <a:r>
              <a:rPr lang="en-US" sz="6400" dirty="0"/>
              <a:t>Attachment and Bonding with your infant/child. </a:t>
            </a:r>
            <a:r>
              <a:rPr lang="en-US" sz="6400" dirty="0" err="1"/>
              <a:t>Dr</a:t>
            </a:r>
            <a:r>
              <a:rPr lang="en-US" sz="6400" dirty="0"/>
              <a:t> Aoife </a:t>
            </a:r>
            <a:r>
              <a:rPr lang="en-US" sz="6400" dirty="0" err="1"/>
              <a:t>Twohig</a:t>
            </a:r>
            <a:r>
              <a:rPr lang="en-US" sz="6400" dirty="0"/>
              <a:t>.</a:t>
            </a:r>
            <a:endParaRPr lang="en-IE" sz="6400" dirty="0"/>
          </a:p>
          <a:p>
            <a:pPr lvl="0"/>
            <a:r>
              <a:rPr lang="en-US" sz="6400" dirty="0"/>
              <a:t>Coping with grief/ unexpected / disability. ?TBC</a:t>
            </a:r>
            <a:endParaRPr lang="en-IE" sz="6400" dirty="0"/>
          </a:p>
          <a:p>
            <a:pPr lvl="0"/>
            <a:r>
              <a:rPr lang="en-US" sz="6400" dirty="0"/>
              <a:t>Developmental Milestones and how a parent can optimize this. Prof Eleanor Molloy.</a:t>
            </a:r>
            <a:endParaRPr lang="en-IE" sz="6400" dirty="0"/>
          </a:p>
          <a:p>
            <a:pPr lvl="0"/>
            <a:r>
              <a:rPr lang="en-US" sz="6400" dirty="0"/>
              <a:t>‘How to communicate, and Optimizing communication’ ?SALT</a:t>
            </a:r>
            <a:endParaRPr lang="en-IE" sz="6400" dirty="0"/>
          </a:p>
          <a:p>
            <a:pPr lvl="0"/>
            <a:r>
              <a:rPr lang="en-US" sz="6400" dirty="0"/>
              <a:t>Principles of parenting- with a focus on feeding, sleeping and developmental milestones optimization. ?TBC </a:t>
            </a:r>
            <a:endParaRPr lang="en-IE" sz="6400" dirty="0"/>
          </a:p>
          <a:p>
            <a:pPr lvl="0"/>
            <a:r>
              <a:rPr lang="en-US" sz="6400" dirty="0"/>
              <a:t>Minding your (the parents) own MH. ?TBC. </a:t>
            </a:r>
            <a:endParaRPr lang="en-IE" sz="6400" dirty="0"/>
          </a:p>
          <a:p>
            <a:r>
              <a:rPr lang="en-US" sz="6400" dirty="0"/>
              <a:t> </a:t>
            </a:r>
            <a:endParaRPr lang="en-US" sz="6400" dirty="0" smtClean="0"/>
          </a:p>
          <a:p>
            <a:endParaRPr lang="en-IE" sz="6400" dirty="0"/>
          </a:p>
          <a:p>
            <a:r>
              <a:rPr lang="en-US" sz="6400" b="1" dirty="0"/>
              <a:t>In the primary school age, </a:t>
            </a:r>
            <a:endParaRPr lang="en-IE" sz="6400" b="1" dirty="0"/>
          </a:p>
          <a:p>
            <a:pPr lvl="0"/>
            <a:r>
              <a:rPr lang="en-US" sz="6400" dirty="0"/>
              <a:t>A – Z of MH problems in this age group: </a:t>
            </a:r>
            <a:endParaRPr lang="en-US" sz="6400" dirty="0" smtClean="0"/>
          </a:p>
          <a:p>
            <a:pPr lvl="1"/>
            <a:r>
              <a:rPr lang="en-US" sz="6200" dirty="0" smtClean="0"/>
              <a:t>ADHD</a:t>
            </a:r>
            <a:r>
              <a:rPr lang="en-US" sz="6200" dirty="0"/>
              <a:t>, </a:t>
            </a:r>
            <a:r>
              <a:rPr lang="en-US" sz="6200" dirty="0" err="1"/>
              <a:t>anx</a:t>
            </a:r>
            <a:r>
              <a:rPr lang="en-US" sz="6200" dirty="0"/>
              <a:t>, OCD, behavior, ASD. Prof Fiona </a:t>
            </a:r>
            <a:r>
              <a:rPr lang="en-US" sz="6200" dirty="0" err="1"/>
              <a:t>McNicholas</a:t>
            </a:r>
            <a:r>
              <a:rPr lang="en-US" sz="6200" dirty="0"/>
              <a:t> </a:t>
            </a:r>
            <a:endParaRPr lang="en-IE" sz="6200" dirty="0"/>
          </a:p>
          <a:p>
            <a:pPr lvl="0"/>
            <a:r>
              <a:rPr lang="en-US" sz="6400" dirty="0"/>
              <a:t>Managing Emotions &amp; behaviors ?TBC or Prof Fiona </a:t>
            </a:r>
            <a:r>
              <a:rPr lang="en-US" sz="6400" dirty="0" err="1"/>
              <a:t>McNicholas</a:t>
            </a:r>
            <a:endParaRPr lang="en-IE" sz="6400" dirty="0"/>
          </a:p>
          <a:p>
            <a:pPr lvl="0"/>
            <a:r>
              <a:rPr lang="en-US" sz="6400" dirty="0"/>
              <a:t>Principles of parenting- moving towards temper tantrums, general behavior, ADHD type. ?TBC </a:t>
            </a:r>
            <a:endParaRPr lang="en-IE" sz="6400" dirty="0"/>
          </a:p>
          <a:p>
            <a:pPr lvl="0"/>
            <a:r>
              <a:rPr lang="en-US" sz="6400" dirty="0"/>
              <a:t>Minding your (the parents) own MH. ?TBC. </a:t>
            </a:r>
            <a:endParaRPr lang="en-IE" sz="6400" dirty="0"/>
          </a:p>
          <a:p>
            <a:pPr lvl="0"/>
            <a:r>
              <a:rPr lang="en-US" sz="6400" dirty="0"/>
              <a:t>? other area needed</a:t>
            </a:r>
            <a:endParaRPr lang="en-IE" sz="6400" dirty="0"/>
          </a:p>
          <a:p>
            <a:pPr lvl="0"/>
            <a:r>
              <a:rPr lang="en-US" sz="4400" b="1" dirty="0"/>
              <a:t> </a:t>
            </a:r>
            <a:endParaRPr lang="en-IE" sz="4400" b="1" dirty="0"/>
          </a:p>
          <a:p>
            <a:endParaRPr lang="en-IE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211710"/>
            <a:ext cx="2118641" cy="1568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402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67544" y="555526"/>
            <a:ext cx="7812857" cy="4320480"/>
          </a:xfrm>
        </p:spPr>
        <p:txBody>
          <a:bodyPr>
            <a:normAutofit fontScale="55000" lnSpcReduction="20000"/>
          </a:bodyPr>
          <a:lstStyle/>
          <a:p>
            <a:r>
              <a:rPr lang="en-US" sz="3400" b="1" dirty="0"/>
              <a:t>A</a:t>
            </a:r>
            <a:r>
              <a:rPr lang="en-US" sz="2900" b="1" dirty="0" smtClean="0"/>
              <a:t>dolescent </a:t>
            </a:r>
            <a:r>
              <a:rPr lang="en-US" sz="2900" b="1" dirty="0"/>
              <a:t>group </a:t>
            </a:r>
            <a:endParaRPr lang="en-IE" sz="2900" b="1" dirty="0"/>
          </a:p>
          <a:p>
            <a:pPr lvl="0"/>
            <a:r>
              <a:rPr lang="en-US" sz="2900" dirty="0"/>
              <a:t>A – Z of MH problems in this age group: </a:t>
            </a:r>
            <a:endParaRPr lang="en-US" sz="2900" dirty="0" smtClean="0"/>
          </a:p>
          <a:p>
            <a:pPr lvl="0"/>
            <a:r>
              <a:rPr lang="en-US" sz="2900" dirty="0" smtClean="0"/>
              <a:t>depression</a:t>
            </a:r>
            <a:r>
              <a:rPr lang="en-US" sz="2900" dirty="0"/>
              <a:t>, </a:t>
            </a:r>
            <a:r>
              <a:rPr lang="en-US" sz="2900" dirty="0" err="1"/>
              <a:t>anx</a:t>
            </a:r>
            <a:r>
              <a:rPr lang="en-US" sz="2900" dirty="0"/>
              <a:t>, eating disorders, psychosis, substances. </a:t>
            </a:r>
            <a:r>
              <a:rPr lang="en-US" sz="2900" dirty="0" err="1" smtClean="0"/>
              <a:t>FMcN</a:t>
            </a:r>
            <a:endParaRPr lang="en-IE" sz="2900" dirty="0"/>
          </a:p>
          <a:p>
            <a:pPr lvl="0"/>
            <a:r>
              <a:rPr lang="en-US" sz="2900" dirty="0"/>
              <a:t>Understanding Emotions &amp; Stress, and the adolescent Brain ?TBC or </a:t>
            </a:r>
            <a:r>
              <a:rPr lang="en-US" sz="2900" dirty="0" err="1" smtClean="0"/>
              <a:t>FMcN</a:t>
            </a:r>
            <a:r>
              <a:rPr lang="en-US" sz="2900" dirty="0" smtClean="0"/>
              <a:t> </a:t>
            </a:r>
            <a:endParaRPr lang="en-IE" sz="2900" dirty="0"/>
          </a:p>
          <a:p>
            <a:pPr lvl="0"/>
            <a:r>
              <a:rPr lang="en-US" sz="2900" dirty="0"/>
              <a:t>Managing Emotions &amp; DBT type skills. TBC?</a:t>
            </a:r>
            <a:endParaRPr lang="en-IE" sz="2900" dirty="0"/>
          </a:p>
          <a:p>
            <a:pPr lvl="0"/>
            <a:r>
              <a:rPr lang="en-US" sz="2900" dirty="0"/>
              <a:t>Principles of parenting- moving towards more authoritative and democratic.. ?TBC </a:t>
            </a:r>
            <a:endParaRPr lang="en-IE" sz="2900" dirty="0"/>
          </a:p>
          <a:p>
            <a:pPr lvl="0"/>
            <a:r>
              <a:rPr lang="en-US" sz="2900" dirty="0"/>
              <a:t>Minding your (the parents) own MH. ?TBC. </a:t>
            </a:r>
            <a:endParaRPr lang="en-IE" sz="2900" dirty="0"/>
          </a:p>
          <a:p>
            <a:r>
              <a:rPr lang="en-US" sz="2900" dirty="0"/>
              <a:t> </a:t>
            </a:r>
            <a:endParaRPr lang="en-IE" sz="2900" dirty="0"/>
          </a:p>
          <a:p>
            <a:r>
              <a:rPr lang="en-US" sz="2900" b="1" dirty="0" smtClean="0"/>
              <a:t>Transitioning </a:t>
            </a:r>
            <a:r>
              <a:rPr lang="en-US" sz="2900" b="1" dirty="0"/>
              <a:t>to young adult group</a:t>
            </a:r>
            <a:r>
              <a:rPr lang="en-US" sz="2900" dirty="0"/>
              <a:t> (? Just parents or parallel group with parents and YP) </a:t>
            </a:r>
            <a:endParaRPr lang="en-IE" sz="2900" dirty="0"/>
          </a:p>
          <a:p>
            <a:pPr lvl="0"/>
            <a:r>
              <a:rPr lang="en-US" sz="2900" dirty="0"/>
              <a:t>A – Z of MH problems in this age group: Depression, </a:t>
            </a:r>
            <a:r>
              <a:rPr lang="en-US" sz="2900" dirty="0" err="1"/>
              <a:t>anx</a:t>
            </a:r>
            <a:r>
              <a:rPr lang="en-US" sz="2900" dirty="0"/>
              <a:t>, eating disorders, psychosis, substances. Prof Fiona </a:t>
            </a:r>
            <a:r>
              <a:rPr lang="en-US" sz="2900" dirty="0" err="1"/>
              <a:t>McNicholas</a:t>
            </a:r>
            <a:r>
              <a:rPr lang="en-US" sz="2900" dirty="0"/>
              <a:t> </a:t>
            </a:r>
            <a:endParaRPr lang="en-IE" sz="2900" dirty="0"/>
          </a:p>
          <a:p>
            <a:pPr lvl="0"/>
            <a:r>
              <a:rPr lang="en-US" sz="2900" dirty="0"/>
              <a:t>Managing the change in identity linked with going from parent/</a:t>
            </a:r>
            <a:r>
              <a:rPr lang="en-US" sz="2900" dirty="0" err="1"/>
              <a:t>carer</a:t>
            </a:r>
            <a:r>
              <a:rPr lang="en-US" sz="2900" dirty="0"/>
              <a:t> to less involvement, letting go. ?TBC or Prof Fiona </a:t>
            </a:r>
            <a:r>
              <a:rPr lang="en-US" sz="2900" dirty="0" err="1"/>
              <a:t>McNicholas</a:t>
            </a:r>
            <a:endParaRPr lang="en-IE" sz="2900" dirty="0"/>
          </a:p>
          <a:p>
            <a:pPr lvl="0"/>
            <a:r>
              <a:rPr lang="en-US" sz="2900" dirty="0"/>
              <a:t>Managing Emotions &amp; DBT type skills. TBC?</a:t>
            </a:r>
            <a:endParaRPr lang="en-IE" sz="2900" dirty="0"/>
          </a:p>
          <a:p>
            <a:pPr lvl="0"/>
            <a:r>
              <a:rPr lang="en-US" sz="2900" dirty="0"/>
              <a:t>Minding your (the parents) own MH., Moving on, re-establishing relationship with spouse/ partner/ other SO. ?TBC. </a:t>
            </a:r>
            <a:endParaRPr lang="en-IE" sz="2900" dirty="0"/>
          </a:p>
          <a:p>
            <a:pPr lvl="0"/>
            <a:r>
              <a:rPr lang="en-US" sz="2900" dirty="0"/>
              <a:t>?any other.  </a:t>
            </a:r>
            <a:endParaRPr lang="en-IE" sz="29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082" y="267494"/>
            <a:ext cx="1794620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445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uni_of_warwick_aubergine_16_9_2810</Template>
  <TotalTime>972</TotalTime>
  <Words>861</Words>
  <Application>Microsoft Office PowerPoint</Application>
  <PresentationFormat>On-screen Show (16:9)</PresentationFormat>
  <Paragraphs>188</Paragraphs>
  <Slides>25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6" baseType="lpstr">
      <vt:lpstr>ＭＳ Ｐゴシック</vt:lpstr>
      <vt:lpstr>Arial</vt:lpstr>
      <vt:lpstr>Calibri</vt:lpstr>
      <vt:lpstr>Cambria</vt:lpstr>
      <vt:lpstr>Symbol</vt:lpstr>
      <vt:lpstr>Times</vt:lpstr>
      <vt:lpstr>Times New Roman</vt:lpstr>
      <vt:lpstr>Verdana</vt:lpstr>
      <vt:lpstr>1_Custom Design</vt:lpstr>
      <vt:lpstr>Custom Design</vt:lpstr>
      <vt:lpstr>Waveform</vt:lpstr>
      <vt:lpstr>Fiona McNicholas  MD FRCPsych Dip Clin Psychother Consultant at OLCHC &amp; Lucena Clinic, Rathgar, Chair UCD &amp; Lorna Kerin ………… 8th Oct, 2017 </vt:lpstr>
      <vt:lpstr>Disclosure Slide </vt:lpstr>
      <vt:lpstr>A Message For Every Day Of The Week </vt:lpstr>
      <vt:lpstr>MH Matters</vt:lpstr>
      <vt:lpstr>‘</vt:lpstr>
      <vt:lpstr>PowerPoint Presentation</vt:lpstr>
      <vt:lpstr>Three is a crowd! The link with MH, physical illness and 22Q11DS</vt:lpstr>
      <vt:lpstr>HOW…</vt:lpstr>
      <vt:lpstr>Varied and Multiple Impacts. </vt:lpstr>
      <vt:lpstr>So, so far..</vt:lpstr>
      <vt:lpstr>We Count Service-User Collaboration and Participation</vt:lpstr>
      <vt:lpstr>PowerPoint Presentation</vt:lpstr>
      <vt:lpstr>PowerPoint Presentation</vt:lpstr>
      <vt:lpstr>The World Economic Forum  (Bloom et al 2011)</vt:lpstr>
      <vt:lpstr>PowerPoint Presentation</vt:lpstr>
      <vt:lpstr>Awareness of Need to Transition YEEP-T</vt:lpstr>
      <vt:lpstr>Mon, Tues, Weds, Thurs…</vt:lpstr>
      <vt:lpstr>Family Psycho-Education MH Programme PEEP</vt:lpstr>
      <vt:lpstr>Delivery of PEEP </vt:lpstr>
      <vt:lpstr>PowerPoint Presentation</vt:lpstr>
      <vt:lpstr>Screening MH</vt:lpstr>
      <vt:lpstr>STOP (1 Stop or Joined Shopping)</vt:lpstr>
      <vt:lpstr>End my section </vt:lpstr>
      <vt:lpstr>PowerPoint Presentation</vt:lpstr>
      <vt:lpstr>PowerPoint Presentation</vt:lpstr>
    </vt:vector>
  </TitlesOfParts>
  <Company>University of Warwick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Tuomainen, Helena</dc:creator>
  <cp:lastModifiedBy>Conor McGuckin</cp:lastModifiedBy>
  <cp:revision>101</cp:revision>
  <cp:lastPrinted>2001-12-07T16:14:49Z</cp:lastPrinted>
  <dcterms:created xsi:type="dcterms:W3CDTF">2016-03-07T19:39:40Z</dcterms:created>
  <dcterms:modified xsi:type="dcterms:W3CDTF">2017-10-08T07:57:04Z</dcterms:modified>
</cp:coreProperties>
</file>