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256" r:id="rId2"/>
    <p:sldId id="257" r:id="rId3"/>
    <p:sldId id="262" r:id="rId4"/>
    <p:sldId id="263" r:id="rId5"/>
    <p:sldId id="259" r:id="rId6"/>
    <p:sldId id="266" r:id="rId7"/>
    <p:sldId id="279" r:id="rId8"/>
    <p:sldId id="265" r:id="rId9"/>
    <p:sldId id="264" r:id="rId10"/>
    <p:sldId id="260" r:id="rId11"/>
    <p:sldId id="261" r:id="rId12"/>
    <p:sldId id="267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DA153FA6-DCE5-614C-9FA0-169AF43B8E0D}">
          <p14:sldIdLst>
            <p14:sldId id="256"/>
            <p14:sldId id="257"/>
            <p14:sldId id="262"/>
            <p14:sldId id="263"/>
            <p14:sldId id="259"/>
            <p14:sldId id="266"/>
            <p14:sldId id="279"/>
            <p14:sldId id="265"/>
            <p14:sldId id="264"/>
            <p14:sldId id="260"/>
            <p14:sldId id="261"/>
            <p14:sldId id="267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  <p14:sldId id="278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100" d="100"/>
          <a:sy n="100" d="100"/>
        </p:scale>
        <p:origin x="-21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C092F8D-014B-3B41-BD24-5237BC4C7ADF}" type="doc">
      <dgm:prSet loTypeId="urn:microsoft.com/office/officeart/2005/8/layout/matrix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827A88D-3660-304C-BFF1-6C10E79A315B}">
      <dgm:prSet phldrT="[Text]"/>
      <dgm:spPr/>
      <dgm:t>
        <a:bodyPr/>
        <a:lstStyle/>
        <a:p>
          <a:r>
            <a:rPr lang="en-US" dirty="0" smtClean="0"/>
            <a:t>VALUE ADDED</a:t>
          </a:r>
          <a:endParaRPr lang="en-US" dirty="0"/>
        </a:p>
      </dgm:t>
    </dgm:pt>
    <dgm:pt modelId="{3A0B4E7C-F911-E742-B892-A3A546E7F942}" type="parTrans" cxnId="{B4C5DE54-AF57-E443-A4F8-72F2AAE7F62E}">
      <dgm:prSet/>
      <dgm:spPr/>
      <dgm:t>
        <a:bodyPr/>
        <a:lstStyle/>
        <a:p>
          <a:endParaRPr lang="en-US"/>
        </a:p>
      </dgm:t>
    </dgm:pt>
    <dgm:pt modelId="{2CA998BB-A4FB-0440-BABA-2665D7B78108}" type="sibTrans" cxnId="{B4C5DE54-AF57-E443-A4F8-72F2AAE7F62E}">
      <dgm:prSet/>
      <dgm:spPr/>
      <dgm:t>
        <a:bodyPr/>
        <a:lstStyle/>
        <a:p>
          <a:endParaRPr lang="en-US"/>
        </a:p>
      </dgm:t>
    </dgm:pt>
    <dgm:pt modelId="{85224E39-6DED-A84A-98B9-CD5D1ACC123D}">
      <dgm:prSet/>
      <dgm:spPr/>
      <dgm:t>
        <a:bodyPr/>
        <a:lstStyle/>
        <a:p>
          <a:r>
            <a:rPr lang="en-IE" b="1" dirty="0" smtClean="0"/>
            <a:t>Building on the </a:t>
          </a:r>
          <a:r>
            <a:rPr lang="en-IE" dirty="0" smtClean="0"/>
            <a:t>strengths</a:t>
          </a:r>
          <a:r>
            <a:rPr lang="en-IE" b="1" dirty="0" smtClean="0"/>
            <a:t> and minimises weaknesses</a:t>
          </a:r>
          <a:endParaRPr lang="en-US" dirty="0"/>
        </a:p>
      </dgm:t>
    </dgm:pt>
    <dgm:pt modelId="{EDE00C91-E55F-9442-91FF-89DE15404C4E}" type="parTrans" cxnId="{B54BCE92-D8CB-424D-BBEE-54855600E3DD}">
      <dgm:prSet/>
      <dgm:spPr/>
      <dgm:t>
        <a:bodyPr/>
        <a:lstStyle/>
        <a:p>
          <a:endParaRPr lang="en-US"/>
        </a:p>
      </dgm:t>
    </dgm:pt>
    <dgm:pt modelId="{4ABD52B5-23F6-D647-8C18-4B6A962E7A75}" type="sibTrans" cxnId="{B54BCE92-D8CB-424D-BBEE-54855600E3DD}">
      <dgm:prSet/>
      <dgm:spPr/>
      <dgm:t>
        <a:bodyPr/>
        <a:lstStyle/>
        <a:p>
          <a:endParaRPr lang="en-US"/>
        </a:p>
      </dgm:t>
    </dgm:pt>
    <dgm:pt modelId="{C529DDDE-4BBF-F545-9146-4705318449ED}">
      <dgm:prSet phldrT="[Text]" phldr="1"/>
      <dgm:spPr/>
      <dgm:t>
        <a:bodyPr/>
        <a:lstStyle/>
        <a:p>
          <a:endParaRPr lang="en-US"/>
        </a:p>
      </dgm:t>
    </dgm:pt>
    <dgm:pt modelId="{E92E09EE-69D7-AF4C-A044-882AFE2AE438}" type="parTrans" cxnId="{9AD02F22-A21D-7E49-811D-62C8AACED70A}">
      <dgm:prSet/>
      <dgm:spPr/>
      <dgm:t>
        <a:bodyPr/>
        <a:lstStyle/>
        <a:p>
          <a:endParaRPr lang="en-US"/>
        </a:p>
      </dgm:t>
    </dgm:pt>
    <dgm:pt modelId="{F4F07BA2-6E0A-9248-A82A-E9DA37F12E9B}" type="sibTrans" cxnId="{9AD02F22-A21D-7E49-811D-62C8AACED70A}">
      <dgm:prSet/>
      <dgm:spPr/>
      <dgm:t>
        <a:bodyPr/>
        <a:lstStyle/>
        <a:p>
          <a:endParaRPr lang="en-US"/>
        </a:p>
      </dgm:t>
    </dgm:pt>
    <dgm:pt modelId="{6322C2A0-7FEE-9D4F-91B6-98CC22D29730}">
      <dgm:prSet phldrT="[Text]" phldr="1"/>
      <dgm:spPr/>
      <dgm:t>
        <a:bodyPr/>
        <a:lstStyle/>
        <a:p>
          <a:endParaRPr lang="en-US"/>
        </a:p>
      </dgm:t>
    </dgm:pt>
    <dgm:pt modelId="{5B4B2F98-CC9F-4840-B063-D6CE28E1489D}" type="parTrans" cxnId="{41876C0B-7256-E146-9C83-D5DFD0F8F15B}">
      <dgm:prSet/>
      <dgm:spPr/>
      <dgm:t>
        <a:bodyPr/>
        <a:lstStyle/>
        <a:p>
          <a:endParaRPr lang="en-US"/>
        </a:p>
      </dgm:t>
    </dgm:pt>
    <dgm:pt modelId="{9B60AF4B-E840-FF45-99E0-DAB03228CA68}" type="sibTrans" cxnId="{41876C0B-7256-E146-9C83-D5DFD0F8F15B}">
      <dgm:prSet/>
      <dgm:spPr/>
      <dgm:t>
        <a:bodyPr/>
        <a:lstStyle/>
        <a:p>
          <a:endParaRPr lang="en-US"/>
        </a:p>
      </dgm:t>
    </dgm:pt>
    <dgm:pt modelId="{F64E11ED-BA88-E64A-9A29-EBC77DC5B3B3}">
      <dgm:prSet phldrT="[Text]" phldr="1"/>
      <dgm:spPr/>
      <dgm:t>
        <a:bodyPr/>
        <a:lstStyle/>
        <a:p>
          <a:endParaRPr lang="en-US"/>
        </a:p>
      </dgm:t>
    </dgm:pt>
    <dgm:pt modelId="{2B8D01D9-C54C-2B49-AA36-3FB5E12F545E}" type="parTrans" cxnId="{D8CEA926-B821-744B-86DC-9153A687B8AC}">
      <dgm:prSet/>
      <dgm:spPr/>
      <dgm:t>
        <a:bodyPr/>
        <a:lstStyle/>
        <a:p>
          <a:endParaRPr lang="en-US"/>
        </a:p>
      </dgm:t>
    </dgm:pt>
    <dgm:pt modelId="{E6BC600F-87D0-B640-B0BF-463FF87DDF63}" type="sibTrans" cxnId="{D8CEA926-B821-744B-86DC-9153A687B8AC}">
      <dgm:prSet/>
      <dgm:spPr/>
      <dgm:t>
        <a:bodyPr/>
        <a:lstStyle/>
        <a:p>
          <a:endParaRPr lang="en-US"/>
        </a:p>
      </dgm:t>
    </dgm:pt>
    <dgm:pt modelId="{8582BA80-0572-1B41-BC4B-082A25BF0379}">
      <dgm:prSet/>
      <dgm:spPr/>
      <dgm:t>
        <a:bodyPr/>
        <a:lstStyle/>
        <a:p>
          <a:endParaRPr lang="en-IE"/>
        </a:p>
      </dgm:t>
    </dgm:pt>
    <dgm:pt modelId="{F527BD53-DAB5-F24F-BF4F-FB76CCDE7745}" type="parTrans" cxnId="{EB950423-531C-F842-996C-BEEFEB687690}">
      <dgm:prSet/>
      <dgm:spPr/>
      <dgm:t>
        <a:bodyPr/>
        <a:lstStyle/>
        <a:p>
          <a:endParaRPr lang="en-US"/>
        </a:p>
      </dgm:t>
    </dgm:pt>
    <dgm:pt modelId="{693D3EAB-438F-B549-9DD9-932514396EB2}" type="sibTrans" cxnId="{EB950423-531C-F842-996C-BEEFEB687690}">
      <dgm:prSet/>
      <dgm:spPr/>
      <dgm:t>
        <a:bodyPr/>
        <a:lstStyle/>
        <a:p>
          <a:endParaRPr lang="en-US"/>
        </a:p>
      </dgm:t>
    </dgm:pt>
    <dgm:pt modelId="{8B6CE453-0239-A641-ABFC-6D25C1C83AA7}">
      <dgm:prSet/>
      <dgm:spPr/>
      <dgm:t>
        <a:bodyPr/>
        <a:lstStyle/>
        <a:p>
          <a:r>
            <a:rPr lang="en-IE" smtClean="0"/>
            <a:t>C</a:t>
          </a:r>
          <a:r>
            <a:rPr lang="en-IE" b="1" smtClean="0"/>
            <a:t>omprehensive and complete picture of phenonmena</a:t>
          </a:r>
          <a:endParaRPr lang="en-US"/>
        </a:p>
      </dgm:t>
    </dgm:pt>
    <dgm:pt modelId="{ADEB4CA6-6B3C-874A-98F3-1038CEDA2409}" type="parTrans" cxnId="{2FE3B59E-69D5-7740-9E39-23F796F13885}">
      <dgm:prSet/>
      <dgm:spPr/>
      <dgm:t>
        <a:bodyPr/>
        <a:lstStyle/>
        <a:p>
          <a:endParaRPr lang="en-US"/>
        </a:p>
      </dgm:t>
    </dgm:pt>
    <dgm:pt modelId="{A5A4F589-B703-C54B-842E-039FB96CC370}" type="sibTrans" cxnId="{2FE3B59E-69D5-7740-9E39-23F796F13885}">
      <dgm:prSet/>
      <dgm:spPr/>
      <dgm:t>
        <a:bodyPr/>
        <a:lstStyle/>
        <a:p>
          <a:endParaRPr lang="en-US"/>
        </a:p>
      </dgm:t>
    </dgm:pt>
    <dgm:pt modelId="{6BB7841E-740C-1B4D-A01B-FB7303710CCC}">
      <dgm:prSet/>
      <dgm:spPr/>
      <dgm:t>
        <a:bodyPr/>
        <a:lstStyle/>
        <a:p>
          <a:r>
            <a:rPr lang="en-IE" b="1" smtClean="0"/>
            <a:t>Builds research capacity and Expertise </a:t>
          </a:r>
          <a:endParaRPr lang="en-US"/>
        </a:p>
      </dgm:t>
    </dgm:pt>
    <dgm:pt modelId="{69BF2A30-E8B7-9A47-A8A9-0978CE54FC80}" type="parTrans" cxnId="{A8E08AEB-EA80-634B-8D81-57790F6FDAEF}">
      <dgm:prSet/>
      <dgm:spPr/>
      <dgm:t>
        <a:bodyPr/>
        <a:lstStyle/>
        <a:p>
          <a:endParaRPr lang="en-US"/>
        </a:p>
      </dgm:t>
    </dgm:pt>
    <dgm:pt modelId="{1B9ADEAF-1701-5244-BBFD-82E59C4E01ED}" type="sibTrans" cxnId="{A8E08AEB-EA80-634B-8D81-57790F6FDAEF}">
      <dgm:prSet/>
      <dgm:spPr/>
      <dgm:t>
        <a:bodyPr/>
        <a:lstStyle/>
        <a:p>
          <a:endParaRPr lang="en-US"/>
        </a:p>
      </dgm:t>
    </dgm:pt>
    <dgm:pt modelId="{EB4A7F90-B86D-5040-BBA7-C43F4D9956B0}">
      <dgm:prSet/>
      <dgm:spPr/>
      <dgm:t>
        <a:bodyPr/>
        <a:lstStyle/>
        <a:p>
          <a:r>
            <a:rPr lang="en-IE" smtClean="0"/>
            <a:t>Convincing  </a:t>
          </a:r>
          <a:r>
            <a:rPr lang="en-IE" b="1" smtClean="0"/>
            <a:t>Results for funders and policy-makers </a:t>
          </a:r>
          <a:endParaRPr lang="en-US"/>
        </a:p>
      </dgm:t>
    </dgm:pt>
    <dgm:pt modelId="{4082B58F-47F2-694B-8878-91E079E474B6}" type="parTrans" cxnId="{0C0B52EC-23C2-F34E-B65A-7A8867411361}">
      <dgm:prSet/>
      <dgm:spPr/>
      <dgm:t>
        <a:bodyPr/>
        <a:lstStyle/>
        <a:p>
          <a:endParaRPr lang="en-US"/>
        </a:p>
      </dgm:t>
    </dgm:pt>
    <dgm:pt modelId="{E388A1C4-D2FF-F84F-8BF1-047C37627061}" type="sibTrans" cxnId="{0C0B52EC-23C2-F34E-B65A-7A8867411361}">
      <dgm:prSet/>
      <dgm:spPr/>
      <dgm:t>
        <a:bodyPr/>
        <a:lstStyle/>
        <a:p>
          <a:endParaRPr lang="en-US"/>
        </a:p>
      </dgm:t>
    </dgm:pt>
    <dgm:pt modelId="{62E6B49A-E9CA-EA41-A012-778B9C5BCB63}" type="pres">
      <dgm:prSet presAssocID="{7C092F8D-014B-3B41-BD24-5237BC4C7ADF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ECC2428-E078-5F47-8123-88E90EFA2D28}" type="pres">
      <dgm:prSet presAssocID="{7C092F8D-014B-3B41-BD24-5237BC4C7ADF}" presName="matrix" presStyleCnt="0"/>
      <dgm:spPr/>
    </dgm:pt>
    <dgm:pt modelId="{CC02BBFC-1E5C-3248-9318-5427DD59F602}" type="pres">
      <dgm:prSet presAssocID="{7C092F8D-014B-3B41-BD24-5237BC4C7ADF}" presName="tile1" presStyleLbl="node1" presStyleIdx="0" presStyleCnt="4"/>
      <dgm:spPr/>
      <dgm:t>
        <a:bodyPr/>
        <a:lstStyle/>
        <a:p>
          <a:endParaRPr lang="en-US"/>
        </a:p>
      </dgm:t>
    </dgm:pt>
    <dgm:pt modelId="{942E8C83-7801-9D47-A530-55D9A0C7D2B3}" type="pres">
      <dgm:prSet presAssocID="{7C092F8D-014B-3B41-BD24-5237BC4C7ADF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F809136-57F2-9C4D-8140-C7E33FBD3729}" type="pres">
      <dgm:prSet presAssocID="{7C092F8D-014B-3B41-BD24-5237BC4C7ADF}" presName="tile2" presStyleLbl="node1" presStyleIdx="1" presStyleCnt="4"/>
      <dgm:spPr/>
      <dgm:t>
        <a:bodyPr/>
        <a:lstStyle/>
        <a:p>
          <a:endParaRPr lang="en-US"/>
        </a:p>
      </dgm:t>
    </dgm:pt>
    <dgm:pt modelId="{0D87FE1D-302D-4740-864B-4919D5BE3166}" type="pres">
      <dgm:prSet presAssocID="{7C092F8D-014B-3B41-BD24-5237BC4C7ADF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3381BD2-C1A1-B044-AEAF-4B1A705628EA}" type="pres">
      <dgm:prSet presAssocID="{7C092F8D-014B-3B41-BD24-5237BC4C7ADF}" presName="tile3" presStyleLbl="node1" presStyleIdx="2" presStyleCnt="4"/>
      <dgm:spPr/>
      <dgm:t>
        <a:bodyPr/>
        <a:lstStyle/>
        <a:p>
          <a:endParaRPr lang="en-US"/>
        </a:p>
      </dgm:t>
    </dgm:pt>
    <dgm:pt modelId="{E3FF3667-D3E0-324E-BFB3-3A4B7084C0DE}" type="pres">
      <dgm:prSet presAssocID="{7C092F8D-014B-3B41-BD24-5237BC4C7ADF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03EC8C6-0F59-5542-8111-CC97AE364770}" type="pres">
      <dgm:prSet presAssocID="{7C092F8D-014B-3B41-BD24-5237BC4C7ADF}" presName="tile4" presStyleLbl="node1" presStyleIdx="3" presStyleCnt="4"/>
      <dgm:spPr/>
      <dgm:t>
        <a:bodyPr/>
        <a:lstStyle/>
        <a:p>
          <a:endParaRPr lang="en-US"/>
        </a:p>
      </dgm:t>
    </dgm:pt>
    <dgm:pt modelId="{30414356-C765-AA43-8204-FD5FC4CB6D75}" type="pres">
      <dgm:prSet presAssocID="{7C092F8D-014B-3B41-BD24-5237BC4C7ADF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0A4309-27D0-574D-8C4A-2FE897973CE8}" type="pres">
      <dgm:prSet presAssocID="{7C092F8D-014B-3B41-BD24-5237BC4C7ADF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7686FBDE-E447-AE4B-8937-65EE61FBFFF7}" type="presOf" srcId="{85224E39-6DED-A84A-98B9-CD5D1ACC123D}" destId="{942E8C83-7801-9D47-A530-55D9A0C7D2B3}" srcOrd="1" destOrd="0" presId="urn:microsoft.com/office/officeart/2005/8/layout/matrix1"/>
    <dgm:cxn modelId="{D8CEA926-B821-744B-86DC-9153A687B8AC}" srcId="{7827A88D-3660-304C-BFF1-6C10E79A315B}" destId="{F64E11ED-BA88-E64A-9A29-EBC77DC5B3B3}" srcOrd="7" destOrd="0" parTransId="{2B8D01D9-C54C-2B49-AA36-3FB5E12F545E}" sibTransId="{E6BC600F-87D0-B640-B0BF-463FF87DDF63}"/>
    <dgm:cxn modelId="{94CEA483-72B3-B14C-81BF-D0D2C53CDEBB}" type="presOf" srcId="{EB4A7F90-B86D-5040-BBA7-C43F4D9956B0}" destId="{0D87FE1D-302D-4740-864B-4919D5BE3166}" srcOrd="1" destOrd="0" presId="urn:microsoft.com/office/officeart/2005/8/layout/matrix1"/>
    <dgm:cxn modelId="{B54BCE92-D8CB-424D-BBEE-54855600E3DD}" srcId="{7827A88D-3660-304C-BFF1-6C10E79A315B}" destId="{85224E39-6DED-A84A-98B9-CD5D1ACC123D}" srcOrd="0" destOrd="0" parTransId="{EDE00C91-E55F-9442-91FF-89DE15404C4E}" sibTransId="{4ABD52B5-23F6-D647-8C18-4B6A962E7A75}"/>
    <dgm:cxn modelId="{F64978F4-AD1F-0F40-B5BE-F03F051018E8}" type="presOf" srcId="{8B6CE453-0239-A641-ABFC-6D25C1C83AA7}" destId="{30414356-C765-AA43-8204-FD5FC4CB6D75}" srcOrd="1" destOrd="0" presId="urn:microsoft.com/office/officeart/2005/8/layout/matrix1"/>
    <dgm:cxn modelId="{C91821FC-7210-244D-9D3C-4D0F374C4C8F}" type="presOf" srcId="{EB4A7F90-B86D-5040-BBA7-C43F4D9956B0}" destId="{BF809136-57F2-9C4D-8140-C7E33FBD3729}" srcOrd="0" destOrd="0" presId="urn:microsoft.com/office/officeart/2005/8/layout/matrix1"/>
    <dgm:cxn modelId="{4A4E630C-C0B9-144B-AAE5-97EF722D801C}" type="presOf" srcId="{6BB7841E-740C-1B4D-A01B-FB7303710CCC}" destId="{E3FF3667-D3E0-324E-BFB3-3A4B7084C0DE}" srcOrd="1" destOrd="0" presId="urn:microsoft.com/office/officeart/2005/8/layout/matrix1"/>
    <dgm:cxn modelId="{59FA1061-7F05-B948-9BC8-9A86B47D77C7}" type="presOf" srcId="{7C092F8D-014B-3B41-BD24-5237BC4C7ADF}" destId="{62E6B49A-E9CA-EA41-A012-778B9C5BCB63}" srcOrd="0" destOrd="0" presId="urn:microsoft.com/office/officeart/2005/8/layout/matrix1"/>
    <dgm:cxn modelId="{072B9EA9-673C-F047-B563-00498C22BFD8}" type="presOf" srcId="{7827A88D-3660-304C-BFF1-6C10E79A315B}" destId="{E20A4309-27D0-574D-8C4A-2FE897973CE8}" srcOrd="0" destOrd="0" presId="urn:microsoft.com/office/officeart/2005/8/layout/matrix1"/>
    <dgm:cxn modelId="{9AD02F22-A21D-7E49-811D-62C8AACED70A}" srcId="{7827A88D-3660-304C-BFF1-6C10E79A315B}" destId="{C529DDDE-4BBF-F545-9146-4705318449ED}" srcOrd="5" destOrd="0" parTransId="{E92E09EE-69D7-AF4C-A044-882AFE2AE438}" sibTransId="{F4F07BA2-6E0A-9248-A82A-E9DA37F12E9B}"/>
    <dgm:cxn modelId="{B06D67A6-068A-ED4F-93AD-5C11624F0BF0}" type="presOf" srcId="{85224E39-6DED-A84A-98B9-CD5D1ACC123D}" destId="{CC02BBFC-1E5C-3248-9318-5427DD59F602}" srcOrd="0" destOrd="0" presId="urn:microsoft.com/office/officeart/2005/8/layout/matrix1"/>
    <dgm:cxn modelId="{0C0B52EC-23C2-F34E-B65A-7A8867411361}" srcId="{7827A88D-3660-304C-BFF1-6C10E79A315B}" destId="{EB4A7F90-B86D-5040-BBA7-C43F4D9956B0}" srcOrd="1" destOrd="0" parTransId="{4082B58F-47F2-694B-8878-91E079E474B6}" sibTransId="{E388A1C4-D2FF-F84F-8BF1-047C37627061}"/>
    <dgm:cxn modelId="{B4C5DE54-AF57-E443-A4F8-72F2AAE7F62E}" srcId="{7C092F8D-014B-3B41-BD24-5237BC4C7ADF}" destId="{7827A88D-3660-304C-BFF1-6C10E79A315B}" srcOrd="0" destOrd="0" parTransId="{3A0B4E7C-F911-E742-B892-A3A546E7F942}" sibTransId="{2CA998BB-A4FB-0440-BABA-2665D7B78108}"/>
    <dgm:cxn modelId="{C06BB4A1-8080-5548-9575-EFB60D9CB0B1}" type="presOf" srcId="{8B6CE453-0239-A641-ABFC-6D25C1C83AA7}" destId="{D03EC8C6-0F59-5542-8111-CC97AE364770}" srcOrd="0" destOrd="0" presId="urn:microsoft.com/office/officeart/2005/8/layout/matrix1"/>
    <dgm:cxn modelId="{A8E08AEB-EA80-634B-8D81-57790F6FDAEF}" srcId="{7827A88D-3660-304C-BFF1-6C10E79A315B}" destId="{6BB7841E-740C-1B4D-A01B-FB7303710CCC}" srcOrd="2" destOrd="0" parTransId="{69BF2A30-E8B7-9A47-A8A9-0978CE54FC80}" sibTransId="{1B9ADEAF-1701-5244-BBFD-82E59C4E01ED}"/>
    <dgm:cxn modelId="{2FE3B59E-69D5-7740-9E39-23F796F13885}" srcId="{7827A88D-3660-304C-BFF1-6C10E79A315B}" destId="{8B6CE453-0239-A641-ABFC-6D25C1C83AA7}" srcOrd="3" destOrd="0" parTransId="{ADEB4CA6-6B3C-874A-98F3-1038CEDA2409}" sibTransId="{A5A4F589-B703-C54B-842E-039FB96CC370}"/>
    <dgm:cxn modelId="{942E6D56-B671-4B4A-8260-7C1B4AA9E129}" type="presOf" srcId="{6BB7841E-740C-1B4D-A01B-FB7303710CCC}" destId="{13381BD2-C1A1-B044-AEAF-4B1A705628EA}" srcOrd="0" destOrd="0" presId="urn:microsoft.com/office/officeart/2005/8/layout/matrix1"/>
    <dgm:cxn modelId="{41876C0B-7256-E146-9C83-D5DFD0F8F15B}" srcId="{7827A88D-3660-304C-BFF1-6C10E79A315B}" destId="{6322C2A0-7FEE-9D4F-91B6-98CC22D29730}" srcOrd="6" destOrd="0" parTransId="{5B4B2F98-CC9F-4840-B063-D6CE28E1489D}" sibTransId="{9B60AF4B-E840-FF45-99E0-DAB03228CA68}"/>
    <dgm:cxn modelId="{EB950423-531C-F842-996C-BEEFEB687690}" srcId="{7827A88D-3660-304C-BFF1-6C10E79A315B}" destId="{8582BA80-0572-1B41-BC4B-082A25BF0379}" srcOrd="4" destOrd="0" parTransId="{F527BD53-DAB5-F24F-BF4F-FB76CCDE7745}" sibTransId="{693D3EAB-438F-B549-9DD9-932514396EB2}"/>
    <dgm:cxn modelId="{D78F5F7F-DB6C-944C-865A-6E7BE2350736}" type="presParOf" srcId="{62E6B49A-E9CA-EA41-A012-778B9C5BCB63}" destId="{9ECC2428-E078-5F47-8123-88E90EFA2D28}" srcOrd="0" destOrd="0" presId="urn:microsoft.com/office/officeart/2005/8/layout/matrix1"/>
    <dgm:cxn modelId="{E6A391AC-E9BF-3A4B-852E-13D861744F4B}" type="presParOf" srcId="{9ECC2428-E078-5F47-8123-88E90EFA2D28}" destId="{CC02BBFC-1E5C-3248-9318-5427DD59F602}" srcOrd="0" destOrd="0" presId="urn:microsoft.com/office/officeart/2005/8/layout/matrix1"/>
    <dgm:cxn modelId="{7D92CB5E-E1EC-514B-A588-21EE7B244E27}" type="presParOf" srcId="{9ECC2428-E078-5F47-8123-88E90EFA2D28}" destId="{942E8C83-7801-9D47-A530-55D9A0C7D2B3}" srcOrd="1" destOrd="0" presId="urn:microsoft.com/office/officeart/2005/8/layout/matrix1"/>
    <dgm:cxn modelId="{46FFA2F3-6E47-4342-85BA-D4F8D01A1A8E}" type="presParOf" srcId="{9ECC2428-E078-5F47-8123-88E90EFA2D28}" destId="{BF809136-57F2-9C4D-8140-C7E33FBD3729}" srcOrd="2" destOrd="0" presId="urn:microsoft.com/office/officeart/2005/8/layout/matrix1"/>
    <dgm:cxn modelId="{A1C28BA7-D61C-0945-A3D3-FF5109E574E0}" type="presParOf" srcId="{9ECC2428-E078-5F47-8123-88E90EFA2D28}" destId="{0D87FE1D-302D-4740-864B-4919D5BE3166}" srcOrd="3" destOrd="0" presId="urn:microsoft.com/office/officeart/2005/8/layout/matrix1"/>
    <dgm:cxn modelId="{392B7A8C-A159-FC4F-B92F-2B1A79B583FB}" type="presParOf" srcId="{9ECC2428-E078-5F47-8123-88E90EFA2D28}" destId="{13381BD2-C1A1-B044-AEAF-4B1A705628EA}" srcOrd="4" destOrd="0" presId="urn:microsoft.com/office/officeart/2005/8/layout/matrix1"/>
    <dgm:cxn modelId="{1B987EAB-261D-E142-995F-6AF1B7DDC435}" type="presParOf" srcId="{9ECC2428-E078-5F47-8123-88E90EFA2D28}" destId="{E3FF3667-D3E0-324E-BFB3-3A4B7084C0DE}" srcOrd="5" destOrd="0" presId="urn:microsoft.com/office/officeart/2005/8/layout/matrix1"/>
    <dgm:cxn modelId="{6A68A44C-1A72-404A-AE9E-3EF686B38F89}" type="presParOf" srcId="{9ECC2428-E078-5F47-8123-88E90EFA2D28}" destId="{D03EC8C6-0F59-5542-8111-CC97AE364770}" srcOrd="6" destOrd="0" presId="urn:microsoft.com/office/officeart/2005/8/layout/matrix1"/>
    <dgm:cxn modelId="{AF67E872-FEE9-6947-8BEA-D9DE8182B222}" type="presParOf" srcId="{9ECC2428-E078-5F47-8123-88E90EFA2D28}" destId="{30414356-C765-AA43-8204-FD5FC4CB6D75}" srcOrd="7" destOrd="0" presId="urn:microsoft.com/office/officeart/2005/8/layout/matrix1"/>
    <dgm:cxn modelId="{28ED1DCB-3012-2D48-A831-761D1FA76E07}" type="presParOf" srcId="{62E6B49A-E9CA-EA41-A012-778B9C5BCB63}" destId="{E20A4309-27D0-574D-8C4A-2FE897973CE8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02BBFC-1E5C-3248-9318-5427DD59F602}">
      <dsp:nvSpPr>
        <dsp:cNvPr id="0" name=""/>
        <dsp:cNvSpPr/>
      </dsp:nvSpPr>
      <dsp:spPr>
        <a:xfrm rot="16200000">
          <a:off x="522969" y="-522969"/>
          <a:ext cx="3303330" cy="4349269"/>
        </a:xfrm>
        <a:prstGeom prst="round1Rect">
          <a:avLst/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40000"/>
                <a:satMod val="120000"/>
              </a:schemeClr>
              <a:schemeClr val="accent1">
                <a:hueOff val="0"/>
                <a:satOff val="0"/>
                <a:lumOff val="0"/>
                <a:alphaOff val="0"/>
                <a:tint val="70000"/>
                <a:satMod val="300000"/>
                <a:lumMod val="110000"/>
              </a:schemeClr>
            </a:duotone>
          </a:blip>
          <a:tile tx="0" ty="0" sx="50000" sy="50000" flip="none" algn="tl"/>
        </a:blipFill>
        <a:ln>
          <a:noFill/>
        </a:ln>
        <a:effectLst>
          <a:outerShdw blurRad="38100" dist="25400" dir="5400000" algn="br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E" sz="3600" b="1" kern="1200" dirty="0" smtClean="0"/>
            <a:t>Building on the </a:t>
          </a:r>
          <a:r>
            <a:rPr lang="en-IE" sz="3600" kern="1200" dirty="0" smtClean="0"/>
            <a:t>strengths</a:t>
          </a:r>
          <a:r>
            <a:rPr lang="en-IE" sz="3600" b="1" kern="1200" dirty="0" smtClean="0"/>
            <a:t> and minimises weaknesses</a:t>
          </a:r>
          <a:endParaRPr lang="en-US" sz="3600" kern="1200" dirty="0"/>
        </a:p>
      </dsp:txBody>
      <dsp:txXfrm rot="5400000">
        <a:off x="-1" y="1"/>
        <a:ext cx="4349269" cy="2477497"/>
      </dsp:txXfrm>
    </dsp:sp>
    <dsp:sp modelId="{BF809136-57F2-9C4D-8140-C7E33FBD3729}">
      <dsp:nvSpPr>
        <dsp:cNvPr id="0" name=""/>
        <dsp:cNvSpPr/>
      </dsp:nvSpPr>
      <dsp:spPr>
        <a:xfrm>
          <a:off x="4349269" y="0"/>
          <a:ext cx="4349269" cy="3303330"/>
        </a:xfrm>
        <a:prstGeom prst="round1Rect">
          <a:avLst/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40000"/>
                <a:satMod val="120000"/>
              </a:schemeClr>
              <a:schemeClr val="accent1">
                <a:hueOff val="0"/>
                <a:satOff val="0"/>
                <a:lumOff val="0"/>
                <a:alphaOff val="0"/>
                <a:tint val="70000"/>
                <a:satMod val="300000"/>
                <a:lumMod val="110000"/>
              </a:schemeClr>
            </a:duotone>
          </a:blip>
          <a:tile tx="0" ty="0" sx="50000" sy="50000" flip="none" algn="tl"/>
        </a:blipFill>
        <a:ln>
          <a:noFill/>
        </a:ln>
        <a:effectLst>
          <a:outerShdw blurRad="38100" dist="25400" dir="5400000" algn="br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E" sz="3600" kern="1200" smtClean="0"/>
            <a:t>Convincing  </a:t>
          </a:r>
          <a:r>
            <a:rPr lang="en-IE" sz="3600" b="1" kern="1200" smtClean="0"/>
            <a:t>Results for funders and policy-makers </a:t>
          </a:r>
          <a:endParaRPr lang="en-US" sz="3600" kern="1200"/>
        </a:p>
      </dsp:txBody>
      <dsp:txXfrm>
        <a:off x="4349269" y="0"/>
        <a:ext cx="4349269" cy="2477497"/>
      </dsp:txXfrm>
    </dsp:sp>
    <dsp:sp modelId="{13381BD2-C1A1-B044-AEAF-4B1A705628EA}">
      <dsp:nvSpPr>
        <dsp:cNvPr id="0" name=""/>
        <dsp:cNvSpPr/>
      </dsp:nvSpPr>
      <dsp:spPr>
        <a:xfrm rot="10800000">
          <a:off x="0" y="3303330"/>
          <a:ext cx="4349269" cy="3303330"/>
        </a:xfrm>
        <a:prstGeom prst="round1Rect">
          <a:avLst/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40000"/>
                <a:satMod val="120000"/>
              </a:schemeClr>
              <a:schemeClr val="accent1">
                <a:hueOff val="0"/>
                <a:satOff val="0"/>
                <a:lumOff val="0"/>
                <a:alphaOff val="0"/>
                <a:tint val="70000"/>
                <a:satMod val="300000"/>
                <a:lumMod val="110000"/>
              </a:schemeClr>
            </a:duotone>
          </a:blip>
          <a:tile tx="0" ty="0" sx="50000" sy="50000" flip="none" algn="tl"/>
        </a:blipFill>
        <a:ln>
          <a:noFill/>
        </a:ln>
        <a:effectLst>
          <a:outerShdw blurRad="38100" dist="25400" dir="5400000" algn="br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E" sz="3600" b="1" kern="1200" smtClean="0"/>
            <a:t>Builds research capacity and Expertise </a:t>
          </a:r>
          <a:endParaRPr lang="en-US" sz="3600" kern="1200"/>
        </a:p>
      </dsp:txBody>
      <dsp:txXfrm rot="10800000">
        <a:off x="0" y="4129162"/>
        <a:ext cx="4349269" cy="2477497"/>
      </dsp:txXfrm>
    </dsp:sp>
    <dsp:sp modelId="{D03EC8C6-0F59-5542-8111-CC97AE364770}">
      <dsp:nvSpPr>
        <dsp:cNvPr id="0" name=""/>
        <dsp:cNvSpPr/>
      </dsp:nvSpPr>
      <dsp:spPr>
        <a:xfrm rot="5400000">
          <a:off x="4872239" y="2780360"/>
          <a:ext cx="3303330" cy="4349269"/>
        </a:xfrm>
        <a:prstGeom prst="round1Rect">
          <a:avLst/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40000"/>
                <a:satMod val="120000"/>
              </a:schemeClr>
              <a:schemeClr val="accent1">
                <a:hueOff val="0"/>
                <a:satOff val="0"/>
                <a:lumOff val="0"/>
                <a:alphaOff val="0"/>
                <a:tint val="70000"/>
                <a:satMod val="300000"/>
                <a:lumMod val="110000"/>
              </a:schemeClr>
            </a:duotone>
          </a:blip>
          <a:tile tx="0" ty="0" sx="50000" sy="50000" flip="none" algn="tl"/>
        </a:blipFill>
        <a:ln>
          <a:noFill/>
        </a:ln>
        <a:effectLst>
          <a:outerShdw blurRad="38100" dist="25400" dir="5400000" algn="br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E" sz="3600" kern="1200" smtClean="0"/>
            <a:t>C</a:t>
          </a:r>
          <a:r>
            <a:rPr lang="en-IE" sz="3600" b="1" kern="1200" smtClean="0"/>
            <a:t>omprehensive and complete picture of phenonmena</a:t>
          </a:r>
          <a:endParaRPr lang="en-US" sz="3600" kern="1200"/>
        </a:p>
      </dsp:txBody>
      <dsp:txXfrm rot="-5400000">
        <a:off x="4349269" y="4129162"/>
        <a:ext cx="4349269" cy="2477497"/>
      </dsp:txXfrm>
    </dsp:sp>
    <dsp:sp modelId="{E20A4309-27D0-574D-8C4A-2FE897973CE8}">
      <dsp:nvSpPr>
        <dsp:cNvPr id="0" name=""/>
        <dsp:cNvSpPr/>
      </dsp:nvSpPr>
      <dsp:spPr>
        <a:xfrm>
          <a:off x="3044488" y="2477497"/>
          <a:ext cx="2609561" cy="1651665"/>
        </a:xfrm>
        <a:prstGeom prst="roundRect">
          <a:avLst/>
        </a:prstGeom>
        <a:blipFill rotWithShape="0">
          <a:blip xmlns:r="http://schemas.openxmlformats.org/officeDocument/2006/relationships" r:embed="rId1">
            <a:duotone>
              <a:schemeClr val="accent1">
                <a:tint val="60000"/>
                <a:hueOff val="0"/>
                <a:satOff val="0"/>
                <a:lumOff val="0"/>
                <a:alphaOff val="0"/>
                <a:shade val="40000"/>
                <a:satMod val="120000"/>
              </a:schemeClr>
              <a:schemeClr val="accent1">
                <a:tint val="60000"/>
                <a:hueOff val="0"/>
                <a:satOff val="0"/>
                <a:lumOff val="0"/>
                <a:alphaOff val="0"/>
                <a:tint val="70000"/>
                <a:satMod val="300000"/>
                <a:lumMod val="110000"/>
              </a:schemeClr>
            </a:duotone>
          </a:blip>
          <a:tile tx="0" ty="0" sx="50000" sy="50000" flip="none" algn="tl"/>
        </a:blipFill>
        <a:ln>
          <a:noFill/>
        </a:ln>
        <a:effectLst>
          <a:outerShdw blurRad="38100" dist="25400" dir="5400000" algn="br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VALUE ADDED</a:t>
          </a:r>
          <a:endParaRPr lang="en-US" sz="3600" kern="1200" dirty="0"/>
        </a:p>
      </dsp:txBody>
      <dsp:txXfrm>
        <a:off x="3125116" y="2558125"/>
        <a:ext cx="2448305" cy="14904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B7C843-2B9F-A847-A4A1-E1E0EBF1EE90}" type="datetimeFigureOut">
              <a:rPr lang="en-US" smtClean="0"/>
              <a:t>3/10/2014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8FFF7B-4040-B041-AD13-B5167CCEBE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29283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0D5DDC0-D2A8-42D0-BD2A-A5673C52E294}" type="slidenum">
              <a:rPr lang="en-US" smtClean="0"/>
              <a:pPr/>
              <a:t>15</a:t>
            </a:fld>
            <a:endParaRPr lang="en-US" smtClean="0"/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27094"/>
            <a:ext cx="7772400" cy="1470025"/>
          </a:xfrm>
        </p:spPr>
        <p:txBody>
          <a:bodyPr anchor="b" anchorCtr="0"/>
          <a:lstStyle>
            <a:lvl1pPr>
              <a:defRPr sz="5400">
                <a:gradFill>
                  <a:gsLst>
                    <a:gs pos="0">
                      <a:schemeClr val="tx2"/>
                    </a:gs>
                    <a:gs pos="100000">
                      <a:schemeClr val="tx2">
                        <a:lumMod val="75000"/>
                      </a:schemeClr>
                    </a:gs>
                  </a:gsLst>
                  <a:lin ang="5400000" scaled="0"/>
                </a:gradFill>
                <a:effectLst>
                  <a:outerShdw blurRad="50800" dist="25400" dir="5400000" algn="t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ga-IE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1" y="3810000"/>
            <a:ext cx="7770812" cy="1752600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600">
                <a:gradFill>
                  <a:gsLst>
                    <a:gs pos="0">
                      <a:schemeClr val="tx2"/>
                    </a:gs>
                    <a:gs pos="100000">
                      <a:schemeClr val="tx2">
                        <a:lumMod val="75000"/>
                      </a:schemeClr>
                    </a:gs>
                  </a:gsLst>
                  <a:lin ang="54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ga-IE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8F24D-EB19-4AE0-B015-2BEA6D5224F2}" type="datetimeFigureOut">
              <a:rPr lang="en-US" smtClean="0"/>
              <a:t>3/10/2014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 descr="CoverGlyph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0025" y="3048000"/>
            <a:ext cx="1123950" cy="771525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8F24D-EB19-4AE0-B015-2BEA6D5224F2}" type="datetimeFigureOut">
              <a:rPr lang="en-US" smtClean="0"/>
              <a:t>3/10/2014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D9BD3-E57B-4194-A545-2804EB95D970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2" descr="HR-Glyph-R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49040" y="1658992"/>
            <a:ext cx="1645920" cy="170411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26440"/>
            <a:ext cx="7770813" cy="1472184"/>
          </a:xfrm>
        </p:spPr>
        <p:txBody>
          <a:bodyPr anchor="b" anchorCtr="0"/>
          <a:lstStyle>
            <a:lvl1pPr algn="ctr">
              <a:defRPr sz="5400" b="0" i="0" cap="none" baseline="0"/>
            </a:lvl1pPr>
          </a:lstStyle>
          <a:p>
            <a:r>
              <a:rPr lang="ga-IE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3813048"/>
            <a:ext cx="7770813" cy="1755648"/>
          </a:xfrm>
        </p:spPr>
        <p:txBody>
          <a:bodyPr anchor="t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8F24D-EB19-4AE0-B015-2BEA6D5224F2}" type="datetimeFigureOut">
              <a:rPr lang="en-US" smtClean="0"/>
              <a:t>3/10/2014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D9BD3-E57B-4194-A545-2804EB95D970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Glyph-SectionHead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8600" y="3174066"/>
            <a:ext cx="1066800" cy="59055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209801"/>
            <a:ext cx="3657600" cy="3657600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461963">
              <a:defRPr sz="1800"/>
            </a:lvl6pPr>
            <a:lvl7pPr marL="2290763" indent="-461963">
              <a:defRPr sz="1800"/>
            </a:lvl7pPr>
            <a:lvl8pPr marL="2290763" indent="-461963">
              <a:defRPr sz="1800"/>
            </a:lvl8pPr>
            <a:lvl9pPr marL="2290763" indent="-461963">
              <a:defRPr sz="18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2209801"/>
            <a:ext cx="3657600" cy="3657600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461963">
              <a:defRPr sz="1800"/>
            </a:lvl6pPr>
            <a:lvl7pPr marL="2290763" indent="-461963">
              <a:defRPr sz="1800"/>
            </a:lvl7pPr>
            <a:lvl8pPr marL="2290763" indent="-461963">
              <a:defRPr sz="1800"/>
            </a:lvl8pPr>
            <a:lvl9pPr marL="2290763" indent="-461963">
              <a:defRPr sz="18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8F24D-EB19-4AE0-B015-2BEA6D5224F2}" type="datetimeFigureOut">
              <a:rPr lang="en-US" smtClean="0"/>
              <a:t>3/10/2014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D9BD3-E57B-4194-A545-2804EB95D970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2" descr="HR-Glyph-R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49040" y="1658992"/>
            <a:ext cx="1645920" cy="170411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ga-IE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27238"/>
            <a:ext cx="3657600" cy="639762"/>
          </a:xfrm>
        </p:spPr>
        <p:txBody>
          <a:bodyPr anchor="ctr" anchorCtr="0"/>
          <a:lstStyle>
            <a:lvl1pPr marL="0" indent="0" algn="ctr">
              <a:spcBef>
                <a:spcPts val="300"/>
              </a:spcBef>
              <a:buNone/>
              <a:defRPr sz="24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819400"/>
            <a:ext cx="3657600" cy="30480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461963">
              <a:defRPr sz="1600"/>
            </a:lvl6pPr>
            <a:lvl7pPr marL="2290763" indent="-461963">
              <a:defRPr sz="1600"/>
            </a:lvl7pPr>
            <a:lvl8pPr marL="2290763" indent="-461963">
              <a:defRPr sz="1600"/>
            </a:lvl8pPr>
            <a:lvl9pPr marL="2290763" indent="-461963">
              <a:defRPr sz="16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2027238"/>
            <a:ext cx="3657600" cy="639762"/>
          </a:xfrm>
        </p:spPr>
        <p:txBody>
          <a:bodyPr anchor="ctr" anchorCtr="0"/>
          <a:lstStyle>
            <a:lvl1pPr marL="0" indent="0" algn="ctr">
              <a:spcBef>
                <a:spcPts val="300"/>
              </a:spcBef>
              <a:buNone/>
              <a:defRPr sz="24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00600" y="2819400"/>
            <a:ext cx="3657600" cy="30480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461963">
              <a:defRPr sz="1600"/>
            </a:lvl6pPr>
            <a:lvl7pPr marL="2290763" indent="-461963">
              <a:defRPr sz="1600"/>
            </a:lvl7pPr>
            <a:lvl8pPr marL="2290763" indent="-461963">
              <a:defRPr sz="1600"/>
            </a:lvl8pPr>
            <a:lvl9pPr marL="2290763" indent="-461963">
              <a:defRPr sz="16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8F24D-EB19-4AE0-B015-2BEA6D5224F2}" type="datetimeFigureOut">
              <a:rPr lang="en-US" smtClean="0"/>
              <a:t>3/10/2014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D9BD3-E57B-4194-A545-2804EB95D970}" type="slidenum">
              <a:rPr lang="en-US" smtClean="0"/>
              <a:t>‹#›</a:t>
            </a:fld>
            <a:endParaRPr lang="en-US"/>
          </a:p>
        </p:txBody>
      </p:sp>
      <p:pic>
        <p:nvPicPr>
          <p:cNvPr id="11" name="Picture 2" descr="HR-Glyph-R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49040" y="1658992"/>
            <a:ext cx="1645920" cy="170411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8F24D-EB19-4AE0-B015-2BEA6D5224F2}" type="datetimeFigureOut">
              <a:rPr lang="en-US" smtClean="0"/>
              <a:t>3/10/2014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D9BD3-E57B-4194-A545-2804EB95D970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2" descr="HR-Glyph-R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49040" y="1658992"/>
            <a:ext cx="1645920" cy="170411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8F24D-EB19-4AE0-B015-2BEA6D5224F2}" type="datetimeFigureOut">
              <a:rPr lang="en-US" smtClean="0"/>
              <a:t>3/10/2014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D9BD3-E57B-4194-A545-2804EB95D97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8906" y="914400"/>
            <a:ext cx="3657600" cy="1162050"/>
          </a:xfrm>
        </p:spPr>
        <p:txBody>
          <a:bodyPr anchor="b"/>
          <a:lstStyle>
            <a:lvl1pPr algn="ctr">
              <a:defRPr sz="3800" b="0"/>
            </a:lvl1pPr>
          </a:lstStyle>
          <a:p>
            <a:r>
              <a:rPr lang="ga-IE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96118" y="457199"/>
            <a:ext cx="3657600" cy="541020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 marL="2290763" indent="-461963">
              <a:tabLst/>
              <a:defRPr sz="2000"/>
            </a:lvl6pPr>
            <a:lvl7pPr marL="2290763" indent="-461963">
              <a:tabLst/>
              <a:defRPr sz="2000"/>
            </a:lvl7pPr>
            <a:lvl8pPr marL="2290763" indent="-461963">
              <a:tabLst/>
              <a:defRPr sz="2000"/>
            </a:lvl8pPr>
            <a:lvl9pPr marL="2290763" indent="-461963">
              <a:tabLst/>
              <a:defRPr sz="20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8906" y="2590799"/>
            <a:ext cx="3657600" cy="2895601"/>
          </a:xfrm>
        </p:spPr>
        <p:txBody>
          <a:bodyPr>
            <a:normAutofit/>
          </a:bodyPr>
          <a:lstStyle>
            <a:lvl1pPr marL="0" indent="0" algn="ctr">
              <a:lnSpc>
                <a:spcPct val="110000"/>
              </a:lnSpc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8F24D-EB19-4AE0-B015-2BEA6D5224F2}" type="datetimeFigureOut">
              <a:rPr lang="en-US" smtClean="0"/>
              <a:t>3/10/2014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D9BD3-E57B-4194-A545-2804EB95D970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2" descr="HR-Glyph-R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4746" y="2286000"/>
            <a:ext cx="1645920" cy="170411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99013" y="914400"/>
            <a:ext cx="3657600" cy="1161288"/>
          </a:xfrm>
          <a:effectLst/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800" b="0" kern="1200">
                <a:solidFill>
                  <a:schemeClr val="tx2"/>
                </a:solidFill>
                <a:effectLst>
                  <a:outerShdw blurRad="38100" dist="12700" algn="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ga-IE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58906" y="457200"/>
            <a:ext cx="3657600" cy="5413248"/>
          </a:xfrm>
          <a:ln w="101600">
            <a:solidFill>
              <a:schemeClr val="tx1"/>
            </a:solidFill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ga-IE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99013" y="2587752"/>
            <a:ext cx="3657600" cy="2898648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spcBef>
                <a:spcPts val="600"/>
              </a:spcBef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lnSpc>
                <a:spcPct val="110000"/>
              </a:lnSpc>
              <a:spcBef>
                <a:spcPts val="2000"/>
              </a:spcBef>
              <a:buClr>
                <a:schemeClr val="accent3"/>
              </a:buClr>
              <a:buFont typeface="Wingdings" pitchFamily="2" charset="2"/>
              <a:buNone/>
            </a:pPr>
            <a:r>
              <a:rPr lang="ga-I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8F24D-EB19-4AE0-B015-2BEA6D5224F2}" type="datetimeFigureOut">
              <a:rPr lang="en-US" smtClean="0"/>
              <a:t>3/10/2014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D9BD3-E57B-4194-A545-2804EB95D970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2" descr="HR-Glyph-R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04853" y="2286000"/>
            <a:ext cx="1645920" cy="170411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738282"/>
            <a:ext cx="7770813" cy="1048870"/>
          </a:xfrm>
          <a:effectLst/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800" b="0" kern="1200">
                <a:solidFill>
                  <a:schemeClr val="tx2"/>
                </a:solidFill>
                <a:effectLst>
                  <a:outerShdw blurRad="38100" dist="12700" algn="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ga-IE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0" y="457200"/>
            <a:ext cx="4572000" cy="3173506"/>
          </a:xfrm>
          <a:ln w="101600">
            <a:solidFill>
              <a:schemeClr val="tx1"/>
            </a:solidFill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ga-IE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181600"/>
            <a:ext cx="7770813" cy="685800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lnSpc>
                <a:spcPct val="110000"/>
              </a:lnSpc>
              <a:spcBef>
                <a:spcPts val="2000"/>
              </a:spcBef>
              <a:buClr>
                <a:schemeClr val="accent3"/>
              </a:buClr>
              <a:buFont typeface="Wingdings" pitchFamily="2" charset="2"/>
              <a:buNone/>
            </a:pPr>
            <a:r>
              <a:rPr lang="ga-I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8F24D-EB19-4AE0-B015-2BEA6D5224F2}" type="datetimeFigureOut">
              <a:rPr lang="en-US" smtClean="0"/>
              <a:t>3/10/2014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D9BD3-E57B-4194-A545-2804EB95D970}" type="slidenum">
              <a:rPr lang="en-US" smtClean="0"/>
              <a:t>‹#›</a:t>
            </a:fld>
            <a:endParaRPr lang="en-US"/>
          </a:p>
        </p:txBody>
      </p:sp>
      <p:pic>
        <p:nvPicPr>
          <p:cNvPr id="11" name="Picture 2" descr="HR-Glyph-R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49040" y="4890247"/>
            <a:ext cx="1645920" cy="170411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 marL="2286000" indent="-457200">
              <a:defRPr/>
            </a:lvl6pPr>
            <a:lvl7pPr marL="2286000" indent="-457200">
              <a:defRPr/>
            </a:lvl7pPr>
            <a:lvl8pPr marL="2286000" indent="-457200">
              <a:defRPr/>
            </a:lvl8pPr>
            <a:lvl9pPr marL="2286000" indent="-457200">
              <a:defRPr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8F24D-EB19-4AE0-B015-2BEA6D5224F2}" type="datetimeFigureOut">
              <a:rPr lang="en-US" smtClean="0"/>
              <a:t>3/10/2014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D9BD3-E57B-4194-A545-2804EB95D970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2" descr="HR-Glyph-R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49040" y="1658992"/>
            <a:ext cx="1645920" cy="170411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537882"/>
            <a:ext cx="1524000" cy="5325036"/>
          </a:xfrm>
        </p:spPr>
        <p:txBody>
          <a:bodyPr vert="eaVert"/>
          <a:lstStyle/>
          <a:p>
            <a:r>
              <a:rPr lang="ga-IE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537882"/>
            <a:ext cx="5889812" cy="5325036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8F24D-EB19-4AE0-B015-2BEA6D5224F2}" type="datetimeFigureOut">
              <a:rPr lang="en-US" smtClean="0"/>
              <a:t>3/10/2014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D9BD3-E57B-4194-A545-2804EB95D970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2" descr="HR-Glyph-R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6052928" y="3115195"/>
            <a:ext cx="1645920" cy="170411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05300" y="6289115"/>
            <a:ext cx="533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0D9BD3-E57B-4194-A545-2804EB95D970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67236"/>
            <a:ext cx="7770813" cy="1371600"/>
          </a:xfrm>
          <a:prstGeom prst="rect">
            <a:avLst/>
          </a:prstGeom>
          <a:effectLst/>
        </p:spPr>
        <p:txBody>
          <a:bodyPr vert="horz" lIns="91440" tIns="45720" rIns="91440" bIns="45720" rtlCol="0" anchor="ctr" anchorCtr="0">
            <a:noAutofit/>
          </a:bodyPr>
          <a:lstStyle/>
          <a:p>
            <a:r>
              <a:rPr lang="ga-IE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9800"/>
            <a:ext cx="7770813" cy="3657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00800" y="6289115"/>
            <a:ext cx="237564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78F24D-EB19-4AE0-B015-2BEA6D5224F2}" type="datetimeFigureOut">
              <a:rPr lang="en-US" smtClean="0"/>
              <a:t>3/10/2014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9624" y="6289115"/>
            <a:ext cx="31555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5000" kern="1200">
          <a:solidFill>
            <a:schemeClr val="tx2"/>
          </a:solidFill>
          <a:effectLst>
            <a:outerShdw blurRad="38100" dist="12700" algn="l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457200" indent="-457200" algn="l" defTabSz="914400" rtl="0" eaLnBrk="1" latinLnBrk="0" hangingPunct="1">
        <a:spcBef>
          <a:spcPts val="2000"/>
        </a:spcBef>
        <a:buClr>
          <a:schemeClr val="accent3"/>
        </a:buClr>
        <a:buFont typeface="Wingdings" pitchFamily="2" charset="2"/>
        <a:buChar char="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457200" algn="l" defTabSz="914400" rtl="0" eaLnBrk="1" latinLnBrk="0" hangingPunct="1">
        <a:spcBef>
          <a:spcPts val="600"/>
        </a:spcBef>
        <a:buClr>
          <a:schemeClr val="accent3">
            <a:lumMod val="50000"/>
          </a:schemeClr>
        </a:buClr>
        <a:buFont typeface="Wingdings" pitchFamily="2" charset="2"/>
        <a:buChar char="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457200" algn="l" defTabSz="914400" rtl="0" eaLnBrk="1" latinLnBrk="0" hangingPunct="1">
        <a:spcBef>
          <a:spcPts val="600"/>
        </a:spcBef>
        <a:buClr>
          <a:schemeClr val="accent3"/>
        </a:buClr>
        <a:buFont typeface="Wingdings" pitchFamily="2" charset="2"/>
        <a:buChar char="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457200" algn="l" defTabSz="914400" rtl="0" eaLnBrk="1" latinLnBrk="0" hangingPunct="1">
        <a:spcBef>
          <a:spcPts val="600"/>
        </a:spcBef>
        <a:buClr>
          <a:schemeClr val="accent3">
            <a:lumMod val="50000"/>
          </a:schemeClr>
        </a:buClr>
        <a:buFont typeface="Wingdings" pitchFamily="2" charset="2"/>
        <a:buChar char="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457200" algn="l" defTabSz="914400" rtl="0" eaLnBrk="1" latinLnBrk="0" hangingPunct="1">
        <a:spcBef>
          <a:spcPts val="600"/>
        </a:spcBef>
        <a:buClr>
          <a:schemeClr val="accent3"/>
        </a:buClr>
        <a:buFont typeface="Wingdings" pitchFamily="2" charset="2"/>
        <a:buChar char="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461963" algn="l" defTabSz="914400" rtl="0" eaLnBrk="1" latinLnBrk="0" hangingPunct="1">
        <a:spcBef>
          <a:spcPct val="20000"/>
        </a:spcBef>
        <a:buClr>
          <a:schemeClr val="accent3">
            <a:lumMod val="50000"/>
          </a:schemeClr>
        </a:buClr>
        <a:buFont typeface="Wingdings" pitchFamily="2" charset="2"/>
        <a:buChar char="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3205163" indent="-461963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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657600" indent="-461963" algn="l" defTabSz="914400" rtl="0" eaLnBrk="1" latinLnBrk="0" hangingPunct="1">
        <a:spcBef>
          <a:spcPct val="20000"/>
        </a:spcBef>
        <a:buClr>
          <a:schemeClr val="accent3">
            <a:lumMod val="50000"/>
          </a:schemeClr>
        </a:buClr>
        <a:buFont typeface="Wingdings" pitchFamily="2" charset="2"/>
        <a:buChar char="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4119563" indent="-461963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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0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4.jpeg"/><Relationship Id="rId5" Type="http://schemas.openxmlformats.org/officeDocument/2006/relationships/image" Target="../media/image33.emf"/><Relationship Id="rId4" Type="http://schemas.openxmlformats.org/officeDocument/2006/relationships/package" Target="../embeddings/Microsoft_Word_Document1.docx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2800" dirty="0" smtClean="0">
                <a:effectLst/>
              </a:rPr>
              <a:t>Determining the added </a:t>
            </a:r>
            <a:r>
              <a:rPr lang="en-GB" sz="2800" dirty="0">
                <a:effectLst/>
              </a:rPr>
              <a:t>value that a mixed method design gave within a large national evaluation study of specialist and advanced practice (SCAPE</a:t>
            </a:r>
            <a:r>
              <a:rPr lang="en-GB" sz="2800" dirty="0" smtClean="0">
                <a:effectLst/>
              </a:rPr>
              <a:t>)</a:t>
            </a:r>
            <a:endParaRPr lang="en-US" sz="2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The value of mixed methods</a:t>
            </a:r>
            <a:endParaRPr lang="en-US" sz="2800" dirty="0"/>
          </a:p>
        </p:txBody>
      </p:sp>
      <p:pic>
        <p:nvPicPr>
          <p:cNvPr id="4" name="Picture 10" descr="small_cres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740" y="3167062"/>
            <a:ext cx="592137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9" descr="C:\Documents and Settings\administrator\My Documents\nuig logo\New Imag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31512" y="3097119"/>
            <a:ext cx="1476375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ANP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178425"/>
            <a:ext cx="2339975" cy="167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ANP (3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68538" y="5157788"/>
            <a:ext cx="2374900" cy="170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AMP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43438" y="5167313"/>
            <a:ext cx="2305050" cy="169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IPL mental health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877050" y="5157788"/>
            <a:ext cx="2266950" cy="170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5521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Aim of presentation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 explore the added value of mixed </a:t>
            </a:r>
            <a:r>
              <a:rPr lang="en-US" smtClean="0"/>
              <a:t>method research (MMR)</a:t>
            </a:r>
            <a:r>
              <a:rPr lang="en-US" dirty="0" smtClean="0"/>
              <a:t>, looking at why mix at all, the value of mixing, and using example from the SCAPE study to examine the added value </a:t>
            </a:r>
            <a:r>
              <a:rPr lang="en-US" smtClean="0"/>
              <a:t>that MMR </a:t>
            </a:r>
            <a:r>
              <a:rPr lang="en-US" dirty="0" smtClean="0"/>
              <a:t>gave.</a:t>
            </a:r>
            <a:endParaRPr lang="en-US" dirty="0"/>
          </a:p>
        </p:txBody>
      </p:sp>
      <p:pic>
        <p:nvPicPr>
          <p:cNvPr id="4" name="Picture 3" descr="j0289528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1925" y="3908288"/>
            <a:ext cx="2438400" cy="2949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359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Mixed Methods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930400"/>
            <a:ext cx="7770813" cy="3937000"/>
          </a:xfrm>
        </p:spPr>
        <p:txBody>
          <a:bodyPr>
            <a:normAutofit/>
          </a:bodyPr>
          <a:lstStyle/>
          <a:p>
            <a:r>
              <a:rPr lang="en-GB" dirty="0" err="1" smtClean="0"/>
              <a:t>Tashakkori</a:t>
            </a:r>
            <a:r>
              <a:rPr lang="en-GB" dirty="0" smtClean="0"/>
              <a:t> </a:t>
            </a:r>
            <a:r>
              <a:rPr lang="en-GB" dirty="0"/>
              <a:t>&amp; Creswell (2009, </a:t>
            </a:r>
            <a:r>
              <a:rPr lang="en-GB" dirty="0" err="1"/>
              <a:t>pg</a:t>
            </a:r>
            <a:r>
              <a:rPr lang="en-GB" dirty="0"/>
              <a:t> 4) define mixed method research as</a:t>
            </a:r>
            <a:r>
              <a:rPr lang="en-GB" dirty="0" smtClean="0"/>
              <a:t>:</a:t>
            </a:r>
            <a:r>
              <a:rPr lang="en-GB" dirty="0"/>
              <a:t> </a:t>
            </a:r>
            <a:endParaRPr lang="en-US" dirty="0"/>
          </a:p>
          <a:p>
            <a:r>
              <a:rPr lang="en-GB" dirty="0"/>
              <a:t>“…. research in which the investigator collects and analyses data and integrates findings, and draws inferences using both qualitative and quantitative approaches or methods in a single study or programme of inquiry”</a:t>
            </a:r>
            <a:endParaRPr lang="en-US" dirty="0"/>
          </a:p>
          <a:p>
            <a:r>
              <a:rPr lang="en-GB" dirty="0"/>
              <a:t> </a:t>
            </a:r>
            <a:endParaRPr lang="en-US" dirty="0"/>
          </a:p>
          <a:p>
            <a:endParaRPr lang="en-US" dirty="0"/>
          </a:p>
        </p:txBody>
      </p:sp>
      <p:pic>
        <p:nvPicPr>
          <p:cNvPr id="5" name="Picture 4" descr="IMG_0434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1209" y="5215162"/>
            <a:ext cx="6386775" cy="1642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217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MMR must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Mix qualitative and quantitative</a:t>
            </a:r>
          </a:p>
          <a:p>
            <a:r>
              <a:rPr lang="en-US" dirty="0" err="1" smtClean="0"/>
              <a:t>Analyse</a:t>
            </a:r>
            <a:r>
              <a:rPr lang="en-US" dirty="0" smtClean="0"/>
              <a:t> the results together</a:t>
            </a:r>
          </a:p>
          <a:p>
            <a:r>
              <a:rPr lang="en-US" dirty="0" smtClean="0"/>
              <a:t>Present results with the mix</a:t>
            </a:r>
          </a:p>
          <a:p>
            <a:endParaRPr lang="en-US" dirty="0"/>
          </a:p>
        </p:txBody>
      </p:sp>
      <p:pic>
        <p:nvPicPr>
          <p:cNvPr id="4" name="Picture 3" descr="j0178938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2258" y="4042093"/>
            <a:ext cx="5293440" cy="242011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223000" y="1130300"/>
            <a:ext cx="279400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ga-IE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Many MM studies are simply qualitative and </a:t>
            </a:r>
          </a:p>
          <a:p>
            <a:pPr algn="ctr"/>
            <a:r>
              <a:rPr lang="ga-IE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quantative studies and not MM at all</a:t>
            </a:r>
            <a:endParaRPr lang="ga-IE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5851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Development of Mixed Methods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Creswell &amp; Plano Clark (2011) </a:t>
            </a:r>
            <a:r>
              <a:rPr lang="en-GB" dirty="0" smtClean="0"/>
              <a:t>identifies </a:t>
            </a:r>
            <a:r>
              <a:rPr lang="en-GB" dirty="0"/>
              <a:t>five stages in the evolution of mixed </a:t>
            </a:r>
            <a:r>
              <a:rPr lang="en-GB" dirty="0" smtClean="0"/>
              <a:t>methods </a:t>
            </a:r>
          </a:p>
          <a:p>
            <a:r>
              <a:rPr lang="en-GB" dirty="0"/>
              <a:t>T</a:t>
            </a:r>
            <a:r>
              <a:rPr lang="en-GB" dirty="0" smtClean="0"/>
              <a:t>he formative </a:t>
            </a:r>
          </a:p>
          <a:p>
            <a:r>
              <a:rPr lang="en-GB" dirty="0"/>
              <a:t>T</a:t>
            </a:r>
            <a:r>
              <a:rPr lang="en-GB" dirty="0" smtClean="0"/>
              <a:t>he </a:t>
            </a:r>
            <a:r>
              <a:rPr lang="en-GB" dirty="0"/>
              <a:t>paradigm </a:t>
            </a:r>
            <a:r>
              <a:rPr lang="en-GB" dirty="0" smtClean="0"/>
              <a:t>debate </a:t>
            </a:r>
          </a:p>
          <a:p>
            <a:r>
              <a:rPr lang="en-GB" dirty="0"/>
              <a:t>T</a:t>
            </a:r>
            <a:r>
              <a:rPr lang="en-GB" dirty="0" smtClean="0"/>
              <a:t>he </a:t>
            </a:r>
            <a:r>
              <a:rPr lang="en-GB" dirty="0"/>
              <a:t>procedural </a:t>
            </a:r>
            <a:r>
              <a:rPr lang="en-GB" dirty="0" smtClean="0"/>
              <a:t>development </a:t>
            </a:r>
          </a:p>
          <a:p>
            <a:r>
              <a:rPr lang="en-GB" dirty="0"/>
              <a:t>T</a:t>
            </a:r>
            <a:r>
              <a:rPr lang="en-GB" dirty="0" smtClean="0"/>
              <a:t>he </a:t>
            </a:r>
            <a:r>
              <a:rPr lang="en-GB" dirty="0"/>
              <a:t>advocacy and expansion </a:t>
            </a:r>
            <a:endParaRPr lang="en-GB" dirty="0" smtClean="0"/>
          </a:p>
          <a:p>
            <a:r>
              <a:rPr lang="en-GB" dirty="0"/>
              <a:t>T</a:t>
            </a:r>
            <a:r>
              <a:rPr lang="en-GB" dirty="0" smtClean="0"/>
              <a:t>he </a:t>
            </a:r>
            <a:r>
              <a:rPr lang="en-GB" dirty="0"/>
              <a:t>reflective </a:t>
            </a:r>
            <a:r>
              <a:rPr lang="en-GB" dirty="0" smtClean="0"/>
              <a:t>period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6662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Designs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 </a:t>
            </a:r>
            <a:r>
              <a:rPr lang="en-GB" dirty="0"/>
              <a:t>convergent parallel, </a:t>
            </a:r>
            <a:endParaRPr lang="en-GB" dirty="0" smtClean="0"/>
          </a:p>
          <a:p>
            <a:r>
              <a:rPr lang="en-GB" dirty="0" smtClean="0"/>
              <a:t>explanatory</a:t>
            </a:r>
            <a:r>
              <a:rPr lang="en-GB" dirty="0"/>
              <a:t>, </a:t>
            </a:r>
            <a:endParaRPr lang="en-GB" dirty="0" smtClean="0"/>
          </a:p>
          <a:p>
            <a:r>
              <a:rPr lang="en-GB" dirty="0" smtClean="0"/>
              <a:t>exploratory</a:t>
            </a:r>
            <a:r>
              <a:rPr lang="en-GB" dirty="0"/>
              <a:t>, </a:t>
            </a:r>
            <a:endParaRPr lang="en-GB" dirty="0" smtClean="0"/>
          </a:p>
          <a:p>
            <a:r>
              <a:rPr lang="en-GB" dirty="0" smtClean="0"/>
              <a:t> </a:t>
            </a:r>
            <a:r>
              <a:rPr lang="en-GB" dirty="0"/>
              <a:t>embedded.</a:t>
            </a:r>
            <a:r>
              <a:rPr lang="en-US" dirty="0"/>
              <a:t> </a:t>
            </a:r>
            <a:endParaRPr lang="en-US" dirty="0" smtClean="0"/>
          </a:p>
          <a:p>
            <a:r>
              <a:rPr lang="en-US" dirty="0" smtClean="0"/>
              <a:t>T</a:t>
            </a:r>
            <a:r>
              <a:rPr lang="en-GB" dirty="0" err="1" smtClean="0"/>
              <a:t>ransformative</a:t>
            </a:r>
            <a:r>
              <a:rPr lang="en-GB" dirty="0" smtClean="0"/>
              <a:t> </a:t>
            </a:r>
          </a:p>
          <a:p>
            <a:r>
              <a:rPr lang="en-GB" dirty="0" smtClean="0"/>
              <a:t>multi</a:t>
            </a:r>
            <a:r>
              <a:rPr lang="en-GB" dirty="0"/>
              <a:t>-phase</a:t>
            </a:r>
            <a:r>
              <a:rPr lang="en-US" dirty="0"/>
              <a:t> </a:t>
            </a:r>
          </a:p>
        </p:txBody>
      </p:sp>
      <p:pic>
        <p:nvPicPr>
          <p:cNvPr id="5" name="Picture 4" descr="IMG_0450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3938" y="1438836"/>
            <a:ext cx="3010062" cy="4646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610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MM not easy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Need expert team</a:t>
            </a:r>
          </a:p>
          <a:p>
            <a:r>
              <a:rPr lang="en-US" dirty="0" smtClean="0"/>
              <a:t>Take more time</a:t>
            </a:r>
          </a:p>
          <a:p>
            <a:r>
              <a:rPr lang="en-US" dirty="0" smtClean="0"/>
              <a:t>Costly</a:t>
            </a:r>
          </a:p>
          <a:p>
            <a:r>
              <a:rPr lang="en-US" dirty="0" smtClean="0"/>
              <a:t>Can be difficult to publish</a:t>
            </a:r>
          </a:p>
          <a:p>
            <a:endParaRPr lang="en-US" dirty="0"/>
          </a:p>
        </p:txBody>
      </p:sp>
      <p:pic>
        <p:nvPicPr>
          <p:cNvPr id="7" name="Picture 6" descr="57437207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3384" y="1286649"/>
            <a:ext cx="2194633" cy="3450451"/>
          </a:xfrm>
          <a:prstGeom prst="rect">
            <a:avLst/>
          </a:prstGeom>
        </p:spPr>
      </p:pic>
      <p:pic>
        <p:nvPicPr>
          <p:cNvPr id="8" name="Picture 7" descr="AA006219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3471" y="809189"/>
            <a:ext cx="2234259" cy="3334623"/>
          </a:xfrm>
          <a:prstGeom prst="rect">
            <a:avLst/>
          </a:prstGeom>
        </p:spPr>
      </p:pic>
      <p:pic>
        <p:nvPicPr>
          <p:cNvPr id="9" name="Picture 8" descr="AA015974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4277" y="4143812"/>
            <a:ext cx="3298046" cy="2053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038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Need to think</a:t>
            </a:r>
            <a:br>
              <a:rPr lang="en-US" dirty="0" smtClean="0"/>
            </a:br>
            <a:r>
              <a:rPr lang="en-US" dirty="0" smtClean="0"/>
              <a:t>Purpose of using MMR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Creswell &amp; Plano Clark (2011) outline the importance of articulating a purpose and recommend the use of a purpose statement so that the rationale for using MMR is explicit to those reviewing MMR papers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 smtClean="0"/>
              <a:t>So the purpose of this multi-phased study was to ……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693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do it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The purpose of MMR </a:t>
            </a:r>
            <a:r>
              <a:rPr lang="en-GB" dirty="0" smtClean="0"/>
              <a:t>for</a:t>
            </a:r>
          </a:p>
          <a:p>
            <a:r>
              <a:rPr lang="en-GB" dirty="0"/>
              <a:t>C</a:t>
            </a:r>
            <a:r>
              <a:rPr lang="en-GB" dirty="0" smtClean="0"/>
              <a:t>onfirmation </a:t>
            </a:r>
          </a:p>
          <a:p>
            <a:r>
              <a:rPr lang="en-GB" dirty="0" smtClean="0"/>
              <a:t>Completeness</a:t>
            </a:r>
          </a:p>
          <a:p>
            <a:r>
              <a:rPr lang="en-GB" dirty="0" smtClean="0"/>
              <a:t>Initiation </a:t>
            </a:r>
          </a:p>
          <a:p>
            <a:r>
              <a:rPr lang="en-GB" dirty="0"/>
              <a:t>D</a:t>
            </a:r>
            <a:r>
              <a:rPr lang="en-GB" dirty="0" smtClean="0"/>
              <a:t>evelopment </a:t>
            </a:r>
          </a:p>
          <a:p>
            <a:pPr marL="0" indent="0">
              <a:buNone/>
            </a:pPr>
            <a:r>
              <a:rPr lang="en-GB" dirty="0" smtClean="0"/>
              <a:t>(</a:t>
            </a:r>
            <a:r>
              <a:rPr lang="en-GB" dirty="0"/>
              <a:t>Casey &amp; Murphy, 2009, Doyle </a:t>
            </a:r>
            <a:r>
              <a:rPr lang="en-GB" i="1" dirty="0"/>
              <a:t>et al.</a:t>
            </a:r>
            <a:r>
              <a:rPr lang="en-GB" dirty="0"/>
              <a:t> 2009, </a:t>
            </a:r>
            <a:r>
              <a:rPr lang="en-GB" dirty="0" err="1"/>
              <a:t>Obwuegbuzie</a:t>
            </a:r>
            <a:r>
              <a:rPr lang="en-GB" dirty="0"/>
              <a:t> &amp; Collins 2007, </a:t>
            </a:r>
            <a:r>
              <a:rPr lang="en-GB" dirty="0" err="1"/>
              <a:t>Streubert</a:t>
            </a:r>
            <a:r>
              <a:rPr lang="en-GB" dirty="0"/>
              <a:t> &amp; Carpenter 1999, Shih </a:t>
            </a:r>
            <a:r>
              <a:rPr lang="en-GB" i="1" dirty="0"/>
              <a:t>et al.</a:t>
            </a:r>
            <a:r>
              <a:rPr lang="en-GB" dirty="0"/>
              <a:t> 1998, Begley 1996, </a:t>
            </a:r>
            <a:r>
              <a:rPr lang="en-GB" dirty="0" err="1"/>
              <a:t>Knafl</a:t>
            </a:r>
            <a:r>
              <a:rPr lang="en-GB" dirty="0"/>
              <a:t> &amp; </a:t>
            </a:r>
            <a:r>
              <a:rPr lang="en-GB" dirty="0" err="1"/>
              <a:t>Breitmayer</a:t>
            </a:r>
            <a:r>
              <a:rPr lang="en-GB" dirty="0"/>
              <a:t>, 1991, </a:t>
            </a:r>
            <a:r>
              <a:rPr lang="en-GB" dirty="0" err="1"/>
              <a:t>Jick</a:t>
            </a:r>
            <a:r>
              <a:rPr lang="en-GB" dirty="0"/>
              <a:t>, 1979). </a:t>
            </a:r>
            <a:endParaRPr lang="en-GB" dirty="0" smtClean="0"/>
          </a:p>
        </p:txBody>
      </p:sp>
      <p:pic>
        <p:nvPicPr>
          <p:cNvPr id="4" name="Picture 3" descr="IMG_044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6802" y="1197903"/>
            <a:ext cx="3537197" cy="3426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962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Controversies and Concerns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Should we do this </a:t>
            </a:r>
          </a:p>
          <a:p>
            <a:r>
              <a:rPr lang="en-GB" dirty="0" smtClean="0"/>
              <a:t>No side: Johnson </a:t>
            </a:r>
            <a:r>
              <a:rPr lang="en-GB" i="1" dirty="0"/>
              <a:t>et al.</a:t>
            </a:r>
            <a:r>
              <a:rPr lang="en-GB" dirty="0"/>
              <a:t> 2001, Kelly </a:t>
            </a:r>
            <a:r>
              <a:rPr lang="en-GB" i="1" dirty="0"/>
              <a:t>et al.</a:t>
            </a:r>
            <a:r>
              <a:rPr lang="en-GB" dirty="0"/>
              <a:t> 2000 </a:t>
            </a:r>
            <a:r>
              <a:rPr lang="en-GB" dirty="0" err="1"/>
              <a:t>Sim</a:t>
            </a:r>
            <a:r>
              <a:rPr lang="en-GB" dirty="0"/>
              <a:t> &amp; Sharpe 1998, Heath 1998, </a:t>
            </a:r>
            <a:r>
              <a:rPr lang="en-GB" dirty="0" err="1"/>
              <a:t>Guba</a:t>
            </a:r>
            <a:r>
              <a:rPr lang="en-GB" dirty="0"/>
              <a:t> &amp; Lincoln 1994, </a:t>
            </a:r>
            <a:r>
              <a:rPr lang="en-GB" dirty="0" err="1"/>
              <a:t>Blaikie</a:t>
            </a:r>
            <a:r>
              <a:rPr lang="en-GB" dirty="0"/>
              <a:t> 1991, Duffy 1985). </a:t>
            </a:r>
          </a:p>
          <a:p>
            <a:r>
              <a:rPr lang="en-GB" dirty="0" smtClean="0"/>
              <a:t>Yes side: Creswell </a:t>
            </a:r>
            <a:r>
              <a:rPr lang="en-GB" dirty="0"/>
              <a:t>2007, Foss &amp; </a:t>
            </a:r>
            <a:r>
              <a:rPr lang="en-GB" dirty="0" err="1"/>
              <a:t>Effefer</a:t>
            </a:r>
            <a:r>
              <a:rPr lang="en-GB" dirty="0"/>
              <a:t> 2002, </a:t>
            </a:r>
            <a:r>
              <a:rPr lang="en-GB" dirty="0" err="1"/>
              <a:t>Denzin</a:t>
            </a:r>
            <a:r>
              <a:rPr lang="en-GB" dirty="0"/>
              <a:t> 1978, </a:t>
            </a:r>
            <a:r>
              <a:rPr lang="en-GB" dirty="0" err="1"/>
              <a:t>Jick</a:t>
            </a:r>
            <a:r>
              <a:rPr lang="en-GB" dirty="0"/>
              <a:t> 1979)</a:t>
            </a:r>
            <a:r>
              <a:rPr lang="en-GB" dirty="0" smtClean="0"/>
              <a:t>,</a:t>
            </a:r>
          </a:p>
          <a:p>
            <a:endParaRPr lang="en-US" dirty="0"/>
          </a:p>
        </p:txBody>
      </p:sp>
      <p:pic>
        <p:nvPicPr>
          <p:cNvPr id="4" name="Picture 3" descr="IMG_0464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7249" y="4983280"/>
            <a:ext cx="5846409" cy="1874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276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Controversies and Concerns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Recent focus is on how </a:t>
            </a:r>
            <a:r>
              <a:rPr lang="en-GB" dirty="0"/>
              <a:t>to do mixed methods </a:t>
            </a:r>
            <a:r>
              <a:rPr lang="en-GB" dirty="0" smtClean="0"/>
              <a:t>research: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	Rigorously 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	articulating </a:t>
            </a:r>
            <a:r>
              <a:rPr lang="en-GB" dirty="0"/>
              <a:t>the added value of using </a:t>
            </a:r>
            <a:r>
              <a:rPr lang="en-GB" dirty="0" smtClean="0"/>
              <a:t>MMR</a:t>
            </a:r>
          </a:p>
          <a:p>
            <a:endParaRPr lang="en-GB" dirty="0"/>
          </a:p>
          <a:p>
            <a:r>
              <a:rPr lang="en-GB" dirty="0" smtClean="0"/>
              <a:t> </a:t>
            </a:r>
            <a:r>
              <a:rPr lang="en-GB" dirty="0"/>
              <a:t>(</a:t>
            </a:r>
            <a:r>
              <a:rPr lang="en-GB" dirty="0" err="1"/>
              <a:t>Maudsley</a:t>
            </a:r>
            <a:r>
              <a:rPr lang="en-GB" dirty="0"/>
              <a:t> 2011, </a:t>
            </a:r>
            <a:r>
              <a:rPr lang="en-GB" dirty="0" err="1"/>
              <a:t>Crewell</a:t>
            </a:r>
            <a:r>
              <a:rPr lang="en-GB" dirty="0"/>
              <a:t> &amp; Plano Clark 2007). 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3" descr="IMG_049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50" y="5342652"/>
            <a:ext cx="8705687" cy="1515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696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39724691"/>
              </p:ext>
            </p:extLst>
          </p:nvPr>
        </p:nvGraphicFramePr>
        <p:xfrm>
          <a:off x="226804" y="0"/>
          <a:ext cx="8698539" cy="66066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57557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7298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179388" y="188913"/>
            <a:ext cx="8964612" cy="1511300"/>
          </a:xfrm>
        </p:spPr>
        <p:txBody>
          <a:bodyPr/>
          <a:lstStyle/>
          <a:p>
            <a:pPr eaLnBrk="1" hangingPunct="1">
              <a:defRPr/>
            </a:pPr>
            <a:r>
              <a:rPr lang="en-GB" sz="2800" dirty="0" smtClean="0"/>
              <a:t>Value added in the SCAPE Study</a:t>
            </a:r>
          </a:p>
        </p:txBody>
      </p:sp>
      <p:sp>
        <p:nvSpPr>
          <p:cNvPr id="567299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916238" y="2420938"/>
            <a:ext cx="3600450" cy="604837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endParaRPr lang="en-GB" smtClean="0"/>
          </a:p>
        </p:txBody>
      </p:sp>
      <p:sp>
        <p:nvSpPr>
          <p:cNvPr id="567300" name="Rectangle 4"/>
          <p:cNvSpPr>
            <a:spLocks noChangeArrowheads="1"/>
          </p:cNvSpPr>
          <p:nvPr/>
        </p:nvSpPr>
        <p:spPr bwMode="auto">
          <a:xfrm>
            <a:off x="5294313" y="3644900"/>
            <a:ext cx="2878137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endParaRPr lang="en-GB" sz="200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67301" name="Rectangle 5"/>
          <p:cNvSpPr>
            <a:spLocks noChangeArrowheads="1"/>
          </p:cNvSpPr>
          <p:nvPr/>
        </p:nvSpPr>
        <p:spPr bwMode="auto">
          <a:xfrm>
            <a:off x="900113" y="2205038"/>
            <a:ext cx="7848600" cy="142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en-GB" sz="28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School of Nursing and Midwifery, </a:t>
            </a:r>
          </a:p>
          <a:p>
            <a:pPr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en-IE" sz="28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National University of Ireland, Galway</a:t>
            </a:r>
          </a:p>
          <a:p>
            <a:pPr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endParaRPr lang="en-GB" sz="2800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endParaRPr lang="en-GB" sz="28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en-GB" sz="28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School </a:t>
            </a:r>
            <a:r>
              <a:rPr lang="en-GB" sz="28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of Nursing and Midwifery, 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en-GB" sz="28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	Trinity College Dublin, University of Dublin              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en-GB" sz="28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        </a:t>
            </a:r>
            <a:r>
              <a:rPr lang="en-IE" sz="28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and  </a:t>
            </a:r>
          </a:p>
          <a:p>
            <a:pPr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endParaRPr lang="en-IE" sz="28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endParaRPr lang="en-IE" sz="28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endParaRPr lang="en-US" sz="28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67302" name="Rectangle 6"/>
          <p:cNvSpPr>
            <a:spLocks noChangeArrowheads="1"/>
          </p:cNvSpPr>
          <p:nvPr/>
        </p:nvSpPr>
        <p:spPr bwMode="auto">
          <a:xfrm>
            <a:off x="3581400" y="4114800"/>
            <a:ext cx="5715000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Clr>
                <a:schemeClr val="hlink"/>
              </a:buClr>
              <a:buSzPct val="120000"/>
              <a:defRPr/>
            </a:pPr>
            <a:r>
              <a:rPr lang="en-GB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</p:txBody>
      </p:sp>
      <p:pic>
        <p:nvPicPr>
          <p:cNvPr id="18438" name="Picture 7" descr="small_cres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68065" y="5818187"/>
            <a:ext cx="592138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4388" y="333375"/>
            <a:ext cx="1657350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0" name="Picture 10" descr="C:\Documents and Settings\administrator\My Documents\nuig logo\New Imag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5445125"/>
            <a:ext cx="1655763" cy="74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58336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IE" sz="3200" smtClean="0">
                <a:solidFill>
                  <a:schemeClr val="tx1"/>
                </a:solidFill>
              </a:rPr>
              <a:t>Aim</a:t>
            </a:r>
          </a:p>
        </p:txBody>
      </p:sp>
      <p:sp>
        <p:nvSpPr>
          <p:cNvPr id="1078275" name="Rectangle 3"/>
          <p:cNvSpPr>
            <a:spLocks noGrp="1" noChangeArrowheads="1"/>
          </p:cNvSpPr>
          <p:nvPr>
            <p:ph idx="1"/>
          </p:nvPr>
        </p:nvSpPr>
        <p:spPr>
          <a:xfrm>
            <a:off x="684213" y="1981200"/>
            <a:ext cx="8459787" cy="41148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z="3200" smtClean="0"/>
              <a:t>To produce a focused evaluation of the clinical services provided by clinical nurse and midwife specialists (CNS/CMS) and advanced nurse and midwife practitioners (ANP/AMP) in Ireland.</a:t>
            </a:r>
            <a:r>
              <a:rPr lang="en-US" smtClean="0"/>
              <a:t> </a:t>
            </a:r>
            <a:endParaRPr lang="en-IE" smtClean="0"/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132C4EC-0E2D-43C1-86D8-B1C17FAE77E6}" type="slidenum">
              <a:rPr lang="en-IE"/>
              <a:pPr>
                <a:defRPr/>
              </a:pPr>
              <a:t>14</a:t>
            </a:fld>
            <a:endParaRPr lang="en-IE"/>
          </a:p>
        </p:txBody>
      </p:sp>
      <p:pic>
        <p:nvPicPr>
          <p:cNvPr id="21508" name="Picture 6" descr="AN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178425"/>
            <a:ext cx="2339975" cy="167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7" descr="ANP (3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68538" y="5157788"/>
            <a:ext cx="2374900" cy="170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8" descr="AMP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5167313"/>
            <a:ext cx="2305050" cy="169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9" descr="IPL mental health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77050" y="5157788"/>
            <a:ext cx="2266950" cy="170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2" name="Picture 10" descr="small_crest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42988" y="692150"/>
            <a:ext cx="592137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3" name="Picture 9" descr="C:\Documents and Settings\administrator\My Documents\nuig logo\New Image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272338" y="582613"/>
            <a:ext cx="1476375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36687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3C221C3-70CA-4826-A0E8-A0AE8AF3FE9A}" type="slidenum">
              <a:rPr lang="en-IE"/>
              <a:pPr>
                <a:defRPr/>
              </a:pPr>
              <a:t>15</a:t>
            </a:fld>
            <a:endParaRPr lang="en-IE"/>
          </a:p>
        </p:txBody>
      </p:sp>
      <p:sp>
        <p:nvSpPr>
          <p:cNvPr id="5" name="Title 4"/>
          <p:cNvSpPr>
            <a:spLocks noGrp="1"/>
          </p:cNvSpPr>
          <p:nvPr>
            <p:ph type="title" idx="4294967295"/>
          </p:nvPr>
        </p:nvSpPr>
        <p:spPr>
          <a:xfrm>
            <a:off x="1600200" y="304800"/>
            <a:ext cx="7543800" cy="909638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IE" sz="3200" smtClean="0">
                <a:solidFill>
                  <a:schemeClr val="tx1"/>
                </a:solidFill>
              </a:rPr>
              <a:t>Methodology and Design</a:t>
            </a:r>
          </a:p>
        </p:txBody>
      </p:sp>
      <p:pic>
        <p:nvPicPr>
          <p:cNvPr id="24578" name="Diagram 2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19250" y="2060575"/>
            <a:ext cx="6072188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4" descr="small_cres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333375"/>
            <a:ext cx="592138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9" descr="C:\Documents and Settings\administrator\My Documents\nuig logo\New Imag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91438" y="333375"/>
            <a:ext cx="1093787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26458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6F22AF0-35AC-47EB-A073-2A5BD39F9750}" type="slidenum">
              <a:rPr lang="en-IE" smtClean="0"/>
              <a:pPr>
                <a:defRPr/>
              </a:pPr>
              <a:t>16</a:t>
            </a:fld>
            <a:endParaRPr lang="en-IE"/>
          </a:p>
        </p:txBody>
      </p:sp>
      <p:pic>
        <p:nvPicPr>
          <p:cNvPr id="94210" name="Diagram 4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357166"/>
            <a:ext cx="6786610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691680" y="2348880"/>
            <a:ext cx="6048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2829518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_047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72498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55600" y="1724983"/>
            <a:ext cx="8166100" cy="55092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E" sz="3200" dirty="0"/>
              <a:t>Building on the Strengths </a:t>
            </a:r>
            <a:r>
              <a:rPr lang="en-GB" sz="3200" dirty="0"/>
              <a:t>of single research designs and overcoming </a:t>
            </a:r>
            <a:r>
              <a:rPr lang="en-GB" sz="3200" dirty="0" smtClean="0"/>
              <a:t>weaknesses</a:t>
            </a:r>
          </a:p>
          <a:p>
            <a:r>
              <a:rPr lang="en-GB" dirty="0" smtClean="0"/>
              <a:t>Phase 1:</a:t>
            </a:r>
          </a:p>
          <a:p>
            <a:r>
              <a:rPr lang="en-GB" dirty="0" smtClean="0"/>
              <a:t>Qualitative </a:t>
            </a:r>
          </a:p>
          <a:p>
            <a:r>
              <a:rPr lang="en-GB" dirty="0" smtClean="0"/>
              <a:t>Focus Groups used to inform DELPHI </a:t>
            </a:r>
            <a:r>
              <a:rPr lang="en-US" dirty="0" smtClean="0"/>
              <a:t> survey instrument</a:t>
            </a:r>
          </a:p>
          <a:p>
            <a:endParaRPr lang="en-US" dirty="0" smtClean="0"/>
          </a:p>
          <a:p>
            <a:r>
              <a:rPr lang="en-IE" dirty="0" smtClean="0"/>
              <a:t>Quantitative</a:t>
            </a:r>
          </a:p>
          <a:p>
            <a:r>
              <a:rPr lang="en-IE" dirty="0" smtClean="0"/>
              <a:t>The </a:t>
            </a:r>
            <a:r>
              <a:rPr lang="en-IE" dirty="0"/>
              <a:t>DELPHI survey was then distributed to a representative sample of the population of CSs and APs, allowing results to be generalised</a:t>
            </a:r>
            <a:r>
              <a:rPr lang="en-US" dirty="0"/>
              <a:t> </a:t>
            </a:r>
            <a:r>
              <a:rPr lang="en-US" dirty="0" smtClean="0"/>
              <a:t> </a:t>
            </a:r>
          </a:p>
          <a:p>
            <a:endParaRPr lang="en-US" dirty="0"/>
          </a:p>
          <a:p>
            <a:r>
              <a:rPr lang="en-IE" dirty="0"/>
              <a:t>In phase 2, in-depth interviews with service users provided context and personal experience, while the concurrent survey of service users enabled us to generalise results to the service user population.</a:t>
            </a:r>
            <a:r>
              <a:rPr lang="en-US" dirty="0"/>
              <a:t> </a:t>
            </a:r>
            <a:endParaRPr lang="en-US" dirty="0" smtClean="0"/>
          </a:p>
          <a:p>
            <a:endParaRPr lang="en-US" dirty="0"/>
          </a:p>
          <a:p>
            <a:r>
              <a:rPr lang="en-IE" dirty="0"/>
              <a:t>MMR enabled both in-depth identification and exploration of outcomes and the capacity to generalise results to the relevant population</a:t>
            </a:r>
            <a:r>
              <a:rPr lang="en-US" dirty="0"/>
              <a:t> 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5544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20700" y="609600"/>
            <a:ext cx="8178800" cy="5293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 smtClean="0"/>
              <a:t>P</a:t>
            </a:r>
            <a:r>
              <a:rPr lang="en-GB" b="1" dirty="0"/>
              <a:t>: </a:t>
            </a:r>
            <a:endParaRPr lang="en-GB" b="1" dirty="0" smtClean="0"/>
          </a:p>
          <a:p>
            <a:endParaRPr lang="en-GB" sz="3200" b="1" dirty="0"/>
          </a:p>
          <a:p>
            <a:endParaRPr lang="en-GB" sz="3200" b="1" dirty="0" smtClean="0"/>
          </a:p>
          <a:p>
            <a:r>
              <a:rPr lang="en-GB" sz="3200" b="1" dirty="0" smtClean="0"/>
              <a:t>P: Comprehensive </a:t>
            </a:r>
            <a:r>
              <a:rPr lang="en-GB" sz="3200" b="1" dirty="0"/>
              <a:t>and complete picture of </a:t>
            </a:r>
            <a:r>
              <a:rPr lang="en-GB" sz="3200" b="1" dirty="0" smtClean="0"/>
              <a:t>Phenomenon</a:t>
            </a:r>
          </a:p>
          <a:p>
            <a:r>
              <a:rPr lang="en-GB" sz="2400" dirty="0"/>
              <a:t>The evidence in practice was gathered from field notes, non-participant observation of clinicians in practice, documentary evidence provided by clinicians, surveys and interviews with service users/family members/carers, managers and members of the multi-disciplinary </a:t>
            </a:r>
            <a:r>
              <a:rPr lang="en-GB" sz="2400" dirty="0" smtClean="0"/>
              <a:t>team. </a:t>
            </a:r>
            <a:endParaRPr lang="en-GB" sz="2400" dirty="0"/>
          </a:p>
          <a:p>
            <a:r>
              <a:rPr lang="en-GB" sz="2400" dirty="0"/>
              <a:t>MMR enabled a complete picture to be constructed using qualitative and quantitative methods and this could only be done by comparing outcomes gathered in each approach. </a:t>
            </a:r>
            <a:endParaRPr lang="en-US" sz="2400" dirty="0"/>
          </a:p>
        </p:txBody>
      </p:sp>
      <p:pic>
        <p:nvPicPr>
          <p:cNvPr id="4" name="Picture 3" descr="IMG_0475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00" y="0"/>
            <a:ext cx="9055100" cy="157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444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49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052" y="0"/>
            <a:ext cx="5654724" cy="28702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58800" y="2870200"/>
            <a:ext cx="80899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 smtClean="0"/>
              <a:t>E: Building </a:t>
            </a:r>
            <a:r>
              <a:rPr lang="en-GB" sz="3200" b="1" dirty="0"/>
              <a:t>research capacity and </a:t>
            </a:r>
            <a:r>
              <a:rPr lang="en-GB" sz="3200" b="1" dirty="0" smtClean="0"/>
              <a:t>Expertise</a:t>
            </a:r>
          </a:p>
          <a:p>
            <a:r>
              <a:rPr lang="en-GB" sz="2400" dirty="0" smtClean="0"/>
              <a:t>Put together team and then structures </a:t>
            </a:r>
            <a:r>
              <a:rPr lang="en-GB" sz="2400" dirty="0"/>
              <a:t>enabled the SCAPE team, through sharing data, debate, discussion and joint analysis, to understand each other’s data sets in order to integrate them. </a:t>
            </a:r>
            <a:endParaRPr lang="en-GB" sz="2400" dirty="0" smtClean="0"/>
          </a:p>
          <a:p>
            <a:r>
              <a:rPr lang="en-GB" sz="2400" dirty="0" smtClean="0"/>
              <a:t>MMR helped expand </a:t>
            </a:r>
            <a:r>
              <a:rPr lang="en-GB" sz="2400" dirty="0"/>
              <a:t>research knowledge, </a:t>
            </a:r>
            <a:r>
              <a:rPr lang="en-GB" sz="2400" dirty="0" smtClean="0"/>
              <a:t>collaboration. </a:t>
            </a:r>
          </a:p>
          <a:p>
            <a:r>
              <a:rPr lang="en-GB" sz="2400" dirty="0"/>
              <a:t>B</a:t>
            </a:r>
            <a:r>
              <a:rPr lang="en-GB" sz="2400" dirty="0" smtClean="0"/>
              <a:t>uild </a:t>
            </a:r>
            <a:r>
              <a:rPr lang="en-GB" sz="2400" dirty="0"/>
              <a:t>the capacity to explore complex health issues in the future.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536997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71789981"/>
              </p:ext>
            </p:extLst>
          </p:nvPr>
        </p:nvGraphicFramePr>
        <p:xfrm>
          <a:off x="165100" y="3467101"/>
          <a:ext cx="8851900" cy="321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5" name="Document" r:id="rId4" imgW="6413500" imgH="1231900" progId="Word.Document.12">
                  <p:embed/>
                </p:oleObj>
              </mc:Choice>
              <mc:Fallback>
                <p:oleObj name="Document" r:id="rId4" imgW="6413500" imgH="12319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5100" y="3467101"/>
                        <a:ext cx="8851900" cy="3213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Picture 2" descr="IMG_0490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8900" y="527078"/>
            <a:ext cx="5143500" cy="134165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69900" y="2133601"/>
            <a:ext cx="80137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/>
              <a:t>C: Convincing and powerful results for funders and policy-makers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51924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4500"/>
            <a:ext cx="9144000" cy="5961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897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4500" y="520700"/>
            <a:ext cx="5473792" cy="6463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Does Value Added </a:t>
            </a:r>
          </a:p>
          <a:p>
            <a:r>
              <a:rPr lang="en-US" sz="3600" dirty="0" smtClean="0"/>
              <a:t>MMR not easy</a:t>
            </a:r>
          </a:p>
          <a:p>
            <a:r>
              <a:rPr lang="en-US" sz="3600" dirty="0" smtClean="0"/>
              <a:t> </a:t>
            </a:r>
          </a:p>
          <a:p>
            <a:r>
              <a:rPr lang="en-US" sz="3600" dirty="0"/>
              <a:t>N</a:t>
            </a:r>
            <a:r>
              <a:rPr lang="en-US" sz="3600" dirty="0" smtClean="0"/>
              <a:t>eed to plan</a:t>
            </a:r>
          </a:p>
          <a:p>
            <a:endParaRPr lang="en-US" sz="3600" dirty="0" smtClean="0"/>
          </a:p>
          <a:p>
            <a:r>
              <a:rPr lang="en-US" sz="3600" dirty="0" smtClean="0"/>
              <a:t>Expertise, </a:t>
            </a:r>
          </a:p>
          <a:p>
            <a:r>
              <a:rPr lang="en-US" sz="3600" dirty="0" smtClean="0"/>
              <a:t>time and resources</a:t>
            </a:r>
          </a:p>
          <a:p>
            <a:endParaRPr lang="en-US" sz="3600" dirty="0"/>
          </a:p>
          <a:p>
            <a:r>
              <a:rPr lang="en-US" sz="3600" dirty="0" smtClean="0"/>
              <a:t>Thinking about added value first useful because can ask is it worth it.</a:t>
            </a:r>
          </a:p>
          <a:p>
            <a:endParaRPr lang="en-US" dirty="0"/>
          </a:p>
        </p:txBody>
      </p:sp>
      <p:pic>
        <p:nvPicPr>
          <p:cNvPr id="3" name="Picture 2" descr="IMG_0488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2900" y="1047222"/>
            <a:ext cx="3962400" cy="5810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319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Folio">
  <a:themeElements>
    <a:clrScheme name="Folio">
      <a:dk1>
        <a:sysClr val="windowText" lastClr="000000"/>
      </a:dk1>
      <a:lt1>
        <a:sysClr val="window" lastClr="FFFFFF"/>
      </a:lt1>
      <a:dk2>
        <a:srgbClr val="2D2F2B"/>
      </a:dk2>
      <a:lt2>
        <a:srgbClr val="DEDED7"/>
      </a:lt2>
      <a:accent1>
        <a:srgbClr val="294171"/>
      </a:accent1>
      <a:accent2>
        <a:srgbClr val="748CBC"/>
      </a:accent2>
      <a:accent3>
        <a:srgbClr val="8E887C"/>
      </a:accent3>
      <a:accent4>
        <a:srgbClr val="834736"/>
      </a:accent4>
      <a:accent5>
        <a:srgbClr val="5A1705"/>
      </a:accent5>
      <a:accent6>
        <a:srgbClr val="A0A16A"/>
      </a:accent6>
      <a:hlink>
        <a:srgbClr val="74B6BC"/>
      </a:hlink>
      <a:folHlink>
        <a:srgbClr val="7F95A4"/>
      </a:folHlink>
    </a:clrScheme>
    <a:fontScheme name="Folio">
      <a:majorFont>
        <a:latin typeface="Calisto MT"/>
        <a:ea typeface=""/>
        <a:cs typeface=""/>
        <a:font script="Jpan" typeface="ＭＳ 明朝"/>
        <a:font script="Hans" typeface="宋体"/>
        <a:font script="Hant" typeface="新細明體"/>
      </a:majorFont>
      <a:minorFont>
        <a:latin typeface="Calisto MT"/>
        <a:ea typeface=""/>
        <a:cs typeface=""/>
        <a:font script="Jpan" typeface="ＭＳ 明朝"/>
        <a:font script="Hans" typeface="宋体"/>
        <a:font script="Hant" typeface="新細明體"/>
      </a:minorFont>
    </a:fontScheme>
    <a:fmtScheme name="Folio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350000"/>
                <a:lumMod val="11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40000"/>
                <a:satMod val="120000"/>
              </a:schemeClr>
              <a:schemeClr val="phClr">
                <a:tint val="70000"/>
                <a:satMod val="300000"/>
                <a:lumMod val="110000"/>
              </a:schemeClr>
            </a:duotone>
          </a:blip>
          <a:tile tx="0" ty="0" sx="50000" sy="50000" flip="none" algn="tl"/>
        </a:blip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8100" dist="25400" dir="5400000" algn="br" rotWithShape="0">
              <a:srgbClr val="000000">
                <a:alpha val="50000"/>
              </a:srgbClr>
            </a:outerShdw>
          </a:effectLst>
        </a:effectStyle>
        <a:effectStyle>
          <a:effectLst>
            <a:innerShdw blurRad="190500" dist="25400">
              <a:srgbClr val="000000">
                <a:alpha val="50000"/>
              </a:srgbClr>
            </a:innerShdw>
          </a:effectLst>
        </a:effectStyle>
      </a:effectStyleLst>
      <a:bgFillStyleLst>
        <a:blipFill rotWithShape="1">
          <a:blip xmlns:r="http://schemas.openxmlformats.org/officeDocument/2006/relationships" r:embed="rId3">
            <a:duotone>
              <a:schemeClr val="phClr">
                <a:shade val="10000"/>
                <a:satMod val="125000"/>
              </a:schemeClr>
              <a:schemeClr val="phClr">
                <a:tint val="70000"/>
                <a:satMod val="350000"/>
                <a:lumMod val="110000"/>
              </a:schemeClr>
            </a:duotone>
          </a:blip>
          <a:stretch/>
        </a:blipFill>
        <a:blipFill rotWithShape="1">
          <a:blip xmlns:r="http://schemas.openxmlformats.org/officeDocument/2006/relationships" r:embed="rId4">
            <a:duotone>
              <a:schemeClr val="phClr">
                <a:shade val="10000"/>
                <a:satMod val="125000"/>
              </a:schemeClr>
              <a:schemeClr val="phClr">
                <a:tint val="70000"/>
                <a:satMod val="350000"/>
                <a:lumMod val="110000"/>
              </a:schemeClr>
            </a:duotone>
          </a:blip>
          <a:stretch/>
        </a:blipFill>
        <a:blipFill rotWithShape="1">
          <a:blip xmlns:r="http://schemas.openxmlformats.org/officeDocument/2006/relationships" r:embed="rId5">
            <a:duotone>
              <a:schemeClr val="phClr">
                <a:shade val="3000"/>
                <a:lumMod val="10000"/>
              </a:schemeClr>
              <a:schemeClr val="phClr">
                <a:tint val="91000"/>
                <a:satMod val="500000"/>
                <a:lumMod val="125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Folio.thmx</Template>
  <TotalTime>137</TotalTime>
  <Words>725</Words>
  <Application>Microsoft Office PowerPoint</Application>
  <PresentationFormat>On-screen Show (4:3)</PresentationFormat>
  <Paragraphs>107</Paragraphs>
  <Slides>22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4" baseType="lpstr">
      <vt:lpstr>Folio</vt:lpstr>
      <vt:lpstr>Document</vt:lpstr>
      <vt:lpstr>Determining the added value that a mixed method design gave within a large national evaluation study of specialist and advanced practice (SCAPE)</vt:lpstr>
      <vt:lpstr>Aim of presentation</vt:lpstr>
      <vt:lpstr>What is Mixed Methods</vt:lpstr>
      <vt:lpstr>MMR must</vt:lpstr>
      <vt:lpstr>Development of Mixed Methods</vt:lpstr>
      <vt:lpstr>Designs</vt:lpstr>
      <vt:lpstr>MM not easy</vt:lpstr>
      <vt:lpstr>Need to think Purpose of using MMR</vt:lpstr>
      <vt:lpstr>Why do it</vt:lpstr>
      <vt:lpstr>Controversies and Concerns</vt:lpstr>
      <vt:lpstr>Controversies and Concerns</vt:lpstr>
      <vt:lpstr>PowerPoint Presentation</vt:lpstr>
      <vt:lpstr>Value added in the SCAPE Study</vt:lpstr>
      <vt:lpstr>Aim</vt:lpstr>
      <vt:lpstr>Methodology and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Determining the added value that a mixed method design gave within a large national evaluation study of specialist and advanced practice (SCAPE)</dc:title>
  <dc:creator>kathy murphy</dc:creator>
  <cp:lastModifiedBy>Administrator</cp:lastModifiedBy>
  <cp:revision>15</cp:revision>
  <dcterms:created xsi:type="dcterms:W3CDTF">2013-04-08T11:09:21Z</dcterms:created>
  <dcterms:modified xsi:type="dcterms:W3CDTF">2014-03-10T14:57:33Z</dcterms:modified>
</cp:coreProperties>
</file>