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56" r:id="rId5"/>
    <p:sldId id="270" r:id="rId6"/>
    <p:sldId id="285" r:id="rId7"/>
    <p:sldId id="257" r:id="rId8"/>
    <p:sldId id="273" r:id="rId9"/>
    <p:sldId id="284" r:id="rId10"/>
    <p:sldId id="280" r:id="rId11"/>
    <p:sldId id="259" r:id="rId12"/>
    <p:sldId id="300" r:id="rId13"/>
    <p:sldId id="281" r:id="rId14"/>
    <p:sldId id="269" r:id="rId15"/>
    <p:sldId id="288" r:id="rId16"/>
    <p:sldId id="301" r:id="rId17"/>
    <p:sldId id="307" r:id="rId18"/>
    <p:sldId id="306" r:id="rId19"/>
    <p:sldId id="287" r:id="rId20"/>
    <p:sldId id="309" r:id="rId21"/>
    <p:sldId id="312" r:id="rId22"/>
    <p:sldId id="310" r:id="rId23"/>
    <p:sldId id="294" r:id="rId24"/>
    <p:sldId id="271" r:id="rId25"/>
    <p:sldId id="308" r:id="rId26"/>
    <p:sldId id="314" r:id="rId27"/>
    <p:sldId id="313" r:id="rId28"/>
    <p:sldId id="315" r:id="rId29"/>
    <p:sldId id="260" r:id="rId30"/>
  </p:sldIdLst>
  <p:sldSz cx="12192000" cy="6858000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7C51A17-F67E-E187-E5B1-40C973A9AD0F}" name="Christoph Schmidt-Supprian" initials="CSS" userId="S::SCHMIDC@tcd.ie::f949d03c-baa9-4303-a8f1-0cbe81ffdce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73B9"/>
    <a:srgbClr val="3E6DB2"/>
    <a:srgbClr val="1E1E1E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03" autoAdjust="0"/>
    <p:restoredTop sz="88976" autoAdjust="0"/>
  </p:normalViewPr>
  <p:slideViewPr>
    <p:cSldViewPr snapToGrid="0">
      <p:cViewPr varScale="1">
        <p:scale>
          <a:sx n="75" d="100"/>
          <a:sy n="75" d="100"/>
        </p:scale>
        <p:origin x="390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964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 Schmidt-Supprian" userId="f949d03c-baa9-4303-a8f1-0cbe81ffdce2" providerId="ADAL" clId="{8F9D8F1F-CB61-423E-AAFC-BE080FA4F3FE}"/>
    <pc:docChg chg="undo custSel modSld">
      <pc:chgData name="Christoph Schmidt-Supprian" userId="f949d03c-baa9-4303-a8f1-0cbe81ffdce2" providerId="ADAL" clId="{8F9D8F1F-CB61-423E-AAFC-BE080FA4F3FE}" dt="2023-05-23T20:54:19.787" v="279" actId="20577"/>
      <pc:docMkLst>
        <pc:docMk/>
      </pc:docMkLst>
      <pc:sldChg chg="modSp mod">
        <pc:chgData name="Christoph Schmidt-Supprian" userId="f949d03c-baa9-4303-a8f1-0cbe81ffdce2" providerId="ADAL" clId="{8F9D8F1F-CB61-423E-AAFC-BE080FA4F3FE}" dt="2023-05-23T20:45:15.210" v="246" actId="113"/>
        <pc:sldMkLst>
          <pc:docMk/>
          <pc:sldMk cId="252613399" sldId="257"/>
        </pc:sldMkLst>
        <pc:spChg chg="mod">
          <ac:chgData name="Christoph Schmidt-Supprian" userId="f949d03c-baa9-4303-a8f1-0cbe81ffdce2" providerId="ADAL" clId="{8F9D8F1F-CB61-423E-AAFC-BE080FA4F3FE}" dt="2023-05-23T20:31:42.221" v="0" actId="113"/>
          <ac:spMkLst>
            <pc:docMk/>
            <pc:sldMk cId="252613399" sldId="257"/>
            <ac:spMk id="15" creationId="{560C2349-E27A-958F-FD7D-F673E3EFC523}"/>
          </ac:spMkLst>
        </pc:spChg>
        <pc:spChg chg="mod">
          <ac:chgData name="Christoph Schmidt-Supprian" userId="f949d03c-baa9-4303-a8f1-0cbe81ffdce2" providerId="ADAL" clId="{8F9D8F1F-CB61-423E-AAFC-BE080FA4F3FE}" dt="2023-05-23T20:39:14.473" v="97" actId="113"/>
          <ac:spMkLst>
            <pc:docMk/>
            <pc:sldMk cId="252613399" sldId="257"/>
            <ac:spMk id="37" creationId="{BBF408C1-E5ED-14AF-785F-54405AD26BC0}"/>
          </ac:spMkLst>
        </pc:spChg>
        <pc:spChg chg="mod">
          <ac:chgData name="Christoph Schmidt-Supprian" userId="f949d03c-baa9-4303-a8f1-0cbe81ffdce2" providerId="ADAL" clId="{8F9D8F1F-CB61-423E-AAFC-BE080FA4F3FE}" dt="2023-05-23T20:45:15.210" v="246" actId="113"/>
          <ac:spMkLst>
            <pc:docMk/>
            <pc:sldMk cId="252613399" sldId="257"/>
            <ac:spMk id="44" creationId="{A93C2734-69AA-4A43-9D8A-F8024CBD0282}"/>
          </ac:spMkLst>
        </pc:spChg>
        <pc:spChg chg="mod">
          <ac:chgData name="Christoph Schmidt-Supprian" userId="f949d03c-baa9-4303-a8f1-0cbe81ffdce2" providerId="ADAL" clId="{8F9D8F1F-CB61-423E-AAFC-BE080FA4F3FE}" dt="2023-05-23T20:44:52.857" v="241" actId="6549"/>
          <ac:spMkLst>
            <pc:docMk/>
            <pc:sldMk cId="252613399" sldId="257"/>
            <ac:spMk id="51" creationId="{C223D3AA-4705-5E2C-C62B-D31C2A29192E}"/>
          </ac:spMkLst>
        </pc:spChg>
        <pc:spChg chg="mod">
          <ac:chgData name="Christoph Schmidt-Supprian" userId="f949d03c-baa9-4303-a8f1-0cbe81ffdce2" providerId="ADAL" clId="{8F9D8F1F-CB61-423E-AAFC-BE080FA4F3FE}" dt="2023-05-23T20:44:15.914" v="232" actId="113"/>
          <ac:spMkLst>
            <pc:docMk/>
            <pc:sldMk cId="252613399" sldId="257"/>
            <ac:spMk id="58" creationId="{337D26FB-BC1F-9416-EAE7-0FB57F459228}"/>
          </ac:spMkLst>
        </pc:spChg>
      </pc:sldChg>
      <pc:sldChg chg="modSp mod">
        <pc:chgData name="Christoph Schmidt-Supprian" userId="f949d03c-baa9-4303-a8f1-0cbe81ffdce2" providerId="ADAL" clId="{8F9D8F1F-CB61-423E-AAFC-BE080FA4F3FE}" dt="2023-05-23T20:46:32.428" v="254" actId="6549"/>
        <pc:sldMkLst>
          <pc:docMk/>
          <pc:sldMk cId="3983018764" sldId="259"/>
        </pc:sldMkLst>
        <pc:spChg chg="mod">
          <ac:chgData name="Christoph Schmidt-Supprian" userId="f949d03c-baa9-4303-a8f1-0cbe81ffdce2" providerId="ADAL" clId="{8F9D8F1F-CB61-423E-AAFC-BE080FA4F3FE}" dt="2023-05-23T20:46:32.428" v="254" actId="6549"/>
          <ac:spMkLst>
            <pc:docMk/>
            <pc:sldMk cId="3983018764" sldId="259"/>
            <ac:spMk id="4" creationId="{57C8E319-657D-6D74-4ADB-D3484D187991}"/>
          </ac:spMkLst>
        </pc:spChg>
      </pc:sldChg>
      <pc:sldChg chg="modNotesTx">
        <pc:chgData name="Christoph Schmidt-Supprian" userId="f949d03c-baa9-4303-a8f1-0cbe81ffdce2" providerId="ADAL" clId="{8F9D8F1F-CB61-423E-AAFC-BE080FA4F3FE}" dt="2023-05-23T20:47:14.810" v="256" actId="6549"/>
        <pc:sldMkLst>
          <pc:docMk/>
          <pc:sldMk cId="478745972" sldId="269"/>
        </pc:sldMkLst>
      </pc:sldChg>
      <pc:sldChg chg="modNotesTx">
        <pc:chgData name="Christoph Schmidt-Supprian" userId="f949d03c-baa9-4303-a8f1-0cbe81ffdce2" providerId="ADAL" clId="{8F9D8F1F-CB61-423E-AAFC-BE080FA4F3FE}" dt="2023-05-23T20:47:36.668" v="260" actId="6549"/>
        <pc:sldMkLst>
          <pc:docMk/>
          <pc:sldMk cId="2787611645" sldId="271"/>
        </pc:sldMkLst>
      </pc:sldChg>
      <pc:sldChg chg="modNotesTx">
        <pc:chgData name="Christoph Schmidt-Supprian" userId="f949d03c-baa9-4303-a8f1-0cbe81ffdce2" providerId="ADAL" clId="{8F9D8F1F-CB61-423E-AAFC-BE080FA4F3FE}" dt="2023-05-23T20:47:02.590" v="255" actId="6549"/>
        <pc:sldMkLst>
          <pc:docMk/>
          <pc:sldMk cId="1621461258" sldId="273"/>
        </pc:sldMkLst>
      </pc:sldChg>
      <pc:sldChg chg="modNotesTx">
        <pc:chgData name="Christoph Schmidt-Supprian" userId="f949d03c-baa9-4303-a8f1-0cbe81ffdce2" providerId="ADAL" clId="{8F9D8F1F-CB61-423E-AAFC-BE080FA4F3FE}" dt="2023-05-23T20:47:26.621" v="258" actId="6549"/>
        <pc:sldMkLst>
          <pc:docMk/>
          <pc:sldMk cId="3858812126" sldId="287"/>
        </pc:sldMkLst>
      </pc:sldChg>
      <pc:sldChg chg="modNotesTx">
        <pc:chgData name="Christoph Schmidt-Supprian" userId="f949d03c-baa9-4303-a8f1-0cbe81ffdce2" providerId="ADAL" clId="{8F9D8F1F-CB61-423E-AAFC-BE080FA4F3FE}" dt="2023-05-23T20:47:33.019" v="259" actId="6549"/>
        <pc:sldMkLst>
          <pc:docMk/>
          <pc:sldMk cId="3497636553" sldId="294"/>
        </pc:sldMkLst>
      </pc:sldChg>
      <pc:sldChg chg="modSp mod">
        <pc:chgData name="Christoph Schmidt-Supprian" userId="f949d03c-baa9-4303-a8f1-0cbe81ffdce2" providerId="ADAL" clId="{8F9D8F1F-CB61-423E-AAFC-BE080FA4F3FE}" dt="2023-05-23T20:52:18.878" v="277" actId="21"/>
        <pc:sldMkLst>
          <pc:docMk/>
          <pc:sldMk cId="588950035" sldId="300"/>
        </pc:sldMkLst>
        <pc:spChg chg="mod">
          <ac:chgData name="Christoph Schmidt-Supprian" userId="f949d03c-baa9-4303-a8f1-0cbe81ffdce2" providerId="ADAL" clId="{8F9D8F1F-CB61-423E-AAFC-BE080FA4F3FE}" dt="2023-05-23T20:52:18.878" v="277" actId="21"/>
          <ac:spMkLst>
            <pc:docMk/>
            <pc:sldMk cId="588950035" sldId="300"/>
            <ac:spMk id="6" creationId="{4059A867-2D37-03D2-12AB-A65091DE5525}"/>
          </ac:spMkLst>
        </pc:spChg>
        <pc:graphicFrameChg chg="modGraphic">
          <ac:chgData name="Christoph Schmidt-Supprian" userId="f949d03c-baa9-4303-a8f1-0cbe81ffdce2" providerId="ADAL" clId="{8F9D8F1F-CB61-423E-AAFC-BE080FA4F3FE}" dt="2023-05-23T20:50:51.370" v="275" actId="20577"/>
          <ac:graphicFrameMkLst>
            <pc:docMk/>
            <pc:sldMk cId="588950035" sldId="300"/>
            <ac:graphicFrameMk id="2" creationId="{9FF368C2-48B7-5F97-7E2A-8C7F4E4CB71E}"/>
          </ac:graphicFrameMkLst>
        </pc:graphicFrameChg>
      </pc:sldChg>
      <pc:sldChg chg="modNotesTx">
        <pc:chgData name="Christoph Schmidt-Supprian" userId="f949d03c-baa9-4303-a8f1-0cbe81ffdce2" providerId="ADAL" clId="{8F9D8F1F-CB61-423E-AAFC-BE080FA4F3FE}" dt="2023-05-23T20:47:20.686" v="257" actId="6549"/>
        <pc:sldMkLst>
          <pc:docMk/>
          <pc:sldMk cId="3426466155" sldId="301"/>
        </pc:sldMkLst>
      </pc:sldChg>
      <pc:sldChg chg="modSp mod">
        <pc:chgData name="Christoph Schmidt-Supprian" userId="f949d03c-baa9-4303-a8f1-0cbe81ffdce2" providerId="ADAL" clId="{8F9D8F1F-CB61-423E-AAFC-BE080FA4F3FE}" dt="2023-05-23T20:54:19.787" v="279" actId="20577"/>
        <pc:sldMkLst>
          <pc:docMk/>
          <pc:sldMk cId="99044719" sldId="306"/>
        </pc:sldMkLst>
        <pc:spChg chg="mod">
          <ac:chgData name="Christoph Schmidt-Supprian" userId="f949d03c-baa9-4303-a8f1-0cbe81ffdce2" providerId="ADAL" clId="{8F9D8F1F-CB61-423E-AAFC-BE080FA4F3FE}" dt="2023-05-23T20:54:19.787" v="279" actId="20577"/>
          <ac:spMkLst>
            <pc:docMk/>
            <pc:sldMk cId="99044719" sldId="306"/>
            <ac:spMk id="4" creationId="{B93C487F-3BAC-83DE-D508-FCA96287EAC4}"/>
          </ac:spMkLst>
        </pc:spChg>
      </pc:sldChg>
      <pc:sldChg chg="modNotesTx">
        <pc:chgData name="Christoph Schmidt-Supprian" userId="f949d03c-baa9-4303-a8f1-0cbe81ffdce2" providerId="ADAL" clId="{8F9D8F1F-CB61-423E-AAFC-BE080FA4F3FE}" dt="2023-05-23T20:47:43.260" v="261" actId="6549"/>
        <pc:sldMkLst>
          <pc:docMk/>
          <pc:sldMk cId="2496539089" sldId="31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971" y="4724956"/>
            <a:ext cx="4908331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22876" y="9449911"/>
            <a:ext cx="835124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+mn-lt"/>
                <a:cs typeface="Arial" panose="020B0604020202020204" pitchFamily="34" charset="0"/>
              </a:defRPr>
            </a:lvl1pPr>
          </a:lstStyle>
          <a:p>
            <a:fld id="{49DD4D23-C98A-435E-AE88-9061F8349B0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3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Arial" panose="020B0604020202020204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Arial" panose="020B0604020202020204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Arial" panose="020B0604020202020204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Arial" panose="020B0604020202020204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9B6519-09B3-4ED4-A3C2-5DF24297CCD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2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637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237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029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661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FF4CE-C7D4-4547-9F28-341D73B5002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781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794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480" y="4725513"/>
            <a:ext cx="5487041" cy="4475797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AF7CAD-1A4D-46F9-966F-DC3B9479C91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7367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225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723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DD4D23-C98A-435E-AE88-9061F8349B02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0382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9B6519-09B3-4ED4-A3C2-5DF24297CCD7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435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"/>
            <a:ext cx="12192000" cy="6857344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479376" y="5481750"/>
            <a:ext cx="6864625" cy="979374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0" indent="0">
              <a:spcBef>
                <a:spcPts val="567"/>
              </a:spcBef>
              <a:buNone/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spcBef>
                <a:spcPts val="0"/>
              </a:spcBef>
              <a:defRPr sz="1400">
                <a:solidFill>
                  <a:schemeClr val="bg1"/>
                </a:solidFill>
              </a:defRPr>
            </a:lvl4pPr>
            <a:lvl5pPr>
              <a:spcBef>
                <a:spcPts val="0"/>
              </a:spcBef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Title 9"/>
          <p:cNvSpPr>
            <a:spLocks noGrp="1"/>
          </p:cNvSpPr>
          <p:nvPr>
            <p:ph type="title"/>
          </p:nvPr>
        </p:nvSpPr>
        <p:spPr>
          <a:xfrm>
            <a:off x="479376" y="3429000"/>
            <a:ext cx="11043659" cy="1772941"/>
          </a:xfrm>
          <a:prstGeom prst="rect">
            <a:avLst/>
          </a:prstGeom>
        </p:spPr>
        <p:txBody>
          <a:bodyPr anchor="ctr"/>
          <a:lstStyle>
            <a:lvl1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IE"/>
          </a:p>
        </p:txBody>
      </p:sp>
      <p:sp>
        <p:nvSpPr>
          <p:cNvPr id="24" name="TextBox 23"/>
          <p:cNvSpPr txBox="1"/>
          <p:nvPr userDrawn="1"/>
        </p:nvSpPr>
        <p:spPr>
          <a:xfrm>
            <a:off x="479376" y="1650856"/>
            <a:ext cx="112332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IE" sz="2600" b="0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Library of Trinity College Dublin, the University of Dublin</a:t>
            </a:r>
          </a:p>
          <a:p>
            <a:pPr algn="l"/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Leabharlann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Choláiste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Tríonóide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Ollscoil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Átha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Cliath</a:t>
            </a:r>
            <a:endParaRPr lang="en-IE" sz="2600" b="0" i="1" kern="1200" cap="small" baseline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61125"/>
            <a:ext cx="4091948" cy="109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79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104900" y="1881075"/>
            <a:ext cx="10001251" cy="40401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335360" y="332656"/>
            <a:ext cx="8352928" cy="576064"/>
          </a:xfrm>
          <a:prstGeom prst="rect">
            <a:avLst/>
          </a:prstGeom>
        </p:spPr>
        <p:txBody>
          <a:bodyPr anchor="ctr"/>
          <a:lstStyle>
            <a:lvl1pPr algn="l">
              <a:defRPr sz="2600" cap="small" baseline="0">
                <a:latin typeface="+mj-lt"/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573000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332656"/>
            <a:ext cx="8352928" cy="576064"/>
          </a:xfrm>
          <a:prstGeom prst="rect">
            <a:avLst/>
          </a:prstGeom>
        </p:spPr>
        <p:txBody>
          <a:bodyPr anchor="ctr"/>
          <a:lstStyle>
            <a:lvl1pPr algn="l">
              <a:defRPr sz="2600" cap="small" baseline="0">
                <a:latin typeface="+mj-lt"/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57743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Conten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6585600" y="1623030"/>
            <a:ext cx="5606400" cy="4874971"/>
          </a:xfrm>
          <a:prstGeom prst="rect">
            <a:avLst/>
          </a:prstGeom>
          <a:solidFill>
            <a:schemeClr val="accent4"/>
          </a:solidFill>
        </p:spPr>
        <p:txBody>
          <a:bodyPr tIns="0" anchor="ctr" anchorCtr="0"/>
          <a:lstStyle>
            <a:lvl1pPr algn="ctr">
              <a:defRPr sz="1600" b="0">
                <a:solidFill>
                  <a:schemeClr val="accent3"/>
                </a:solidFill>
              </a:defRPr>
            </a:lvl1pPr>
          </a:lstStyle>
          <a:p>
            <a:r>
              <a:rPr lang="en-GB"/>
              <a:t>IMAGE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104901" y="1905000"/>
            <a:ext cx="5092700" cy="3987688"/>
          </a:xfrm>
          <a:prstGeom prst="rect">
            <a:avLst/>
          </a:prstGeom>
        </p:spPr>
        <p:txBody>
          <a:bodyPr/>
          <a:lstStyle>
            <a:lvl1pPr marL="238125" indent="-238125">
              <a:spcBef>
                <a:spcPts val="850"/>
              </a:spcBef>
              <a:buClr>
                <a:schemeClr val="tx2"/>
              </a:buClr>
              <a:buFont typeface="Calibri" panose="020F0502020204030204" pitchFamily="34" charset="0"/>
              <a:buChar char="–"/>
              <a:defRPr sz="1400" b="0"/>
            </a:lvl1pPr>
            <a:lvl2pPr marL="503238" indent="-207963">
              <a:spcBef>
                <a:spcPts val="0"/>
              </a:spcBef>
              <a:spcAft>
                <a:spcPts val="567"/>
              </a:spcAft>
              <a:defRPr sz="1400" b="0"/>
            </a:lvl2pPr>
            <a:lvl3pPr>
              <a:defRPr sz="1400" b="0"/>
            </a:lvl3pPr>
            <a:lvl4pPr>
              <a:defRPr sz="1400" b="0"/>
            </a:lvl4pPr>
            <a:lvl5pPr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7075" indent="0" algn="l"/>
            <a:r>
              <a:rPr lang="en-GB" sz="1600" b="1"/>
              <a:t>The Library of Trinity College Dublin, </a:t>
            </a:r>
            <a:r>
              <a:rPr lang="en-GB" sz="1600"/>
              <a:t>The University of Dublin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411170"/>
            <a:ext cx="3020007" cy="80646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0"/>
            <a:ext cx="12192000" cy="126876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4" name="Title 2"/>
          <p:cNvSpPr>
            <a:spLocks noGrp="1"/>
          </p:cNvSpPr>
          <p:nvPr>
            <p:ph type="title"/>
          </p:nvPr>
        </p:nvSpPr>
        <p:spPr>
          <a:xfrm>
            <a:off x="335360" y="332656"/>
            <a:ext cx="8352928" cy="576064"/>
          </a:xfrm>
          <a:prstGeom prst="rect">
            <a:avLst/>
          </a:prstGeom>
        </p:spPr>
        <p:txBody>
          <a:bodyPr anchor="ctr"/>
          <a:lstStyle>
            <a:lvl1pPr algn="l">
              <a:defRPr sz="2600" cap="small" baseline="0">
                <a:latin typeface="+mj-lt"/>
              </a:defRPr>
            </a:lvl1pPr>
          </a:lstStyle>
          <a:p>
            <a:endParaRPr lang="en-IE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251887"/>
            <a:ext cx="3020007" cy="80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68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1268760"/>
            <a:ext cx="12192000" cy="5229241"/>
          </a:xfrm>
          <a:prstGeom prst="rect">
            <a:avLst/>
          </a:prstGeom>
          <a:solidFill>
            <a:schemeClr val="accent4"/>
          </a:solidFill>
        </p:spPr>
        <p:txBody>
          <a:bodyPr tIns="0" anchor="ctr" anchorCtr="0"/>
          <a:lstStyle>
            <a:lvl1pPr algn="ctr">
              <a:defRPr sz="1600" b="0">
                <a:solidFill>
                  <a:schemeClr val="accent3"/>
                </a:solidFill>
              </a:defRPr>
            </a:lvl1pPr>
          </a:lstStyle>
          <a:p>
            <a:r>
              <a:rPr lang="en-GB"/>
              <a:t>IMAGE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7075" indent="0" algn="l"/>
            <a:r>
              <a:rPr lang="en-GB" sz="1600" b="1"/>
              <a:t>The Library of Trinity College Dublin, </a:t>
            </a:r>
            <a:r>
              <a:rPr lang="en-GB" sz="1600"/>
              <a:t>The University of Dublin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126876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251887"/>
            <a:ext cx="3020007" cy="806460"/>
          </a:xfrm>
          <a:prstGeom prst="rect">
            <a:avLst/>
          </a:prstGeom>
        </p:spPr>
      </p:pic>
      <p:sp>
        <p:nvSpPr>
          <p:cNvPr id="12" name="Title 2"/>
          <p:cNvSpPr>
            <a:spLocks noGrp="1"/>
          </p:cNvSpPr>
          <p:nvPr>
            <p:ph type="title"/>
          </p:nvPr>
        </p:nvSpPr>
        <p:spPr>
          <a:xfrm>
            <a:off x="335360" y="332656"/>
            <a:ext cx="8352928" cy="576064"/>
          </a:xfrm>
          <a:prstGeom prst="rect">
            <a:avLst/>
          </a:prstGeom>
        </p:spPr>
        <p:txBody>
          <a:bodyPr anchor="ctr"/>
          <a:lstStyle>
            <a:lvl1pPr algn="l">
              <a:defRPr sz="2600" cap="small" baseline="0">
                <a:latin typeface="+mj-lt"/>
              </a:defRPr>
            </a:lvl1pPr>
          </a:lstStyle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3861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153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7075" indent="0" algn="l"/>
            <a:r>
              <a:rPr lang="en-GB" sz="1600" b="1"/>
              <a:t>The Library of Trinity College Dublin, </a:t>
            </a:r>
            <a:r>
              <a:rPr lang="en-GB" sz="1600"/>
              <a:t>The University of Dublin</a:t>
            </a:r>
          </a:p>
        </p:txBody>
      </p:sp>
    </p:spTree>
    <p:extLst>
      <p:ext uri="{BB962C8B-B14F-4D97-AF65-F5344CB8AC3E}">
        <p14:creationId xmlns:p14="http://schemas.microsoft.com/office/powerpoint/2010/main" val="1273323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v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9"/>
          <p:cNvSpPr>
            <a:spLocks noGrp="1"/>
          </p:cNvSpPr>
          <p:nvPr>
            <p:ph type="title"/>
          </p:nvPr>
        </p:nvSpPr>
        <p:spPr>
          <a:xfrm>
            <a:off x="1007435" y="3736777"/>
            <a:ext cx="10515600" cy="55632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10" name="Rectangle 9"/>
          <p:cNvSpPr/>
          <p:nvPr userDrawn="1"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7075" indent="0" algn="l"/>
            <a:r>
              <a:rPr lang="en-GB" sz="1600" b="1"/>
              <a:t>The Library of Trinity College Dublin, </a:t>
            </a:r>
            <a:r>
              <a:rPr lang="en-GB" sz="1600"/>
              <a:t>The University of Dublin</a:t>
            </a:r>
          </a:p>
        </p:txBody>
      </p:sp>
    </p:spTree>
    <p:extLst>
      <p:ext uri="{BB962C8B-B14F-4D97-AF65-F5344CB8AC3E}">
        <p14:creationId xmlns:p14="http://schemas.microsoft.com/office/powerpoint/2010/main" val="301954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"/>
            <a:ext cx="12192000" cy="6857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61125"/>
            <a:ext cx="4091948" cy="109271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479376" y="3182778"/>
            <a:ext cx="69622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600" b="1" i="0">
                <a:solidFill>
                  <a:schemeClr val="bg1"/>
                </a:solidFill>
                <a:latin typeface="+mj-lt"/>
              </a:rPr>
              <a:t>Thank </a:t>
            </a:r>
            <a:r>
              <a:rPr lang="en-IE" sz="2600" b="1" i="0" baseline="0">
                <a:solidFill>
                  <a:schemeClr val="bg1"/>
                </a:solidFill>
                <a:latin typeface="+mj-lt"/>
              </a:rPr>
              <a:t>You</a:t>
            </a:r>
            <a:r>
              <a:rPr lang="en-IE" sz="2600" b="1" i="0">
                <a:solidFill>
                  <a:schemeClr val="bg1"/>
                </a:solidFill>
                <a:latin typeface="+mj-lt"/>
              </a:rPr>
              <a:t>!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479376" y="1650856"/>
            <a:ext cx="112332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IE" sz="2600" b="0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Library of Trinity College Dublin, the University of Dublin</a:t>
            </a:r>
          </a:p>
          <a:p>
            <a:pPr algn="l"/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Leabharlann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Choláiste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Tríonóide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Ollscoil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Átha</a:t>
            </a:r>
            <a:r>
              <a:rPr lang="en-IE" sz="2600" b="0" i="1" kern="1200" cap="small" baseline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IE" sz="2600" b="0" i="1" kern="1200" cap="small" baseline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Cliath</a:t>
            </a:r>
            <a:endParaRPr lang="en-IE" sz="2600" b="0" i="1" kern="1200" cap="small" baseline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789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Purple: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1" y="152401"/>
            <a:ext cx="10691284" cy="1059543"/>
          </a:xfrm>
          <a:prstGeom prst="rect">
            <a:avLst/>
          </a:prstGeom>
        </p:spPr>
        <p:txBody>
          <a:bodyPr anchor="t"/>
          <a:lstStyle>
            <a:lvl1pPr>
              <a:defRPr/>
            </a:lvl1pPr>
          </a:lstStyle>
          <a:p>
            <a:r>
              <a:rPr lang="en-US"/>
              <a:t>Click to add title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 tIns="216000"/>
          <a:lstStyle>
            <a:lvl1pPr marL="174625" indent="-174625">
              <a:buFont typeface="Wingdings" pitchFamily="2" charset="2"/>
              <a:buChar char="§"/>
              <a:defRPr/>
            </a:lvl1pPr>
            <a:lvl2pPr marL="688975" indent="-231775">
              <a:buFont typeface="Wingdings" pitchFamily="2" charset="2"/>
              <a:buChar char="§"/>
              <a:defRPr/>
            </a:lvl2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28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126876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6" name="Rectangle 5"/>
          <p:cNvSpPr/>
          <p:nvPr userDrawn="1"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27075" indent="0" algn="l"/>
            <a:r>
              <a:rPr lang="en-GB" sz="1600" b="1"/>
              <a:t>The Library of Trinity College Dublin, </a:t>
            </a:r>
            <a:r>
              <a:rPr lang="en-GB" sz="1600"/>
              <a:t>The University of Dublin</a:t>
            </a:r>
          </a:p>
        </p:txBody>
      </p:sp>
      <p:sp>
        <p:nvSpPr>
          <p:cNvPr id="8" name="Title 2"/>
          <p:cNvSpPr txBox="1">
            <a:spLocks/>
          </p:cNvSpPr>
          <p:nvPr userDrawn="1"/>
        </p:nvSpPr>
        <p:spPr>
          <a:xfrm>
            <a:off x="815413" y="332657"/>
            <a:ext cx="8352928" cy="86409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IE" sz="26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251887"/>
            <a:ext cx="3020007" cy="80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6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4" r:id="rId3"/>
    <p:sldLayoutId id="2147483657" r:id="rId4"/>
    <p:sldLayoutId id="2147483658" r:id="rId5"/>
    <p:sldLayoutId id="2147483661" r:id="rId6"/>
    <p:sldLayoutId id="2147483664" r:id="rId7"/>
    <p:sldLayoutId id="2147483660" r:id="rId8"/>
    <p:sldLayoutId id="2147483659" r:id="rId9"/>
    <p:sldLayoutId id="2147483665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2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1417"/>
        </a:spcBef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17500" indent="-317500" algn="l" defTabSz="914400" rtl="0" eaLnBrk="1" latinLnBrk="0" hangingPunct="1">
        <a:spcBef>
          <a:spcPts val="1134"/>
        </a:spcBef>
        <a:buClr>
          <a:schemeClr val="tx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68325" indent="-222250" algn="l" defTabSz="914400" rtl="0" eaLnBrk="1" latinLnBrk="0" hangingPunct="1">
        <a:spcBef>
          <a:spcPts val="1134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784225" indent="-201613" algn="l" defTabSz="914400" rtl="0" eaLnBrk="1" latinLnBrk="0" hangingPunct="1">
        <a:spcBef>
          <a:spcPts val="1134"/>
        </a:spcBef>
        <a:buClr>
          <a:schemeClr val="tx2"/>
        </a:buClr>
        <a:buFont typeface="Minion Pro" pitchFamily="18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0125" indent="-185738" algn="l" defTabSz="914400" rtl="0" eaLnBrk="1" latinLnBrk="0" hangingPunct="1">
        <a:spcBef>
          <a:spcPts val="1134"/>
        </a:spcBef>
        <a:buClr>
          <a:schemeClr val="tx2"/>
        </a:buClr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6.png"/><Relationship Id="rId5" Type="http://schemas.openxmlformats.org/officeDocument/2006/relationships/image" Target="../media/image25.emf"/><Relationship Id="rId4" Type="http://schemas.openxmlformats.org/officeDocument/2006/relationships/hyperlink" Target="http://www.netpreserve.org/sites/default/files/attachments/2015_IIPC-GA_Slides_03_Jackson.pptx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79376" y="5481750"/>
            <a:ext cx="7598402" cy="979374"/>
          </a:xfrm>
        </p:spPr>
        <p:txBody>
          <a:bodyPr lIns="91440" tIns="45720" rIns="91440" bIns="45720" anchor="t"/>
          <a:lstStyle/>
          <a:p>
            <a:r>
              <a:rPr lang="en-IE" dirty="0">
                <a:latin typeface="Open Sans"/>
                <a:ea typeface="Open Sans"/>
                <a:cs typeface="Open Sans"/>
              </a:rPr>
              <a:t>Peter Dudley </a:t>
            </a:r>
            <a:r>
              <a:rPr lang="en-IE" b="0" dirty="0">
                <a:latin typeface="Open Sans"/>
                <a:ea typeface="Open Sans"/>
                <a:cs typeface="Open Sans"/>
              </a:rPr>
              <a:t>(Sub-Librarian, Reading Room Services &amp; Space)</a:t>
            </a:r>
          </a:p>
          <a:p>
            <a:endParaRPr lang="en-IE" b="0" dirty="0"/>
          </a:p>
          <a:p>
            <a:r>
              <a:rPr lang="en-IE" dirty="0">
                <a:latin typeface="Open Sans"/>
                <a:ea typeface="Open Sans"/>
                <a:cs typeface="Open Sans"/>
              </a:rPr>
              <a:t>Christoph Schmidt-Supprian </a:t>
            </a:r>
            <a:r>
              <a:rPr lang="en-IE" b="0" dirty="0">
                <a:latin typeface="Open Sans"/>
                <a:ea typeface="Open Sans"/>
                <a:cs typeface="Open Sans"/>
              </a:rPr>
              <a:t>(Head of Content Management &amp; Open Scholarship)</a:t>
            </a:r>
            <a:endParaRPr lang="en-IE" b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ctr"/>
          <a:lstStyle/>
          <a:p>
            <a:r>
              <a:rPr lang="en-IE" sz="3600" dirty="0">
                <a:latin typeface="Open Sans"/>
                <a:ea typeface="Open Sans"/>
                <a:cs typeface="Open Sans"/>
              </a:rPr>
              <a:t>The Sustainability of collecting EVERYTHING</a:t>
            </a:r>
            <a:endParaRPr lang="en-IE" sz="3600" dirty="0"/>
          </a:p>
        </p:txBody>
      </p:sp>
    </p:spTree>
    <p:extLst>
      <p:ext uri="{BB962C8B-B14F-4D97-AF65-F5344CB8AC3E}">
        <p14:creationId xmlns:p14="http://schemas.microsoft.com/office/powerpoint/2010/main" val="793386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-601" r="-1666" b="601"/>
          <a:stretch/>
        </p:blipFill>
        <p:spPr>
          <a:xfrm>
            <a:off x="312193" y="99390"/>
            <a:ext cx="11931970" cy="660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43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BA5ECFC-5C1D-5ADC-C26A-B052B6E50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" y="-248"/>
            <a:ext cx="420933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0039FC-D437-2A2F-428A-7E1F0E695D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9995" y="571143"/>
            <a:ext cx="6068272" cy="569674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2905CFC-99B4-FEF0-AF87-3E57A9B128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6146" y="324"/>
            <a:ext cx="3850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87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1BD9641C-6016-9BA0-4CE9-14C26B5C000D}"/>
              </a:ext>
            </a:extLst>
          </p:cNvPr>
          <p:cNvSpPr/>
          <p:nvPr/>
        </p:nvSpPr>
        <p:spPr>
          <a:xfrm>
            <a:off x="-1587" y="1268760"/>
            <a:ext cx="12192000" cy="525658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9B276C8-58CD-AAD6-9D4D-BCF7ADC0B67B}"/>
              </a:ext>
            </a:extLst>
          </p:cNvPr>
          <p:cNvCxnSpPr>
            <a:cxnSpLocks/>
          </p:cNvCxnSpPr>
          <p:nvPr/>
        </p:nvCxnSpPr>
        <p:spPr>
          <a:xfrm>
            <a:off x="0" y="3861048"/>
            <a:ext cx="1219041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Arial" panose="020B0604020202020204" pitchFamily="34" charset="0"/>
                <a:cs typeface="Arial" panose="020B0604020202020204" pitchFamily="34" charset="0"/>
              </a:rPr>
              <a:t>A brief history of UK legal deposit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F05DDDE-F691-6A8E-08C3-B65466132B9F}"/>
              </a:ext>
            </a:extLst>
          </p:cNvPr>
          <p:cNvSpPr/>
          <p:nvPr/>
        </p:nvSpPr>
        <p:spPr>
          <a:xfrm>
            <a:off x="982071" y="3789040"/>
            <a:ext cx="144000" cy="144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5815609-50A4-BD35-4AB8-8B93DF718D4E}"/>
              </a:ext>
            </a:extLst>
          </p:cNvPr>
          <p:cNvSpPr/>
          <p:nvPr/>
        </p:nvSpPr>
        <p:spPr>
          <a:xfrm>
            <a:off x="905527" y="3717032"/>
            <a:ext cx="288032" cy="288022"/>
          </a:xfrm>
          <a:prstGeom prst="ellipse">
            <a:avLst/>
          </a:prstGeom>
          <a:noFill/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7BA6BA5-0265-2D0B-2613-D25F936266C4}"/>
              </a:ext>
            </a:extLst>
          </p:cNvPr>
          <p:cNvSpPr/>
          <p:nvPr/>
        </p:nvSpPr>
        <p:spPr>
          <a:xfrm>
            <a:off x="833519" y="3645024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30CDECF-007D-CE48-4EFC-8841F08710E4}"/>
              </a:ext>
            </a:extLst>
          </p:cNvPr>
          <p:cNvCxnSpPr>
            <a:cxnSpLocks/>
          </p:cNvCxnSpPr>
          <p:nvPr/>
        </p:nvCxnSpPr>
        <p:spPr>
          <a:xfrm rot="480000">
            <a:off x="1012325" y="4080199"/>
            <a:ext cx="82902" cy="576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D2C15F1A-9B67-C953-E22C-7F104528C5D8}"/>
              </a:ext>
            </a:extLst>
          </p:cNvPr>
          <p:cNvSpPr/>
          <p:nvPr/>
        </p:nvSpPr>
        <p:spPr>
          <a:xfrm>
            <a:off x="1016090" y="4600178"/>
            <a:ext cx="72000" cy="72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708A3B-CA97-4E50-D147-E5E2EE678CC3}"/>
              </a:ext>
            </a:extLst>
          </p:cNvPr>
          <p:cNvSpPr txBox="1"/>
          <p:nvPr/>
        </p:nvSpPr>
        <p:spPr>
          <a:xfrm>
            <a:off x="725483" y="327128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0070C0"/>
                </a:solidFill>
              </a:rPr>
              <a:t>1610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0C2349-E27A-958F-FD7D-F673E3EFC523}"/>
              </a:ext>
            </a:extLst>
          </p:cNvPr>
          <p:cNvSpPr txBox="1"/>
          <p:nvPr/>
        </p:nvSpPr>
        <p:spPr>
          <a:xfrm>
            <a:off x="21446" y="4675361"/>
            <a:ext cx="20463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Agreement between Sir Thomas </a:t>
            </a:r>
            <a:r>
              <a:rPr lang="en-IE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Bodley</a:t>
            </a:r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the Stationers’ Company of London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45FEE9-96D5-4CB5-8285-4604E1289237}"/>
              </a:ext>
            </a:extLst>
          </p:cNvPr>
          <p:cNvSpPr/>
          <p:nvPr/>
        </p:nvSpPr>
        <p:spPr>
          <a:xfrm>
            <a:off x="2462942" y="3801375"/>
            <a:ext cx="144000" cy="144000"/>
          </a:xfrm>
          <a:prstGeom prst="ellipse">
            <a:avLst/>
          </a:prstGeom>
          <a:solidFill>
            <a:srgbClr val="FFC0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5731E30-E320-D751-7634-D97EB342B0DC}"/>
              </a:ext>
            </a:extLst>
          </p:cNvPr>
          <p:cNvSpPr/>
          <p:nvPr/>
        </p:nvSpPr>
        <p:spPr>
          <a:xfrm>
            <a:off x="2383779" y="3729367"/>
            <a:ext cx="288032" cy="288022"/>
          </a:xfrm>
          <a:prstGeom prst="ellipse">
            <a:avLst/>
          </a:prstGeom>
          <a:noFill/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C408CA8-D254-05A4-A5A2-7E4CD0DF571C}"/>
              </a:ext>
            </a:extLst>
          </p:cNvPr>
          <p:cNvSpPr/>
          <p:nvPr/>
        </p:nvSpPr>
        <p:spPr>
          <a:xfrm>
            <a:off x="2311771" y="3657359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5D7D695-279F-03DB-A3B3-0DBAFA2D168B}"/>
              </a:ext>
            </a:extLst>
          </p:cNvPr>
          <p:cNvCxnSpPr>
            <a:cxnSpLocks/>
          </p:cNvCxnSpPr>
          <p:nvPr/>
        </p:nvCxnSpPr>
        <p:spPr>
          <a:xfrm rot="480000">
            <a:off x="2490577" y="3082812"/>
            <a:ext cx="82902" cy="57611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3FA1A92E-9DC0-5C85-5FCB-BC08A754A010}"/>
              </a:ext>
            </a:extLst>
          </p:cNvPr>
          <p:cNvSpPr/>
          <p:nvPr/>
        </p:nvSpPr>
        <p:spPr>
          <a:xfrm>
            <a:off x="2497414" y="3007846"/>
            <a:ext cx="72000" cy="72000"/>
          </a:xfrm>
          <a:prstGeom prst="ellipse">
            <a:avLst/>
          </a:prstGeom>
          <a:solidFill>
            <a:srgbClr val="FFC000"/>
          </a:solidFill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8D3F7A5-6DC5-A70F-99D5-4A0B922CA864}"/>
              </a:ext>
            </a:extLst>
          </p:cNvPr>
          <p:cNvSpPr txBox="1"/>
          <p:nvPr/>
        </p:nvSpPr>
        <p:spPr>
          <a:xfrm>
            <a:off x="2207568" y="4092947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FFC000"/>
                </a:solidFill>
              </a:rPr>
              <a:t>1662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05B3CC-026D-0B21-8E55-90BBEE606533}"/>
              </a:ext>
            </a:extLst>
          </p:cNvPr>
          <p:cNvSpPr txBox="1"/>
          <p:nvPr/>
        </p:nvSpPr>
        <p:spPr>
          <a:xfrm>
            <a:off x="1354419" y="2049195"/>
            <a:ext cx="23611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Agreement extended to Cambridge University and Royal Library (later to become the British Library)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A73EA40-07EA-C582-D201-C0530EF7DC18}"/>
              </a:ext>
            </a:extLst>
          </p:cNvPr>
          <p:cNvSpPr/>
          <p:nvPr/>
        </p:nvSpPr>
        <p:spPr>
          <a:xfrm>
            <a:off x="4020468" y="3789807"/>
            <a:ext cx="144000" cy="144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AFF136C-5DA0-61FF-446F-F7221C835594}"/>
              </a:ext>
            </a:extLst>
          </p:cNvPr>
          <p:cNvSpPr/>
          <p:nvPr/>
        </p:nvSpPr>
        <p:spPr>
          <a:xfrm>
            <a:off x="3943924" y="3717799"/>
            <a:ext cx="288032" cy="288022"/>
          </a:xfrm>
          <a:prstGeom prst="ellipse">
            <a:avLst/>
          </a:prstGeom>
          <a:noFill/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B3CAE28-95E9-9CB0-F8C4-25A0FEA40845}"/>
              </a:ext>
            </a:extLst>
          </p:cNvPr>
          <p:cNvSpPr/>
          <p:nvPr/>
        </p:nvSpPr>
        <p:spPr>
          <a:xfrm>
            <a:off x="3871916" y="3645791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F11B73-F882-4546-465A-C315EC0F0748}"/>
              </a:ext>
            </a:extLst>
          </p:cNvPr>
          <p:cNvCxnSpPr>
            <a:cxnSpLocks/>
          </p:cNvCxnSpPr>
          <p:nvPr/>
        </p:nvCxnSpPr>
        <p:spPr>
          <a:xfrm rot="480000">
            <a:off x="4050722" y="4080966"/>
            <a:ext cx="82902" cy="576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id="{BD544DC0-F494-65E3-6089-C2CBC1091AC3}"/>
              </a:ext>
            </a:extLst>
          </p:cNvPr>
          <p:cNvSpPr/>
          <p:nvPr/>
        </p:nvSpPr>
        <p:spPr>
          <a:xfrm>
            <a:off x="4057559" y="4600945"/>
            <a:ext cx="72000" cy="72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141060-45CE-6190-B797-0F8EC826E22A}"/>
              </a:ext>
            </a:extLst>
          </p:cNvPr>
          <p:cNvSpPr txBox="1"/>
          <p:nvPr/>
        </p:nvSpPr>
        <p:spPr>
          <a:xfrm>
            <a:off x="3763880" y="327205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0070C0"/>
                </a:solidFill>
              </a:rPr>
              <a:t>1710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F3F4C11-DC0F-E2EB-265B-A47DF69B03AA}"/>
              </a:ext>
            </a:extLst>
          </p:cNvPr>
          <p:cNvSpPr txBox="1"/>
          <p:nvPr/>
        </p:nvSpPr>
        <p:spPr>
          <a:xfrm>
            <a:off x="2976951" y="4676128"/>
            <a:ext cx="22288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Copyright Act 1710, the first copyright Act in the world. Gave 14 years of copyright protection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88BBC9E-9F84-9B01-99C3-A239BC38D226}"/>
              </a:ext>
            </a:extLst>
          </p:cNvPr>
          <p:cNvSpPr/>
          <p:nvPr/>
        </p:nvSpPr>
        <p:spPr>
          <a:xfrm>
            <a:off x="5707512" y="3802142"/>
            <a:ext cx="144000" cy="144000"/>
          </a:xfrm>
          <a:prstGeom prst="ellipse">
            <a:avLst/>
          </a:prstGeom>
          <a:solidFill>
            <a:srgbClr val="FFC0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906CE6C-C4AF-3FAD-6A1B-E16E4D72E156}"/>
              </a:ext>
            </a:extLst>
          </p:cNvPr>
          <p:cNvSpPr/>
          <p:nvPr/>
        </p:nvSpPr>
        <p:spPr>
          <a:xfrm>
            <a:off x="5624139" y="3730134"/>
            <a:ext cx="288032" cy="288022"/>
          </a:xfrm>
          <a:prstGeom prst="ellipse">
            <a:avLst/>
          </a:prstGeom>
          <a:noFill/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4690D30-9430-FE4A-D996-1D1CA3F3F78E}"/>
              </a:ext>
            </a:extLst>
          </p:cNvPr>
          <p:cNvSpPr/>
          <p:nvPr/>
        </p:nvSpPr>
        <p:spPr>
          <a:xfrm>
            <a:off x="5552131" y="3658126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6FB38CF-15AF-6631-7952-3E0E75A7EA99}"/>
              </a:ext>
            </a:extLst>
          </p:cNvPr>
          <p:cNvCxnSpPr>
            <a:cxnSpLocks/>
          </p:cNvCxnSpPr>
          <p:nvPr/>
        </p:nvCxnSpPr>
        <p:spPr>
          <a:xfrm rot="480000">
            <a:off x="5730937" y="3083579"/>
            <a:ext cx="82902" cy="57611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>
            <a:extLst>
              <a:ext uri="{FF2B5EF4-FFF2-40B4-BE49-F238E27FC236}">
                <a16:creationId xmlns:a16="http://schemas.microsoft.com/office/drawing/2014/main" id="{D00A4DC9-45CF-8014-D735-E00F9FCE2614}"/>
              </a:ext>
            </a:extLst>
          </p:cNvPr>
          <p:cNvSpPr/>
          <p:nvPr/>
        </p:nvSpPr>
        <p:spPr>
          <a:xfrm>
            <a:off x="5737774" y="3008613"/>
            <a:ext cx="72000" cy="72000"/>
          </a:xfrm>
          <a:prstGeom prst="ellipse">
            <a:avLst/>
          </a:prstGeom>
          <a:solidFill>
            <a:srgbClr val="FFC000"/>
          </a:solidFill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4DFE4B-F62B-E954-9D9F-DA633014DB5A}"/>
              </a:ext>
            </a:extLst>
          </p:cNvPr>
          <p:cNvSpPr txBox="1"/>
          <p:nvPr/>
        </p:nvSpPr>
        <p:spPr>
          <a:xfrm>
            <a:off x="5447928" y="409371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FFC000"/>
                </a:solidFill>
              </a:rPr>
              <a:t>1801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BF408C1-E5ED-14AF-785F-54405AD26BC0}"/>
              </a:ext>
            </a:extLst>
          </p:cNvPr>
          <p:cNvSpPr txBox="1"/>
          <p:nvPr/>
        </p:nvSpPr>
        <p:spPr>
          <a:xfrm>
            <a:off x="4585589" y="2049962"/>
            <a:ext cx="23611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 of Union + Copyright Act of 1801 made</a:t>
            </a:r>
            <a:r>
              <a:rPr lang="en-IE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Trinity College Dublin</a:t>
            </a:r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legal deposit library 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C011E3E-A7D9-9D6F-46A2-4381CB50368D}"/>
              </a:ext>
            </a:extLst>
          </p:cNvPr>
          <p:cNvSpPr/>
          <p:nvPr/>
        </p:nvSpPr>
        <p:spPr>
          <a:xfrm>
            <a:off x="7132576" y="3787395"/>
            <a:ext cx="144000" cy="144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B6ECF3F-667B-4410-E0D8-B17F777B5CE2}"/>
              </a:ext>
            </a:extLst>
          </p:cNvPr>
          <p:cNvSpPr/>
          <p:nvPr/>
        </p:nvSpPr>
        <p:spPr>
          <a:xfrm>
            <a:off x="7056032" y="3715387"/>
            <a:ext cx="288032" cy="288022"/>
          </a:xfrm>
          <a:prstGeom prst="ellipse">
            <a:avLst/>
          </a:prstGeom>
          <a:noFill/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8C7B7E6-CCE4-D216-B4AC-0F1A6BEC49D1}"/>
              </a:ext>
            </a:extLst>
          </p:cNvPr>
          <p:cNvSpPr/>
          <p:nvPr/>
        </p:nvSpPr>
        <p:spPr>
          <a:xfrm>
            <a:off x="6984024" y="3643379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EEEFC22-1F50-A109-A2C5-84AABA36D592}"/>
              </a:ext>
            </a:extLst>
          </p:cNvPr>
          <p:cNvCxnSpPr>
            <a:cxnSpLocks/>
          </p:cNvCxnSpPr>
          <p:nvPr/>
        </p:nvCxnSpPr>
        <p:spPr>
          <a:xfrm rot="480000">
            <a:off x="7162043" y="4078554"/>
            <a:ext cx="82902" cy="576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id="{3D78C861-C1B7-DAC7-4E13-5C86E1DAF541}"/>
              </a:ext>
            </a:extLst>
          </p:cNvPr>
          <p:cNvSpPr/>
          <p:nvPr/>
        </p:nvSpPr>
        <p:spPr>
          <a:xfrm>
            <a:off x="7168880" y="4598533"/>
            <a:ext cx="72000" cy="72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3B8505E-90C4-3C6B-749A-8D18A2E5BFA1}"/>
              </a:ext>
            </a:extLst>
          </p:cNvPr>
          <p:cNvSpPr txBox="1"/>
          <p:nvPr/>
        </p:nvSpPr>
        <p:spPr>
          <a:xfrm>
            <a:off x="6875988" y="3269643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0070C0"/>
                </a:solidFill>
              </a:rPr>
              <a:t>1925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93C2734-69AA-4A43-9D8A-F8024CBD0282}"/>
              </a:ext>
            </a:extLst>
          </p:cNvPr>
          <p:cNvSpPr txBox="1"/>
          <p:nvPr/>
        </p:nvSpPr>
        <p:spPr>
          <a:xfrm>
            <a:off x="5842002" y="4673716"/>
            <a:ext cx="277356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current list of </a:t>
            </a:r>
            <a:r>
              <a:rPr lang="en-IE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six</a:t>
            </a:r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UK legal deposit libraries has been in place since 1925 with the formation of the National Library of Scotland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125995F-7B38-3A6E-757F-888A461174D8}"/>
              </a:ext>
            </a:extLst>
          </p:cNvPr>
          <p:cNvSpPr/>
          <p:nvPr/>
        </p:nvSpPr>
        <p:spPr>
          <a:xfrm>
            <a:off x="8867021" y="3799730"/>
            <a:ext cx="144000" cy="144000"/>
          </a:xfrm>
          <a:prstGeom prst="ellipse">
            <a:avLst/>
          </a:prstGeom>
          <a:solidFill>
            <a:srgbClr val="FFC0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79B1991-BBA2-C2CD-9721-91DE5C51A3E2}"/>
              </a:ext>
            </a:extLst>
          </p:cNvPr>
          <p:cNvSpPr/>
          <p:nvPr/>
        </p:nvSpPr>
        <p:spPr>
          <a:xfrm>
            <a:off x="8792491" y="3727722"/>
            <a:ext cx="288032" cy="288022"/>
          </a:xfrm>
          <a:prstGeom prst="ellipse">
            <a:avLst/>
          </a:prstGeom>
          <a:noFill/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1AF9012-5062-0565-C6D8-8DE5EA82D34B}"/>
              </a:ext>
            </a:extLst>
          </p:cNvPr>
          <p:cNvSpPr/>
          <p:nvPr/>
        </p:nvSpPr>
        <p:spPr>
          <a:xfrm>
            <a:off x="8720483" y="3655714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CFAAAC27-6C0C-94B5-179B-50C300498D26}"/>
              </a:ext>
            </a:extLst>
          </p:cNvPr>
          <p:cNvCxnSpPr>
            <a:cxnSpLocks/>
          </p:cNvCxnSpPr>
          <p:nvPr/>
        </p:nvCxnSpPr>
        <p:spPr>
          <a:xfrm rot="480000">
            <a:off x="8897275" y="3081167"/>
            <a:ext cx="82902" cy="57611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>
            <a:extLst>
              <a:ext uri="{FF2B5EF4-FFF2-40B4-BE49-F238E27FC236}">
                <a16:creationId xmlns:a16="http://schemas.microsoft.com/office/drawing/2014/main" id="{009137C7-00FA-9903-F13A-1AC42B6ED3F4}"/>
              </a:ext>
            </a:extLst>
          </p:cNvPr>
          <p:cNvSpPr/>
          <p:nvPr/>
        </p:nvSpPr>
        <p:spPr>
          <a:xfrm>
            <a:off x="8906126" y="3006201"/>
            <a:ext cx="72000" cy="72000"/>
          </a:xfrm>
          <a:prstGeom prst="ellipse">
            <a:avLst/>
          </a:prstGeom>
          <a:solidFill>
            <a:srgbClr val="FFC000"/>
          </a:solidFill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4B4BAF9-A464-1ECB-8725-D8BA79C36DD5}"/>
              </a:ext>
            </a:extLst>
          </p:cNvPr>
          <p:cNvSpPr txBox="1"/>
          <p:nvPr/>
        </p:nvSpPr>
        <p:spPr>
          <a:xfrm>
            <a:off x="8616280" y="409130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FFC000"/>
                </a:solidFill>
              </a:rPr>
              <a:t>1927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223D3AA-4705-5E2C-C62B-D31C2A29192E}"/>
              </a:ext>
            </a:extLst>
          </p:cNvPr>
          <p:cNvSpPr txBox="1"/>
          <p:nvPr/>
        </p:nvSpPr>
        <p:spPr>
          <a:xfrm>
            <a:off x="7370909" y="1411926"/>
            <a:ext cx="3131147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The Industrial &amp; Commercial Property (Protection) Act 1927 confirmed </a:t>
            </a:r>
            <a:r>
              <a:rPr lang="en-IE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reciprocal</a:t>
            </a:r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legal deposit: </a:t>
            </a:r>
            <a:r>
              <a:rPr lang="en-IE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Irish publishers </a:t>
            </a:r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continue to deposit with the 5 UK libraries, as well as with the National Library and with the Irish university libraries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53E0D92-F15C-F9A0-D777-1D0CE57CD6F4}"/>
              </a:ext>
            </a:extLst>
          </p:cNvPr>
          <p:cNvSpPr/>
          <p:nvPr/>
        </p:nvSpPr>
        <p:spPr>
          <a:xfrm>
            <a:off x="10588529" y="3788162"/>
            <a:ext cx="144000" cy="144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65B6383-70F9-B0DB-3964-0584F310761A}"/>
              </a:ext>
            </a:extLst>
          </p:cNvPr>
          <p:cNvSpPr/>
          <p:nvPr/>
        </p:nvSpPr>
        <p:spPr>
          <a:xfrm>
            <a:off x="10511985" y="3716154"/>
            <a:ext cx="288032" cy="288022"/>
          </a:xfrm>
          <a:prstGeom prst="ellipse">
            <a:avLst/>
          </a:prstGeom>
          <a:noFill/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2BD6A85-B36C-2E95-3C1B-E27EF9E1076C}"/>
              </a:ext>
            </a:extLst>
          </p:cNvPr>
          <p:cNvSpPr/>
          <p:nvPr/>
        </p:nvSpPr>
        <p:spPr>
          <a:xfrm>
            <a:off x="10439977" y="3644146"/>
            <a:ext cx="432000" cy="432000"/>
          </a:xfrm>
          <a:prstGeom prst="ellipse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A206E9F-03AC-6ED0-543C-7E675AB9B353}"/>
              </a:ext>
            </a:extLst>
          </p:cNvPr>
          <p:cNvCxnSpPr>
            <a:cxnSpLocks/>
          </p:cNvCxnSpPr>
          <p:nvPr/>
        </p:nvCxnSpPr>
        <p:spPr>
          <a:xfrm rot="480000">
            <a:off x="10625467" y="4079321"/>
            <a:ext cx="82902" cy="576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>
            <a:extLst>
              <a:ext uri="{FF2B5EF4-FFF2-40B4-BE49-F238E27FC236}">
                <a16:creationId xmlns:a16="http://schemas.microsoft.com/office/drawing/2014/main" id="{776D4BB6-1030-C94A-9C1B-F286F077240D}"/>
              </a:ext>
            </a:extLst>
          </p:cNvPr>
          <p:cNvSpPr/>
          <p:nvPr/>
        </p:nvSpPr>
        <p:spPr>
          <a:xfrm>
            <a:off x="10632304" y="4599300"/>
            <a:ext cx="72000" cy="72000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0D74A21-AD20-D3F1-ED3C-9B11DE88907E}"/>
              </a:ext>
            </a:extLst>
          </p:cNvPr>
          <p:cNvSpPr txBox="1"/>
          <p:nvPr/>
        </p:nvSpPr>
        <p:spPr>
          <a:xfrm>
            <a:off x="10331941" y="327041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>
                <a:solidFill>
                  <a:srgbClr val="0070C0"/>
                </a:solidFill>
              </a:rPr>
              <a:t>2013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37D26FB-BC1F-9416-EAE7-0FB57F459228}"/>
              </a:ext>
            </a:extLst>
          </p:cNvPr>
          <p:cNvSpPr txBox="1"/>
          <p:nvPr/>
        </p:nvSpPr>
        <p:spPr>
          <a:xfrm>
            <a:off x="9282081" y="4674483"/>
            <a:ext cx="277356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UK’s Legal Deposit Libraries (</a:t>
            </a:r>
            <a:r>
              <a:rPr lang="en-IE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Non-Print Works</a:t>
            </a:r>
            <a:r>
              <a:rPr lang="en-I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Regulations 2013, based on an enabling Act in 2003, started the transition from print to electronic deposit</a:t>
            </a:r>
          </a:p>
        </p:txBody>
      </p:sp>
    </p:spTree>
    <p:extLst>
      <p:ext uri="{BB962C8B-B14F-4D97-AF65-F5344CB8AC3E}">
        <p14:creationId xmlns:p14="http://schemas.microsoft.com/office/powerpoint/2010/main" val="252613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7720-0D40-F3CB-ADB1-742897A8F6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432" y="1640682"/>
            <a:ext cx="3165383" cy="40513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The British Library, with reading rooms in London and Yorkshire</a:t>
            </a: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ACE26477-4AE2-C839-FF45-F73E00246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>
                <a:latin typeface="Arial" panose="020B0604020202020204" pitchFamily="34" charset="0"/>
                <a:cs typeface="Arial" panose="020B0604020202020204" pitchFamily="34" charset="0"/>
              </a:rPr>
              <a:t>The Six UK &amp; Ireland Legal Deposit Libraries</a:t>
            </a:r>
            <a:endParaRPr lang="en-I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17FE4A-BF09-3CE4-A5B4-6CF24B6C11F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04650" y="6508750"/>
            <a:ext cx="387350" cy="255588"/>
          </a:xfrm>
          <a:prstGeom prst="rect">
            <a:avLst/>
          </a:prstGeom>
        </p:spPr>
        <p:txBody>
          <a:bodyPr/>
          <a:lstStyle/>
          <a:p>
            <a:fld id="{DDBE135E-2566-4748-853C-8A3B78F0FB00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E381C9B0-6F7D-DFC9-BD83-91617BE3F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16" y="2092324"/>
            <a:ext cx="2997200" cy="1568451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66247D78-F0A4-F167-3B3C-3F5F4B343F5D}"/>
              </a:ext>
            </a:extLst>
          </p:cNvPr>
          <p:cNvSpPr txBox="1">
            <a:spLocks/>
          </p:cNvSpPr>
          <p:nvPr/>
        </p:nvSpPr>
        <p:spPr>
          <a:xfrm>
            <a:off x="4997166" y="1558456"/>
            <a:ext cx="2200276" cy="524341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ts val="1417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17500" indent="-31750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8325" indent="-22225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4225" indent="-201613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Minion Pro" pitchFamily="18" charset="0"/>
              <a:buChar char="‒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0125" indent="-185738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The National Library of Scotland, in Edinburgh</a:t>
            </a:r>
          </a:p>
        </p:txBody>
      </p:sp>
      <p:pic>
        <p:nvPicPr>
          <p:cNvPr id="9" name="Picture 9" descr="A picture containing sky, building, outdoor, road&#10;&#10;Description automatically generated">
            <a:extLst>
              <a:ext uri="{FF2B5EF4-FFF2-40B4-BE49-F238E27FC236}">
                <a16:creationId xmlns:a16="http://schemas.microsoft.com/office/drawing/2014/main" id="{F56BCE68-49C9-2CFC-6099-9683F9399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1920" y="2120901"/>
            <a:ext cx="2143127" cy="156845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24A4950-2F5D-A01B-1DB8-1A6F2FE340E9}"/>
              </a:ext>
            </a:extLst>
          </p:cNvPr>
          <p:cNvSpPr txBox="1">
            <a:spLocks/>
          </p:cNvSpPr>
          <p:nvPr/>
        </p:nvSpPr>
        <p:spPr>
          <a:xfrm>
            <a:off x="9161495" y="1558453"/>
            <a:ext cx="2200276" cy="72548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ts val="1417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17500" indent="-31750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8325" indent="-22225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4225" indent="-201613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Minion Pro" pitchFamily="18" charset="0"/>
              <a:buChar char="‒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0125" indent="-185738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The National Library of Wales, in </a:t>
            </a:r>
            <a:r>
              <a:rPr lang="en-GB" sz="140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Aberystwyth</a:t>
            </a:r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1" descr="A picture containing sky, grass, outdoor, building&#10;&#10;Description automatically generated">
            <a:extLst>
              <a:ext uri="{FF2B5EF4-FFF2-40B4-BE49-F238E27FC236}">
                <a16:creationId xmlns:a16="http://schemas.microsoft.com/office/drawing/2014/main" id="{A8BA9150-391E-E0AB-8E7E-E1C71F8324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46956" y="2082797"/>
            <a:ext cx="2425701" cy="1597027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D9714E0-FD20-512C-17BB-795792C7DF5B}"/>
              </a:ext>
            </a:extLst>
          </p:cNvPr>
          <p:cNvSpPr txBox="1">
            <a:spLocks/>
          </p:cNvSpPr>
          <p:nvPr/>
        </p:nvSpPr>
        <p:spPr>
          <a:xfrm>
            <a:off x="4738734" y="4044480"/>
            <a:ext cx="2724152" cy="55404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ts val="1417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17500" indent="-31750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8325" indent="-22225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4225" indent="-201613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Minion Pro" pitchFamily="18" charset="0"/>
              <a:buChar char="‒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0125" indent="-185738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The Bodleian Libraries, University of Oxford</a:t>
            </a: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4" descr="A picture containing building, old&#10;&#10;Description automatically generated">
            <a:extLst>
              <a:ext uri="{FF2B5EF4-FFF2-40B4-BE49-F238E27FC236}">
                <a16:creationId xmlns:a16="http://schemas.microsoft.com/office/drawing/2014/main" id="{938C7D52-B1D4-335C-3B48-F621541ACE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1350" y="4552102"/>
            <a:ext cx="1241836" cy="1835755"/>
          </a:xfrm>
          <a:prstGeom prst="rect">
            <a:avLst/>
          </a:prstGeom>
        </p:spPr>
      </p:pic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0B050767-A021-0BE6-4367-9A9A8471875F}"/>
              </a:ext>
            </a:extLst>
          </p:cNvPr>
          <p:cNvSpPr txBox="1">
            <a:spLocks/>
          </p:cNvSpPr>
          <p:nvPr/>
        </p:nvSpPr>
        <p:spPr>
          <a:xfrm>
            <a:off x="845769" y="4006380"/>
            <a:ext cx="2200276" cy="55404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ts val="1417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17500" indent="-31750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8325" indent="-22225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4225" indent="-201613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Minion Pro" pitchFamily="18" charset="0"/>
              <a:buChar char="‒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0125" indent="-185738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Cambridge University Library</a:t>
            </a:r>
          </a:p>
        </p:txBody>
      </p:sp>
      <p:pic>
        <p:nvPicPr>
          <p:cNvPr id="19" name="Picture 19">
            <a:extLst>
              <a:ext uri="{FF2B5EF4-FFF2-40B4-BE49-F238E27FC236}">
                <a16:creationId xmlns:a16="http://schemas.microsoft.com/office/drawing/2014/main" id="{04B9CCD1-7CAF-681C-EE2A-B2E4A7FC29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2589" y="4597398"/>
            <a:ext cx="2943224" cy="1435100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CA4623AC-A830-7F7B-C350-6772DAFB6D3E}"/>
              </a:ext>
            </a:extLst>
          </p:cNvPr>
          <p:cNvSpPr txBox="1">
            <a:spLocks/>
          </p:cNvSpPr>
          <p:nvPr/>
        </p:nvSpPr>
        <p:spPr>
          <a:xfrm>
            <a:off x="9200845" y="4006376"/>
            <a:ext cx="2200276" cy="55404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ts val="1417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17500" indent="-31750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8325" indent="-22225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4225" indent="-201613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Minion Pro" pitchFamily="18" charset="0"/>
              <a:buChar char="‒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0125" indent="-185738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The Library of Trinity College Dublin</a:t>
            </a:r>
          </a:p>
        </p:txBody>
      </p:sp>
      <p:pic>
        <p:nvPicPr>
          <p:cNvPr id="21" name="Picture 21">
            <a:extLst>
              <a:ext uri="{FF2B5EF4-FFF2-40B4-BE49-F238E27FC236}">
                <a16:creationId xmlns:a16="http://schemas.microsoft.com/office/drawing/2014/main" id="{A3BFC170-C373-3FD0-F82E-D1E09D2D22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6280" y="4533899"/>
            <a:ext cx="2797176" cy="145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461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7C639E5-C743-AF48-A105-11C3E01E69F4}"/>
              </a:ext>
            </a:extLst>
          </p:cNvPr>
          <p:cNvGrpSpPr/>
          <p:nvPr/>
        </p:nvGrpSpPr>
        <p:grpSpPr>
          <a:xfrm>
            <a:off x="2187786" y="5486400"/>
            <a:ext cx="7822046" cy="648072"/>
            <a:chOff x="660945" y="5805264"/>
            <a:chExt cx="7822046" cy="648072"/>
          </a:xfrm>
        </p:grpSpPr>
        <p:sp>
          <p:nvSpPr>
            <p:cNvPr id="3" name="Rounded Rectangle 1">
              <a:extLst>
                <a:ext uri="{FF2B5EF4-FFF2-40B4-BE49-F238E27FC236}">
                  <a16:creationId xmlns:a16="http://schemas.microsoft.com/office/drawing/2014/main" id="{7C0AE1D3-3353-87EC-F5A0-EB0C11A69E66}"/>
                </a:ext>
              </a:extLst>
            </p:cNvPr>
            <p:cNvSpPr/>
            <p:nvPr/>
          </p:nvSpPr>
          <p:spPr bwMode="auto">
            <a:xfrm>
              <a:off x="660945" y="5805264"/>
              <a:ext cx="7822046" cy="648072"/>
            </a:xfrm>
            <a:prstGeom prst="roundRect">
              <a:avLst/>
            </a:prstGeom>
            <a:solidFill>
              <a:srgbClr val="1E1E1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IE" sz="2000">
                <a:latin typeface="Arial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8813A1A-00F3-83F3-0172-27F2B2BA7B5C}"/>
                </a:ext>
              </a:extLst>
            </p:cNvPr>
            <p:cNvSpPr txBox="1"/>
            <p:nvPr/>
          </p:nvSpPr>
          <p:spPr>
            <a:xfrm>
              <a:off x="755576" y="5937298"/>
              <a:ext cx="76328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E" b="1" spc="30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UK LEGAL DEPOSIT GOVERNANCE STRUCTURE</a:t>
              </a:r>
            </a:p>
          </p:txBody>
        </p: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1BA06175-0FA3-59E2-5ABE-A1357531E231}"/>
              </a:ext>
            </a:extLst>
          </p:cNvPr>
          <p:cNvSpPr/>
          <p:nvPr/>
        </p:nvSpPr>
        <p:spPr bwMode="auto">
          <a:xfrm>
            <a:off x="4118621" y="620688"/>
            <a:ext cx="3960440" cy="3960000"/>
          </a:xfrm>
          <a:prstGeom prst="ellips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EBC005-43BE-9EED-A635-13EF4E5BB81F}"/>
              </a:ext>
            </a:extLst>
          </p:cNvPr>
          <p:cNvSpPr/>
          <p:nvPr/>
        </p:nvSpPr>
        <p:spPr bwMode="auto">
          <a:xfrm>
            <a:off x="6098841" y="0"/>
            <a:ext cx="1728192" cy="10801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solidFill>
                <a:srgbClr val="1F497D"/>
              </a:solidFill>
              <a:latin typeface="Arial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F5EE6E7-BC9F-E45F-3BC9-E05345B11BD4}"/>
              </a:ext>
            </a:extLst>
          </p:cNvPr>
          <p:cNvSpPr/>
          <p:nvPr/>
        </p:nvSpPr>
        <p:spPr bwMode="auto">
          <a:xfrm>
            <a:off x="7250969" y="980728"/>
            <a:ext cx="576064" cy="576064"/>
          </a:xfrm>
          <a:prstGeom prst="ellipse">
            <a:avLst/>
          </a:prstGeom>
          <a:solidFill>
            <a:srgbClr val="1E1E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C149DD1-04E5-0C85-74D5-5484AB793CDF}"/>
              </a:ext>
            </a:extLst>
          </p:cNvPr>
          <p:cNvSpPr/>
          <p:nvPr/>
        </p:nvSpPr>
        <p:spPr bwMode="auto">
          <a:xfrm>
            <a:off x="6890929" y="3986014"/>
            <a:ext cx="576064" cy="576064"/>
          </a:xfrm>
          <a:prstGeom prst="ellipse">
            <a:avLst/>
          </a:prstGeom>
          <a:solidFill>
            <a:srgbClr val="1E1E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99FC81B-E337-480E-F910-F0D64ECDC107}"/>
              </a:ext>
            </a:extLst>
          </p:cNvPr>
          <p:cNvSpPr/>
          <p:nvPr/>
        </p:nvSpPr>
        <p:spPr bwMode="auto">
          <a:xfrm>
            <a:off x="7744452" y="2638300"/>
            <a:ext cx="576064" cy="576064"/>
          </a:xfrm>
          <a:prstGeom prst="ellipse">
            <a:avLst/>
          </a:prstGeom>
          <a:solidFill>
            <a:srgbClr val="1E1E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75360D-6E88-0B5C-4412-DDF53549845A}"/>
              </a:ext>
            </a:extLst>
          </p:cNvPr>
          <p:cNvSpPr/>
          <p:nvPr/>
        </p:nvSpPr>
        <p:spPr bwMode="auto">
          <a:xfrm>
            <a:off x="3846377" y="2636912"/>
            <a:ext cx="576064" cy="576064"/>
          </a:xfrm>
          <a:prstGeom prst="ellipse">
            <a:avLst/>
          </a:prstGeom>
          <a:solidFill>
            <a:srgbClr val="1E1E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66C6F8-459E-5570-3312-3441B96E9215}"/>
              </a:ext>
            </a:extLst>
          </p:cNvPr>
          <p:cNvSpPr/>
          <p:nvPr/>
        </p:nvSpPr>
        <p:spPr bwMode="auto">
          <a:xfrm>
            <a:off x="4346241" y="982640"/>
            <a:ext cx="576064" cy="576064"/>
          </a:xfrm>
          <a:prstGeom prst="ellipse">
            <a:avLst/>
          </a:prstGeom>
          <a:solidFill>
            <a:srgbClr val="1E1E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D715568-BDE1-AD05-B909-C981DD15166B}"/>
              </a:ext>
            </a:extLst>
          </p:cNvPr>
          <p:cNvCxnSpPr>
            <a:endCxn id="5" idx="0"/>
          </p:cNvCxnSpPr>
          <p:nvPr/>
        </p:nvCxnSpPr>
        <p:spPr bwMode="auto">
          <a:xfrm flipV="1">
            <a:off x="5954825" y="620688"/>
            <a:ext cx="144016" cy="720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1E1E1E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03891B4-9A8D-CF18-71C9-C4556DC59B29}"/>
              </a:ext>
            </a:extLst>
          </p:cNvPr>
          <p:cNvCxnSpPr/>
          <p:nvPr/>
        </p:nvCxnSpPr>
        <p:spPr bwMode="auto">
          <a:xfrm>
            <a:off x="5954825" y="548680"/>
            <a:ext cx="144016" cy="720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1E1E1E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57E320C4-CB81-6EA1-99EF-D24E55270B8C}"/>
              </a:ext>
            </a:extLst>
          </p:cNvPr>
          <p:cNvSpPr txBox="1"/>
          <p:nvPr/>
        </p:nvSpPr>
        <p:spPr>
          <a:xfrm>
            <a:off x="7833595" y="1028982"/>
            <a:ext cx="3023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b="1" spc="300">
                <a:latin typeface="Arial" pitchFamily="34" charset="0"/>
                <a:cs typeface="Arial" pitchFamily="34" charset="0"/>
              </a:rPr>
              <a:t>JOINT COMMITTEE FOR LIBRARIES &amp; PUBLISHERS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3F5C45-ED5A-C301-0CC2-F6E7DD488EBA}"/>
              </a:ext>
            </a:extLst>
          </p:cNvPr>
          <p:cNvSpPr txBox="1"/>
          <p:nvPr/>
        </p:nvSpPr>
        <p:spPr>
          <a:xfrm>
            <a:off x="623392" y="2709500"/>
            <a:ext cx="32295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E" sz="1100" b="1" spc="300">
                <a:latin typeface="Arial" pitchFamily="34" charset="0"/>
                <a:cs typeface="Arial" pitchFamily="34" charset="0"/>
              </a:rPr>
              <a:t>SUB-GROUPS: WEB ARCHIVE, EMERGING FORMATS ETC.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B60696-1CF9-ED54-494B-F906319A51EB}"/>
              </a:ext>
            </a:extLst>
          </p:cNvPr>
          <p:cNvSpPr txBox="1"/>
          <p:nvPr/>
        </p:nvSpPr>
        <p:spPr>
          <a:xfrm>
            <a:off x="7464642" y="4054483"/>
            <a:ext cx="396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b="1" spc="300">
                <a:latin typeface="Arial" pitchFamily="34" charset="0"/>
                <a:cs typeface="Arial" pitchFamily="34" charset="0"/>
              </a:rPr>
              <a:t>INFRASTRUCTURE, </a:t>
            </a:r>
          </a:p>
          <a:p>
            <a:r>
              <a:rPr lang="en-IE" sz="1100" b="1" spc="300">
                <a:latin typeface="Arial" pitchFamily="34" charset="0"/>
                <a:cs typeface="Arial" pitchFamily="34" charset="0"/>
              </a:rPr>
              <a:t>TECHNICAL + METADATA GROUPS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AF0D3E-DB05-6BB2-A8BB-89E04285507D}"/>
              </a:ext>
            </a:extLst>
          </p:cNvPr>
          <p:cNvSpPr txBox="1"/>
          <p:nvPr/>
        </p:nvSpPr>
        <p:spPr>
          <a:xfrm>
            <a:off x="2035601" y="1032689"/>
            <a:ext cx="22982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E" sz="1100" b="1" spc="300">
                <a:latin typeface="Arial" pitchFamily="34" charset="0"/>
                <a:cs typeface="Arial" pitchFamily="34" charset="0"/>
              </a:rPr>
              <a:t>READER SERVICES</a:t>
            </a:r>
          </a:p>
          <a:p>
            <a:pPr algn="r"/>
            <a:r>
              <a:rPr lang="en-IE" sz="1100" b="1" spc="300">
                <a:latin typeface="Arial" pitchFamily="34" charset="0"/>
                <a:cs typeface="Arial" pitchFamily="34" charset="0"/>
              </a:rPr>
              <a:t>+ USER FORUM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35996A-7BF6-9D0B-0A5F-762053E102E9}"/>
              </a:ext>
            </a:extLst>
          </p:cNvPr>
          <p:cNvSpPr txBox="1"/>
          <p:nvPr/>
        </p:nvSpPr>
        <p:spPr>
          <a:xfrm>
            <a:off x="8313424" y="2697803"/>
            <a:ext cx="27987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b="1" spc="300">
                <a:latin typeface="Arial" pitchFamily="34" charset="0"/>
                <a:cs typeface="Arial" pitchFamily="34" charset="0"/>
              </a:rPr>
              <a:t>CHIEF LIBRARIANS + IMPLEMENTATION GROUP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6935D65-A103-0B77-4E7E-44E6FD4ECD54}"/>
              </a:ext>
            </a:extLst>
          </p:cNvPr>
          <p:cNvSpPr/>
          <p:nvPr/>
        </p:nvSpPr>
        <p:spPr bwMode="auto">
          <a:xfrm>
            <a:off x="4670556" y="3992431"/>
            <a:ext cx="576064" cy="576064"/>
          </a:xfrm>
          <a:prstGeom prst="ellipse">
            <a:avLst/>
          </a:prstGeom>
          <a:solidFill>
            <a:srgbClr val="1E1E1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IE" sz="2000">
              <a:latin typeface="Arial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A3BEC40-14E7-1F85-EE69-2F3A9B0F7047}"/>
              </a:ext>
            </a:extLst>
          </p:cNvPr>
          <p:cNvSpPr txBox="1"/>
          <p:nvPr/>
        </p:nvSpPr>
        <p:spPr>
          <a:xfrm>
            <a:off x="5167254" y="2097355"/>
            <a:ext cx="18574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ea typeface="+mn-lt"/>
                <a:cs typeface="+mn-lt"/>
              </a:rPr>
              <a:t>Department of Digital, Culture, Media &amp; Sport (DCMS)</a:t>
            </a:r>
            <a:endParaRPr lang="en-IE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1E8DE59-8CBD-F135-2714-824815A94C29}"/>
              </a:ext>
            </a:extLst>
          </p:cNvPr>
          <p:cNvSpPr txBox="1"/>
          <p:nvPr/>
        </p:nvSpPr>
        <p:spPr>
          <a:xfrm>
            <a:off x="1102049" y="4076852"/>
            <a:ext cx="35642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E" sz="1100" b="1" spc="300">
                <a:latin typeface="Arial" pitchFamily="34" charset="0"/>
                <a:cs typeface="Arial" pitchFamily="34" charset="0"/>
              </a:rPr>
              <a:t>COLLECTION DEVELOPMENT &amp; ACQUISITION GROUP (CDAS)</a:t>
            </a:r>
          </a:p>
        </p:txBody>
      </p:sp>
    </p:spTree>
    <p:extLst>
      <p:ext uri="{BB962C8B-B14F-4D97-AF65-F5344CB8AC3E}">
        <p14:creationId xmlns:p14="http://schemas.microsoft.com/office/powerpoint/2010/main" val="1979150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38963D0-0F96-72BA-A7B3-92E12D152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/>
              <a:t>What is collected by legal deposit?</a:t>
            </a:r>
          </a:p>
        </p:txBody>
      </p:sp>
      <p:grpSp>
        <p:nvGrpSpPr>
          <p:cNvPr id="5" name="Group 10">
            <a:extLst>
              <a:ext uri="{FF2B5EF4-FFF2-40B4-BE49-F238E27FC236}">
                <a16:creationId xmlns:a16="http://schemas.microsoft.com/office/drawing/2014/main" id="{627930EC-5DD9-3E7D-909D-BA4C7F6FE8D6}"/>
              </a:ext>
            </a:extLst>
          </p:cNvPr>
          <p:cNvGrpSpPr/>
          <p:nvPr/>
        </p:nvGrpSpPr>
        <p:grpSpPr>
          <a:xfrm>
            <a:off x="301155" y="2564905"/>
            <a:ext cx="11589688" cy="2304255"/>
            <a:chOff x="2196603" y="2441657"/>
            <a:chExt cx="4750793" cy="1995438"/>
          </a:xfrm>
        </p:grpSpPr>
        <p:pic>
          <p:nvPicPr>
            <p:cNvPr id="6" name="Picture 5" descr="Paper 2.jpg">
              <a:extLst>
                <a:ext uri="{FF2B5EF4-FFF2-40B4-BE49-F238E27FC236}">
                  <a16:creationId xmlns:a16="http://schemas.microsoft.com/office/drawing/2014/main" id="{7E3DB204-F593-DE18-C10C-BDCA5B7A7A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4427" t="2564" r="2611" b="2564"/>
            <a:stretch>
              <a:fillRect/>
            </a:stretch>
          </p:blipFill>
          <p:spPr>
            <a:xfrm rot="5400000">
              <a:off x="3574281" y="1063979"/>
              <a:ext cx="1995438" cy="4750793"/>
            </a:xfrm>
            <a:prstGeom prst="rect">
              <a:avLst/>
            </a:prstGeom>
            <a:solidFill>
              <a:srgbClr val="1E1E1E">
                <a:alpha val="0"/>
              </a:srgbClr>
            </a:solidFill>
          </p:spPr>
        </p:pic>
        <p:sp>
          <p:nvSpPr>
            <p:cNvPr id="7" name="Double Brace 6">
              <a:extLst>
                <a:ext uri="{FF2B5EF4-FFF2-40B4-BE49-F238E27FC236}">
                  <a16:creationId xmlns:a16="http://schemas.microsoft.com/office/drawing/2014/main" id="{046F730B-B38A-CA7F-AB8B-6B8D410F4650}"/>
                </a:ext>
              </a:extLst>
            </p:cNvPr>
            <p:cNvSpPr/>
            <p:nvPr/>
          </p:nvSpPr>
          <p:spPr bwMode="auto">
            <a:xfrm>
              <a:off x="2734309" y="2887087"/>
              <a:ext cx="3677614" cy="1104575"/>
            </a:xfrm>
            <a:prstGeom prst="bracePair">
              <a:avLst/>
            </a:prstGeom>
            <a:noFill/>
            <a:ln w="57150" cap="flat" cmpd="sng" algn="ctr">
              <a:solidFill>
                <a:srgbClr val="0A0A0A"/>
              </a:solidFill>
              <a:prstDash val="solid"/>
              <a:bevel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000" b="0" i="0" u="none" strike="noStrike" cap="none" normalizeH="0" baseline="0">
                <a:ln>
                  <a:noFill/>
                </a:ln>
                <a:solidFill>
                  <a:srgbClr val="1E1E1E"/>
                </a:solidFill>
                <a:effectLst/>
                <a:latin typeface="Arial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2EED9FD-AC54-BDC9-59C5-44BD75B767E1}"/>
                </a:ext>
              </a:extLst>
            </p:cNvPr>
            <p:cNvSpPr txBox="1"/>
            <p:nvPr/>
          </p:nvSpPr>
          <p:spPr>
            <a:xfrm>
              <a:off x="3121195" y="2887585"/>
              <a:ext cx="2904354" cy="1146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0">
                  <a:latin typeface="Arial" panose="020B0604020202020204" pitchFamily="34" charset="0"/>
                  <a:ea typeface="+mn-lt"/>
                  <a:cs typeface="Arial" panose="020B0604020202020204" pitchFamily="34" charset="0"/>
                </a:rPr>
                <a:t>Legal Deposit is extremely broad in its application and aims to be </a:t>
              </a:r>
              <a:r>
                <a:rPr lang="en-GB" sz="2000" b="0">
                  <a:latin typeface="Arial Black" panose="020B0A04020102020204" pitchFamily="34" charset="0"/>
                  <a:ea typeface="+mn-lt"/>
                  <a:cs typeface="Arial" panose="020B0604020202020204" pitchFamily="34" charset="0"/>
                </a:rPr>
                <a:t>comprehensive and inclusive</a:t>
              </a:r>
              <a:r>
                <a:rPr lang="en-GB" sz="2000" b="0">
                  <a:latin typeface="Arial" panose="020B0604020202020204" pitchFamily="34" charset="0"/>
                  <a:ea typeface="+mn-lt"/>
                  <a:cs typeface="Arial" panose="020B0604020202020204" pitchFamily="34" charset="0"/>
                </a:rPr>
                <a:t>. It applies to publishers of all sizes, from individual self-publishers and small presses, through to the largest multinational publishers.</a:t>
              </a:r>
              <a:endParaRPr lang="en-IE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3588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91E524E-1216-A644-7274-EDCBDB567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07668" y="2236922"/>
            <a:ext cx="3323271" cy="4621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C8E319-657D-6D74-4ADB-D3484D187991}"/>
              </a:ext>
            </a:extLst>
          </p:cNvPr>
          <p:cNvSpPr txBox="1"/>
          <p:nvPr/>
        </p:nvSpPr>
        <p:spPr>
          <a:xfrm>
            <a:off x="990825" y="1076078"/>
            <a:ext cx="7512560" cy="36779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IE" sz="1400" spc="300" dirty="0">
                <a:latin typeface="Arial Black"/>
                <a:cs typeface="Arial"/>
              </a:rPr>
              <a:t>FOR </a:t>
            </a:r>
            <a:r>
              <a:rPr lang="en-IE" sz="1400" b="1" spc="300" dirty="0">
                <a:latin typeface="Arial Black"/>
                <a:cs typeface="Arial"/>
              </a:rPr>
              <a:t>PRINT PUBLICATIONS:</a:t>
            </a:r>
          </a:p>
          <a:p>
            <a:endParaRPr lang="en-IE" sz="14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E" sz="14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E" sz="1400" u="sng" spc="300" dirty="0">
                <a:latin typeface="Arial"/>
                <a:cs typeface="Arial"/>
              </a:rPr>
              <a:t>LEGAL DEPOSIT APPLIES TO</a:t>
            </a:r>
            <a:r>
              <a:rPr lang="en-IE" sz="1400" spc="300" dirty="0">
                <a:latin typeface="Arial"/>
                <a:cs typeface="Arial"/>
              </a:rPr>
              <a:t>:</a:t>
            </a:r>
          </a:p>
          <a:p>
            <a:endParaRPr lang="en-IE" sz="5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IE" sz="1400" spc="300" dirty="0">
                <a:latin typeface="Arial"/>
                <a:cs typeface="Arial"/>
              </a:rPr>
              <a:t>Books, pamphlets, magazines, newspapers, journals</a:t>
            </a:r>
          </a:p>
          <a:p>
            <a:endParaRPr lang="en-IE" sz="5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IE" sz="1400" spc="300" dirty="0">
                <a:latin typeface="Arial"/>
                <a:cs typeface="Arial"/>
              </a:rPr>
              <a:t>Sheet music</a:t>
            </a:r>
          </a:p>
          <a:p>
            <a:endParaRPr lang="en-IE" sz="5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IE" sz="1400" spc="300" dirty="0">
                <a:latin typeface="Arial"/>
                <a:cs typeface="Arial"/>
              </a:rPr>
              <a:t>Maps, plans, charts, tables</a:t>
            </a:r>
          </a:p>
          <a:p>
            <a:endParaRPr lang="en-IE" sz="14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E" sz="14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E" sz="1400" u="sng" spc="300" dirty="0">
                <a:latin typeface="Arial"/>
                <a:cs typeface="Arial"/>
              </a:rPr>
              <a:t>DEPOSIT METHOD</a:t>
            </a:r>
            <a:r>
              <a:rPr lang="en-IE" sz="1400" spc="300" dirty="0">
                <a:latin typeface="Arial"/>
                <a:cs typeface="Arial"/>
              </a:rPr>
              <a:t>:</a:t>
            </a:r>
          </a:p>
          <a:p>
            <a:endParaRPr lang="en-IE" sz="5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sz="1400" spc="300" dirty="0">
                <a:latin typeface="Arial"/>
                <a:cs typeface="Arial"/>
              </a:rPr>
              <a:t>Publishers send one copy to the British Library</a:t>
            </a:r>
          </a:p>
          <a:p>
            <a:endParaRPr lang="en-US" sz="600" spc="300" dirty="0">
              <a:latin typeface="Arial"/>
              <a:cs typeface="Arial"/>
            </a:endParaRPr>
          </a:p>
          <a:p>
            <a:pPr marL="285750" indent="-285750">
              <a:buFontTx/>
              <a:buChar char="-"/>
            </a:pPr>
            <a:r>
              <a:rPr lang="en-US" sz="1400" spc="300" dirty="0">
                <a:latin typeface="Arial"/>
                <a:cs typeface="Arial"/>
              </a:rPr>
              <a:t>The other LDLs claim their copy via an Agency </a:t>
            </a:r>
            <a:endParaRPr lang="en-US" dirty="0">
              <a:cs typeface="Calibri"/>
            </a:endParaRPr>
          </a:p>
          <a:p>
            <a:endParaRPr lang="en-US" sz="600" spc="300" dirty="0">
              <a:latin typeface="Arial"/>
              <a:cs typeface="Arial"/>
            </a:endParaRPr>
          </a:p>
          <a:p>
            <a:pPr marL="285750" indent="-285750">
              <a:buFontTx/>
              <a:buChar char="-"/>
            </a:pPr>
            <a:r>
              <a:rPr lang="en-US" sz="1400" spc="300" dirty="0">
                <a:latin typeface="Arial"/>
                <a:cs typeface="Arial"/>
              </a:rPr>
              <a:t>Irish publishers also send to the eight Irish deposit libraries</a:t>
            </a:r>
          </a:p>
          <a:p>
            <a:endParaRPr lang="en-US" sz="5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en-US" sz="14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018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FF368C2-48B7-5F97-7E2A-8C7F4E4CB7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039199"/>
              </p:ext>
            </p:extLst>
          </p:nvPr>
        </p:nvGraphicFramePr>
        <p:xfrm>
          <a:off x="1948873" y="2013530"/>
          <a:ext cx="8278094" cy="29833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0093">
                  <a:extLst>
                    <a:ext uri="{9D8B030D-6E8A-4147-A177-3AD203B41FA5}">
                      <a16:colId xmlns:a16="http://schemas.microsoft.com/office/drawing/2014/main" val="2269379067"/>
                    </a:ext>
                  </a:extLst>
                </a:gridCol>
                <a:gridCol w="764822">
                  <a:extLst>
                    <a:ext uri="{9D8B030D-6E8A-4147-A177-3AD203B41FA5}">
                      <a16:colId xmlns:a16="http://schemas.microsoft.com/office/drawing/2014/main" val="1799377889"/>
                    </a:ext>
                  </a:extLst>
                </a:gridCol>
                <a:gridCol w="756190">
                  <a:extLst>
                    <a:ext uri="{9D8B030D-6E8A-4147-A177-3AD203B41FA5}">
                      <a16:colId xmlns:a16="http://schemas.microsoft.com/office/drawing/2014/main" val="2983520948"/>
                    </a:ext>
                  </a:extLst>
                </a:gridCol>
                <a:gridCol w="785273">
                  <a:extLst>
                    <a:ext uri="{9D8B030D-6E8A-4147-A177-3AD203B41FA5}">
                      <a16:colId xmlns:a16="http://schemas.microsoft.com/office/drawing/2014/main" val="1664682760"/>
                    </a:ext>
                  </a:extLst>
                </a:gridCol>
                <a:gridCol w="683478">
                  <a:extLst>
                    <a:ext uri="{9D8B030D-6E8A-4147-A177-3AD203B41FA5}">
                      <a16:colId xmlns:a16="http://schemas.microsoft.com/office/drawing/2014/main" val="1069848512"/>
                    </a:ext>
                  </a:extLst>
                </a:gridCol>
                <a:gridCol w="698022">
                  <a:extLst>
                    <a:ext uri="{9D8B030D-6E8A-4147-A177-3AD203B41FA5}">
                      <a16:colId xmlns:a16="http://schemas.microsoft.com/office/drawing/2014/main" val="2495290312"/>
                    </a:ext>
                  </a:extLst>
                </a:gridCol>
                <a:gridCol w="741647">
                  <a:extLst>
                    <a:ext uri="{9D8B030D-6E8A-4147-A177-3AD203B41FA5}">
                      <a16:colId xmlns:a16="http://schemas.microsoft.com/office/drawing/2014/main" val="3989743616"/>
                    </a:ext>
                  </a:extLst>
                </a:gridCol>
                <a:gridCol w="712564">
                  <a:extLst>
                    <a:ext uri="{9D8B030D-6E8A-4147-A177-3AD203B41FA5}">
                      <a16:colId xmlns:a16="http://schemas.microsoft.com/office/drawing/2014/main" val="1981623727"/>
                    </a:ext>
                  </a:extLst>
                </a:gridCol>
                <a:gridCol w="770731">
                  <a:extLst>
                    <a:ext uri="{9D8B030D-6E8A-4147-A177-3AD203B41FA5}">
                      <a16:colId xmlns:a16="http://schemas.microsoft.com/office/drawing/2014/main" val="1712726642"/>
                    </a:ext>
                  </a:extLst>
                </a:gridCol>
                <a:gridCol w="785274">
                  <a:extLst>
                    <a:ext uri="{9D8B030D-6E8A-4147-A177-3AD203B41FA5}">
                      <a16:colId xmlns:a16="http://schemas.microsoft.com/office/drawing/2014/main" val="3469390778"/>
                    </a:ext>
                  </a:extLst>
                </a:gridCol>
              </a:tblGrid>
              <a:tr h="896458"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 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2013/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2014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2014/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2015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2015/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2016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2016/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2017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2017/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2018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2018/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2019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2019/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2020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2020/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2021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2021/</a:t>
                      </a:r>
                      <a:endParaRPr lang="en-IE" sz="1600">
                        <a:effectLst/>
                      </a:endParaRPr>
                    </a:p>
                    <a:p>
                      <a:r>
                        <a:rPr lang="en-GB" sz="1600">
                          <a:effectLst/>
                        </a:rPr>
                        <a:t>2022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extLst>
                  <a:ext uri="{0D108BD9-81ED-4DB2-BD59-A6C34878D82A}">
                    <a16:rowId xmlns:a16="http://schemas.microsoft.com/office/drawing/2014/main" val="3615389691"/>
                  </a:ext>
                </a:extLst>
              </a:tr>
              <a:tr h="597639"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Print Books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96,112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93,747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73,889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62,371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57,908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57,841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33,299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25,018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55,069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extLst>
                  <a:ext uri="{0D108BD9-81ED-4DB2-BD59-A6C34878D82A}">
                    <a16:rowId xmlns:a16="http://schemas.microsoft.com/office/drawing/2014/main" val="3121452943"/>
                  </a:ext>
                </a:extLst>
              </a:tr>
              <a:tr h="744624">
                <a:tc>
                  <a:txBody>
                    <a:bodyPr/>
                    <a:lstStyle/>
                    <a:p>
                      <a:r>
                        <a:rPr lang="en-GB" sz="1600" dirty="0">
                          <a:effectLst/>
                        </a:rPr>
                        <a:t>Print Journals (current titles)</a:t>
                      </a:r>
                      <a:endParaRPr lang="en-IE" sz="1600" dirty="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15,547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14,038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11,243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9,657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7,254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6,813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5,633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5,500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5,155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extLst>
                  <a:ext uri="{0D108BD9-81ED-4DB2-BD59-A6C34878D82A}">
                    <a16:rowId xmlns:a16="http://schemas.microsoft.com/office/drawing/2014/main" val="1320187357"/>
                  </a:ext>
                </a:extLst>
              </a:tr>
              <a:tr h="744624"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Print Journal Issues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67,756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55,480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39,697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34,486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30,132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29,591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18,369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effectLst/>
                        </a:rPr>
                        <a:t>30,431</a:t>
                      </a:r>
                      <a:endParaRPr lang="en-IE" sz="160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effectLst/>
                        </a:rPr>
                        <a:t>20,852</a:t>
                      </a:r>
                      <a:endParaRPr lang="en-IE" sz="1600" dirty="0">
                        <a:effectLst/>
                        <a:latin typeface="Franklin Gothic Book" panose="020B0503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36" marR="53536" marT="0" marB="0" anchor="ctr"/>
                </a:tc>
                <a:extLst>
                  <a:ext uri="{0D108BD9-81ED-4DB2-BD59-A6C34878D82A}">
                    <a16:rowId xmlns:a16="http://schemas.microsoft.com/office/drawing/2014/main" val="1533227738"/>
                  </a:ext>
                </a:extLst>
              </a:tr>
            </a:tbl>
          </a:graphicData>
        </a:graphic>
      </p:graphicFrame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7199517-414B-E50E-D456-DF77C7B7C446}"/>
              </a:ext>
            </a:extLst>
          </p:cNvPr>
          <p:cNvSpPr/>
          <p:nvPr/>
        </p:nvSpPr>
        <p:spPr>
          <a:xfrm>
            <a:off x="3944914" y="844003"/>
            <a:ext cx="4310467" cy="720437"/>
          </a:xfrm>
          <a:prstGeom prst="roundRect">
            <a:avLst/>
          </a:prstGeom>
          <a:solidFill>
            <a:srgbClr val="3E6DB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EE4EE0-D04B-B5C3-74A9-0354413C84A3}"/>
              </a:ext>
            </a:extLst>
          </p:cNvPr>
          <p:cNvSpPr txBox="1"/>
          <p:nvPr/>
        </p:nvSpPr>
        <p:spPr>
          <a:xfrm>
            <a:off x="4130632" y="1001084"/>
            <a:ext cx="39379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>
                <a:solidFill>
                  <a:schemeClr val="bg1"/>
                </a:solidFill>
              </a:rPr>
              <a:t>Growth of Print Collections in Trinity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30F34D6-116F-64F9-0819-69D8E731190E}"/>
              </a:ext>
            </a:extLst>
          </p:cNvPr>
          <p:cNvSpPr/>
          <p:nvPr/>
        </p:nvSpPr>
        <p:spPr>
          <a:xfrm>
            <a:off x="2830287" y="5454073"/>
            <a:ext cx="6509657" cy="1088241"/>
          </a:xfrm>
          <a:prstGeom prst="roundRect">
            <a:avLst/>
          </a:prstGeom>
          <a:noFill/>
          <a:ln w="28575">
            <a:solidFill>
              <a:srgbClr val="3E6D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59A867-2D37-03D2-12AB-A65091DE5525}"/>
              </a:ext>
            </a:extLst>
          </p:cNvPr>
          <p:cNvSpPr txBox="1"/>
          <p:nvPr/>
        </p:nvSpPr>
        <p:spPr>
          <a:xfrm>
            <a:off x="3046280" y="5620390"/>
            <a:ext cx="6124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000" b="1" dirty="0">
                <a:solidFill>
                  <a:srgbClr val="3E6DB2"/>
                </a:solidFill>
              </a:rPr>
              <a:t>TCD holds approx. 7 million volumes, of which 6 million (approx. 85%) were received under legal deposit</a:t>
            </a:r>
          </a:p>
        </p:txBody>
      </p:sp>
    </p:spTree>
    <p:extLst>
      <p:ext uri="{BB962C8B-B14F-4D97-AF65-F5344CB8AC3E}">
        <p14:creationId xmlns:p14="http://schemas.microsoft.com/office/powerpoint/2010/main" val="588950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electronics, computer, computer, output device&#10;&#10;Description automatically generated">
            <a:extLst>
              <a:ext uri="{FF2B5EF4-FFF2-40B4-BE49-F238E27FC236}">
                <a16:creationId xmlns:a16="http://schemas.microsoft.com/office/drawing/2014/main" id="{E216E51D-6703-06C2-47F8-AEE6067A2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" y="0"/>
            <a:ext cx="11083636" cy="6858000"/>
          </a:xfrm>
          <a:prstGeom prst="rect">
            <a:avLst/>
          </a:prstGeom>
        </p:spPr>
      </p:pic>
      <p:pic>
        <p:nvPicPr>
          <p:cNvPr id="15" name="Picture 14" descr="A picture containing electronics, computer, computer, output device&#10;&#10;Description automatically generated">
            <a:extLst>
              <a:ext uri="{FF2B5EF4-FFF2-40B4-BE49-F238E27FC236}">
                <a16:creationId xmlns:a16="http://schemas.microsoft.com/office/drawing/2014/main" id="{89FA3B2F-969D-58E8-345A-8E9215739C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83" t="90087" r="59720" b="7753"/>
          <a:stretch/>
        </p:blipFill>
        <p:spPr>
          <a:xfrm>
            <a:off x="5519936" y="6165304"/>
            <a:ext cx="1411357" cy="144016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28F26BA-E240-AECF-3287-F1D4889A107B}"/>
              </a:ext>
            </a:extLst>
          </p:cNvPr>
          <p:cNvSpPr txBox="1">
            <a:spLocks/>
          </p:cNvSpPr>
          <p:nvPr/>
        </p:nvSpPr>
        <p:spPr>
          <a:xfrm>
            <a:off x="2207568" y="1484786"/>
            <a:ext cx="7510434" cy="3382778"/>
          </a:xfrm>
        </p:spPr>
        <p:txBody>
          <a:bodyPr vert="horz" lIns="0" tIns="0" rIns="0" bIns="0" rtlCol="0" anchor="t">
            <a:noAutofit/>
          </a:bodyPr>
          <a:lstStyle>
            <a:lvl1pPr marL="0" indent="0" algn="l" defTabSz="914400" rtl="0" eaLnBrk="1" latinLnBrk="0" hangingPunct="1">
              <a:spcBef>
                <a:spcPts val="1417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17500" indent="-31750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8325" indent="-222250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4225" indent="-201613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Minion Pro" pitchFamily="18" charset="0"/>
              <a:buChar char="‒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0125" indent="-185738" algn="l" defTabSz="914400" rtl="0" eaLnBrk="1" latinLnBrk="0" hangingPunct="1">
              <a:spcBef>
                <a:spcPts val="1134"/>
              </a:spcBef>
              <a:buClr>
                <a:schemeClr val="tx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FOR </a:t>
            </a:r>
            <a:r>
              <a:rPr lang="en-GB" sz="1600">
                <a:latin typeface="Arial Black" panose="020B0A04020102020204" pitchFamily="34" charset="0"/>
                <a:ea typeface="+mn-lt"/>
                <a:cs typeface="Arial" panose="020B0604020202020204" pitchFamily="34" charset="0"/>
              </a:rPr>
              <a:t>DIGITAL PUBLICATIONS:</a:t>
            </a: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333"/>
              </a:spcBef>
            </a:pPr>
            <a:endParaRPr lang="en-GB" sz="500" b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603250" lvl="1" indent="-285750">
              <a:spcBef>
                <a:spcPts val="1333"/>
              </a:spcBef>
              <a:buFontTx/>
              <a:buChar char="-"/>
            </a:pPr>
            <a:r>
              <a:rPr lang="en-GB" b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Ebooks</a:t>
            </a:r>
            <a:r>
              <a:rPr lang="en-GB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and ejournals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3250" lvl="1" indent="-285750">
              <a:spcBef>
                <a:spcPts val="1333"/>
              </a:spcBef>
              <a:buFontTx/>
              <a:buChar char="-"/>
            </a:pPr>
            <a:r>
              <a:rPr lang="en-GB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Government publications and parliamentary papers</a:t>
            </a:r>
          </a:p>
          <a:p>
            <a:pPr marL="603250" lvl="1" indent="-285750">
              <a:spcBef>
                <a:spcPts val="1333"/>
              </a:spcBef>
              <a:buFontTx/>
              <a:buChar char="-"/>
            </a:pPr>
            <a:r>
              <a:rPr lang="en-GB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Websites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3250" lvl="1" indent="-285750">
              <a:spcBef>
                <a:spcPts val="1333"/>
              </a:spcBef>
              <a:buFontTx/>
              <a:buChar char="-"/>
            </a:pPr>
            <a:r>
              <a:rPr lang="en-GB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Born digital maps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3250" lvl="1" indent="-285750">
              <a:spcBef>
                <a:spcPts val="1333"/>
              </a:spcBef>
              <a:buFontTx/>
              <a:buChar char="-"/>
            </a:pPr>
            <a:r>
              <a:rPr lang="en-GB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Music notation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3250" lvl="1" indent="-285750">
              <a:spcBef>
                <a:spcPts val="1333"/>
              </a:spcBef>
              <a:buFontTx/>
              <a:buChar char="-"/>
            </a:pPr>
            <a:r>
              <a:rPr lang="en-GB" b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Innovative and complex digital publications (‘emerging formats’) </a:t>
            </a:r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15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35" y="1217257"/>
            <a:ext cx="2353260" cy="22130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5728" y="4420176"/>
            <a:ext cx="2700762" cy="20850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68" y="4610095"/>
            <a:ext cx="1737511" cy="18594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42444" y="217444"/>
            <a:ext cx="210958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1.3 PB </a:t>
            </a:r>
          </a:p>
          <a:p>
            <a:pPr algn="ctr"/>
            <a:r>
              <a:rPr lang="en-GB" sz="1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Archived Web growing at 90TB per year</a:t>
            </a:r>
          </a:p>
        </p:txBody>
      </p:sp>
      <p:sp>
        <p:nvSpPr>
          <p:cNvPr id="10" name="Rectangle 9"/>
          <p:cNvSpPr/>
          <p:nvPr/>
        </p:nvSpPr>
        <p:spPr>
          <a:xfrm>
            <a:off x="9491275" y="3721243"/>
            <a:ext cx="20039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&gt;10 Million </a:t>
            </a:r>
          </a:p>
          <a:p>
            <a:pPr algn="ctr"/>
            <a:r>
              <a:rPr lang="en-GB" sz="16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eJournal articles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0719" y="3818818"/>
            <a:ext cx="21095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3.3 TB </a:t>
            </a:r>
            <a:endParaRPr lang="en-GB" sz="1400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digital map datasets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26336" y="476121"/>
            <a:ext cx="979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800K </a:t>
            </a:r>
          </a:p>
          <a:p>
            <a:r>
              <a:rPr lang="en-GB" sz="16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eBooks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525" y="1335794"/>
            <a:ext cx="1561679" cy="20853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227" y="1198944"/>
            <a:ext cx="3974573" cy="193733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384480" y="446843"/>
            <a:ext cx="210958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56K</a:t>
            </a:r>
          </a:p>
          <a:p>
            <a:pPr algn="ctr"/>
            <a:r>
              <a:rPr lang="en-GB" sz="1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Born digital music scores</a:t>
            </a: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7B29FA0E-81B6-9FF4-C815-B3ED0CD3CD08}"/>
              </a:ext>
            </a:extLst>
          </p:cNvPr>
          <p:cNvSpPr/>
          <p:nvPr/>
        </p:nvSpPr>
        <p:spPr>
          <a:xfrm>
            <a:off x="5981763" y="3273705"/>
            <a:ext cx="244901" cy="978408"/>
          </a:xfrm>
          <a:prstGeom prst="downArrow">
            <a:avLst/>
          </a:prstGeom>
          <a:solidFill>
            <a:srgbClr val="FF00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AC0FEA-D5CA-7160-AE50-4E7ADF5CC534}"/>
              </a:ext>
            </a:extLst>
          </p:cNvPr>
          <p:cNvSpPr/>
          <p:nvPr/>
        </p:nvSpPr>
        <p:spPr>
          <a:xfrm>
            <a:off x="3934858" y="4570180"/>
            <a:ext cx="4321993" cy="914399"/>
          </a:xfrm>
          <a:prstGeom prst="roundRect">
            <a:avLst/>
          </a:prstGeom>
          <a:solidFill>
            <a:srgbClr val="0E73B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48AB3-904E-04B4-718E-ABDF69CC112F}"/>
              </a:ext>
            </a:extLst>
          </p:cNvPr>
          <p:cNvSpPr txBox="1"/>
          <p:nvPr/>
        </p:nvSpPr>
        <p:spPr>
          <a:xfrm>
            <a:off x="4112504" y="4660519"/>
            <a:ext cx="39745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context, YouTube</a:t>
            </a:r>
            <a:br>
              <a:rPr lang="en-IE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E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storage was 300 PB in 2022</a:t>
            </a:r>
          </a:p>
        </p:txBody>
      </p:sp>
    </p:spTree>
    <p:extLst>
      <p:ext uri="{BB962C8B-B14F-4D97-AF65-F5344CB8AC3E}">
        <p14:creationId xmlns:p14="http://schemas.microsoft.com/office/powerpoint/2010/main" val="478745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g of War large.JPG">
            <a:extLst>
              <a:ext uri="{FF2B5EF4-FFF2-40B4-BE49-F238E27FC236}">
                <a16:creationId xmlns:a16="http://schemas.microsoft.com/office/drawing/2014/main" id="{774B5E04-D1B1-8CAD-D766-F852023AF31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13421" t="24469" r="5186" b="30281"/>
          <a:stretch>
            <a:fillRect/>
          </a:stretch>
        </p:blipFill>
        <p:spPr>
          <a:xfrm>
            <a:off x="0" y="3140425"/>
            <a:ext cx="12192000" cy="32478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90B5A-0D7C-3FD1-8657-01273E1CB4D3}"/>
              </a:ext>
            </a:extLst>
          </p:cNvPr>
          <p:cNvSpPr txBox="1"/>
          <p:nvPr/>
        </p:nvSpPr>
        <p:spPr>
          <a:xfrm>
            <a:off x="2531482" y="1331712"/>
            <a:ext cx="7144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3200" spc="300">
                <a:latin typeface="Arial" panose="020B0604020202020204" pitchFamily="34" charset="0"/>
                <a:cs typeface="Arial" panose="020B0604020202020204" pitchFamily="34" charset="0"/>
              </a:rPr>
              <a:t>The sustainability of legal deposit comes down to competing demands</a:t>
            </a:r>
            <a:endParaRPr lang="en-IE" sz="2300" b="1" spc="3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126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BABFCF-9886-22B7-8C52-CF897AD884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D3341D-12B4-D911-062D-13970430C266}"/>
              </a:ext>
            </a:extLst>
          </p:cNvPr>
          <p:cNvSpPr txBox="1"/>
          <p:nvPr/>
        </p:nvSpPr>
        <p:spPr>
          <a:xfrm>
            <a:off x="853455" y="2034872"/>
            <a:ext cx="10491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pc="300" dirty="0">
                <a:solidFill>
                  <a:schemeClr val="bg1"/>
                </a:solidFill>
                <a:latin typeface="+mj-lt"/>
                <a:cs typeface="Arial" pitchFamily="34" charset="0"/>
              </a:rPr>
              <a:t>AMNESIA             </a:t>
            </a:r>
            <a:r>
              <a:rPr lang="en-IE" sz="2400" spc="300" dirty="0">
                <a:solidFill>
                  <a:schemeClr val="bg1"/>
                </a:solidFill>
                <a:latin typeface="+mj-lt"/>
                <a:cs typeface="Arial" pitchFamily="34" charset="0"/>
              </a:rPr>
              <a:t>   </a:t>
            </a:r>
            <a:r>
              <a:rPr lang="en-IE" spc="300" dirty="0">
                <a:solidFill>
                  <a:schemeClr val="bg1"/>
                </a:solidFill>
                <a:latin typeface="+mj-lt"/>
                <a:cs typeface="Arial" pitchFamily="34" charset="0"/>
              </a:rPr>
              <a:t>                  </a:t>
            </a:r>
            <a:r>
              <a:rPr lang="en-IE" sz="1600" spc="300">
                <a:solidFill>
                  <a:schemeClr val="bg1"/>
                </a:solidFill>
                <a:latin typeface="+mj-lt"/>
                <a:cs typeface="Arial" pitchFamily="34" charset="0"/>
              </a:rPr>
              <a:t>     </a:t>
            </a:r>
            <a:r>
              <a:rPr lang="en-IE" sz="1100" spc="300" dirty="0">
                <a:solidFill>
                  <a:schemeClr val="bg1"/>
                </a:solidFill>
                <a:latin typeface="+mj-lt"/>
                <a:cs typeface="Arial" pitchFamily="34" charset="0"/>
              </a:rPr>
              <a:t>   </a:t>
            </a:r>
            <a:r>
              <a:rPr lang="en-IE" sz="1200" spc="3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IE" spc="300" dirty="0">
                <a:solidFill>
                  <a:schemeClr val="bg1"/>
                </a:solidFill>
                <a:latin typeface="+mj-lt"/>
                <a:cs typeface="Arial" pitchFamily="34" charset="0"/>
              </a:rPr>
              <a:t>                                              MEMORY</a:t>
            </a:r>
            <a:endParaRPr lang="en-IE" sz="2400" spc="3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58C72A-E228-4A73-46C7-DE968B185370}"/>
              </a:ext>
            </a:extLst>
          </p:cNvPr>
          <p:cNvSpPr txBox="1"/>
          <p:nvPr/>
        </p:nvSpPr>
        <p:spPr>
          <a:xfrm>
            <a:off x="855361" y="4645983"/>
            <a:ext cx="10484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TOLERATE PRESERVATION RISKS                     </a:t>
            </a:r>
            <a:r>
              <a:rPr lang="en-IE" sz="1600" spc="300">
                <a:solidFill>
                  <a:srgbClr val="FFFFFF"/>
                </a:solidFill>
                <a:latin typeface="+mj-lt"/>
                <a:cs typeface="Arial" pitchFamily="34" charset="0"/>
              </a:rPr>
              <a:t>    </a:t>
            </a:r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MINIMISE PRESERVATION RISKS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2C93C6-A3C7-67C5-5B90-4F07B0BF0D76}"/>
              </a:ext>
            </a:extLst>
          </p:cNvPr>
          <p:cNvSpPr txBox="1"/>
          <p:nvPr/>
        </p:nvSpPr>
        <p:spPr>
          <a:xfrm>
            <a:off x="845288" y="557602"/>
            <a:ext cx="499458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spc="3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CONSOLIDATE</a:t>
            </a:r>
          </a:p>
          <a:p>
            <a:endParaRPr lang="en-IE" sz="500" spc="3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  <a:p>
            <a:r>
              <a:rPr lang="en-IE" sz="2400" dirty="0">
                <a:solidFill>
                  <a:schemeClr val="bg1"/>
                </a:solidFill>
                <a:latin typeface="+mj-lt"/>
                <a:cs typeface="Arial" pitchFamily="34" charset="0"/>
              </a:rPr>
              <a:t>(Maximise sustainability)</a:t>
            </a:r>
            <a:endParaRPr lang="en-IE" sz="7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4F99B5-3CB0-10C3-3612-98772A431AD6}"/>
              </a:ext>
            </a:extLst>
          </p:cNvPr>
          <p:cNvSpPr txBox="1"/>
          <p:nvPr/>
        </p:nvSpPr>
        <p:spPr>
          <a:xfrm>
            <a:off x="853454" y="3740078"/>
            <a:ext cx="10484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FOCUS ON TRADITIONAL MEDIA        </a:t>
            </a:r>
            <a:r>
              <a:rPr lang="en-IE" sz="2400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      </a:t>
            </a:r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IE" sz="1400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  </a:t>
            </a:r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            </a:t>
            </a:r>
            <a:r>
              <a:rPr lang="en-IE" sz="1600" spc="300">
                <a:solidFill>
                  <a:srgbClr val="FFFFFF"/>
                </a:solidFill>
                <a:latin typeface="+mj-lt"/>
                <a:cs typeface="Arial" pitchFamily="34" charset="0"/>
              </a:rPr>
              <a:t>   </a:t>
            </a:r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EXPAND TO NEW MEDIA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0E6D3C-D826-74B7-2EC3-846D28FBEB01}"/>
              </a:ext>
            </a:extLst>
          </p:cNvPr>
          <p:cNvSpPr txBox="1"/>
          <p:nvPr/>
        </p:nvSpPr>
        <p:spPr>
          <a:xfrm>
            <a:off x="6771017" y="557377"/>
            <a:ext cx="452754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E" sz="2400" spc="3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EXPAND</a:t>
            </a:r>
          </a:p>
          <a:p>
            <a:pPr algn="r"/>
            <a:endParaRPr lang="en-IE" sz="500" spc="3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  <a:p>
            <a:pPr algn="r"/>
            <a:r>
              <a:rPr lang="en-IE" sz="2400" dirty="0">
                <a:solidFill>
                  <a:schemeClr val="bg1"/>
                </a:solidFill>
                <a:latin typeface="+mj-lt"/>
                <a:cs typeface="Arial" pitchFamily="34" charset="0"/>
              </a:rPr>
              <a:t>(Maximise value)</a:t>
            </a:r>
            <a:endParaRPr lang="en-IE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86974C0-461B-DFB3-EA97-A7D624CE1724}"/>
              </a:ext>
            </a:extLst>
          </p:cNvPr>
          <p:cNvSpPr/>
          <p:nvPr/>
        </p:nvSpPr>
        <p:spPr>
          <a:xfrm>
            <a:off x="2306972" y="5678869"/>
            <a:ext cx="7589520" cy="763571"/>
          </a:xfrm>
          <a:prstGeom prst="round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56E75D-E25F-B71C-2079-61C237F1869C}"/>
              </a:ext>
            </a:extLst>
          </p:cNvPr>
          <p:cNvSpPr txBox="1"/>
          <p:nvPr/>
        </p:nvSpPr>
        <p:spPr>
          <a:xfrm>
            <a:off x="845288" y="2899883"/>
            <a:ext cx="10489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LIMIT ACCESS                                                              </a:t>
            </a:r>
            <a:r>
              <a:rPr lang="en-IE" sz="1600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   </a:t>
            </a:r>
            <a:r>
              <a:rPr lang="en-IE" spc="300" dirty="0">
                <a:solidFill>
                  <a:srgbClr val="FFFFFF"/>
                </a:solidFill>
                <a:latin typeface="+mj-lt"/>
                <a:cs typeface="Arial" pitchFamily="34" charset="0"/>
              </a:rPr>
              <a:t>       EXPAND ACCESS                                                    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A3097A-6A0C-886D-0F28-DFD3ADA26A7D}"/>
              </a:ext>
            </a:extLst>
          </p:cNvPr>
          <p:cNvSpPr txBox="1"/>
          <p:nvPr/>
        </p:nvSpPr>
        <p:spPr>
          <a:xfrm>
            <a:off x="863201" y="5871654"/>
            <a:ext cx="10484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b="1" spc="300">
                <a:solidFill>
                  <a:srgbClr val="0E73B9"/>
                </a:solidFill>
                <a:latin typeface="+mj-lt"/>
                <a:cs typeface="Arial" pitchFamily="34" charset="0"/>
              </a:rPr>
              <a:t>ENERGY, HARDWARE, TRANSPORT, STORAGE, STAFFING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740BEE8-5C9E-0D81-7C8D-4B3B42AAA19B}"/>
              </a:ext>
            </a:extLst>
          </p:cNvPr>
          <p:cNvCxnSpPr/>
          <p:nvPr/>
        </p:nvCxnSpPr>
        <p:spPr>
          <a:xfrm>
            <a:off x="915156" y="1631491"/>
            <a:ext cx="333472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6B3BC30-E225-473B-D4B9-97DC4919E114}"/>
              </a:ext>
            </a:extLst>
          </p:cNvPr>
          <p:cNvCxnSpPr>
            <a:cxnSpLocks/>
          </p:cNvCxnSpPr>
          <p:nvPr/>
        </p:nvCxnSpPr>
        <p:spPr>
          <a:xfrm flipV="1">
            <a:off x="7668491" y="1628026"/>
            <a:ext cx="3508661" cy="346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466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6236E2-090F-EAAF-6895-469D4E6C38E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B86C87-457B-762C-882B-92375EC354D8}"/>
              </a:ext>
            </a:extLst>
          </p:cNvPr>
          <p:cNvSpPr txBox="1"/>
          <p:nvPr/>
        </p:nvSpPr>
        <p:spPr>
          <a:xfrm>
            <a:off x="4401175" y="3154718"/>
            <a:ext cx="3416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 dirty="0">
                <a:solidFill>
                  <a:schemeClr val="bg1"/>
                </a:solidFill>
              </a:rPr>
              <a:t>memory </a:t>
            </a:r>
            <a:r>
              <a:rPr lang="en-IE" sz="2800" b="1" dirty="0">
                <a:solidFill>
                  <a:schemeClr val="bg1"/>
                </a:solidFill>
              </a:rPr>
              <a:t>vs</a:t>
            </a:r>
            <a:r>
              <a:rPr lang="en-IE" sz="2800" dirty="0">
                <a:solidFill>
                  <a:schemeClr val="bg1"/>
                </a:solidFill>
              </a:rPr>
              <a:t> amnesia</a:t>
            </a:r>
          </a:p>
        </p:txBody>
      </p:sp>
    </p:spTree>
    <p:extLst>
      <p:ext uri="{BB962C8B-B14F-4D97-AF65-F5344CB8AC3E}">
        <p14:creationId xmlns:p14="http://schemas.microsoft.com/office/powerpoint/2010/main" val="3942942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A3CE92-F2FD-91F7-2371-1396D55F9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359" y="0"/>
            <a:ext cx="4851206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3C487F-3BAC-83DE-D508-FCA96287EAC4}"/>
              </a:ext>
            </a:extLst>
          </p:cNvPr>
          <p:cNvSpPr txBox="1"/>
          <p:nvPr/>
        </p:nvSpPr>
        <p:spPr>
          <a:xfrm>
            <a:off x="6521380" y="1507253"/>
            <a:ext cx="346668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2007, the “Shaw Report” concluded that poor record keeping across institutions made investigations into institutional child abuse much more difficult. </a:t>
            </a:r>
          </a:p>
          <a:p>
            <a:endParaRPr lang="en-GB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Luckily, the National 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Library of Scotland was able to supply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Civil Service Yearbooks to help establish who had responsibility for certain departments historically.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99044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19982"/>
            <a:ext cx="7077388" cy="625043"/>
          </a:xfrm>
        </p:spPr>
        <p:txBody>
          <a:bodyPr/>
          <a:lstStyle/>
          <a:p>
            <a:r>
              <a:rPr lang="en-GB"/>
              <a:t>Transience: Evolution of the UK Web (2004-2014)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196753"/>
            <a:ext cx="8491538" cy="4288893"/>
          </a:xfrm>
        </p:spPr>
      </p:pic>
      <p:sp>
        <p:nvSpPr>
          <p:cNvPr id="3" name="TextBox 2"/>
          <p:cNvSpPr txBox="1"/>
          <p:nvPr/>
        </p:nvSpPr>
        <p:spPr>
          <a:xfrm>
            <a:off x="3201688" y="5777766"/>
            <a:ext cx="6768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err="1">
                <a:hlinkClick r:id="rId4"/>
              </a:rPr>
              <a:t>A.Jackson</a:t>
            </a:r>
            <a:r>
              <a:rPr lang="en-GB" sz="1600" u="sng">
                <a:hlinkClick r:id="rId4"/>
              </a:rPr>
              <a:t> (2015),  BL - Ten years of the UK web archive: what have we saved? </a:t>
            </a:r>
            <a:endParaRPr lang="en-GB" sz="1600"/>
          </a:p>
        </p:txBody>
      </p:sp>
      <p:pic>
        <p:nvPicPr>
          <p:cNvPr id="5" name="Content Placeholder 5"/>
          <p:cNvPicPr>
            <a:picLocks noGrp="1"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21" t="27969" b="38783"/>
          <a:stretch/>
        </p:blipFill>
        <p:spPr>
          <a:xfrm>
            <a:off x="609601" y="2753695"/>
            <a:ext cx="1759709" cy="13506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3DBE9B-BDC1-6558-EBF9-32C77F3279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3972" y="1333263"/>
            <a:ext cx="8492464" cy="429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812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6236E2-090F-EAAF-6895-469D4E6C38E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B86C87-457B-762C-882B-92375EC354D8}"/>
              </a:ext>
            </a:extLst>
          </p:cNvPr>
          <p:cNvSpPr txBox="1"/>
          <p:nvPr/>
        </p:nvSpPr>
        <p:spPr>
          <a:xfrm>
            <a:off x="4401175" y="2944166"/>
            <a:ext cx="3416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 dirty="0">
                <a:solidFill>
                  <a:schemeClr val="bg1"/>
                </a:solidFill>
              </a:rPr>
              <a:t>Traditional</a:t>
            </a:r>
          </a:p>
          <a:p>
            <a:pPr algn="ctr"/>
            <a:r>
              <a:rPr lang="en-IE" sz="2800" b="1">
                <a:solidFill>
                  <a:schemeClr val="bg1"/>
                </a:solidFill>
              </a:rPr>
              <a:t>vs</a:t>
            </a:r>
            <a:r>
              <a:rPr lang="en-IE" sz="2800" dirty="0">
                <a:solidFill>
                  <a:schemeClr val="bg1"/>
                </a:solidFill>
              </a:rPr>
              <a:t> new media</a:t>
            </a:r>
          </a:p>
        </p:txBody>
      </p:sp>
    </p:spTree>
    <p:extLst>
      <p:ext uri="{BB962C8B-B14F-4D97-AF65-F5344CB8AC3E}">
        <p14:creationId xmlns:p14="http://schemas.microsoft.com/office/powerpoint/2010/main" val="3662358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5A3C413-81A8-5076-6A20-7D0F7BF6552A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dirty="0"/>
          </a:p>
        </p:txBody>
      </p:sp>
      <p:pic>
        <p:nvPicPr>
          <p:cNvPr id="3" name="Picture 2" descr="A picture containing logo, font, graphics, symbol&#10;&#10;Description automatically generated">
            <a:extLst>
              <a:ext uri="{FF2B5EF4-FFF2-40B4-BE49-F238E27FC236}">
                <a16:creationId xmlns:a16="http://schemas.microsoft.com/office/drawing/2014/main" id="{EA5C675E-3AF7-9EDC-1658-0D4678F702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7" t="26013" r="6524" b="27416"/>
          <a:stretch/>
        </p:blipFill>
        <p:spPr>
          <a:xfrm>
            <a:off x="8152574" y="4661407"/>
            <a:ext cx="3198599" cy="905726"/>
          </a:xfrm>
          <a:prstGeom prst="rect">
            <a:avLst/>
          </a:prstGeom>
        </p:spPr>
      </p:pic>
      <p:pic>
        <p:nvPicPr>
          <p:cNvPr id="5" name="Picture 4" descr="A blue bird with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3B100F2D-E730-39FA-76D4-B41E93E3F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89" y="4463139"/>
            <a:ext cx="1758538" cy="1452396"/>
          </a:xfrm>
          <a:prstGeom prst="rect">
            <a:avLst/>
          </a:prstGeom>
        </p:spPr>
      </p:pic>
      <p:pic>
        <p:nvPicPr>
          <p:cNvPr id="10" name="Picture 9" descr="A picture containing text, logo, font, graphics&#10;&#10;Description automatically generated">
            <a:extLst>
              <a:ext uri="{FF2B5EF4-FFF2-40B4-BE49-F238E27FC236}">
                <a16:creationId xmlns:a16="http://schemas.microsoft.com/office/drawing/2014/main" id="{39241639-C6FB-7B9D-1436-34A7FFE274D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5" r="30069"/>
          <a:stretch/>
        </p:blipFill>
        <p:spPr>
          <a:xfrm>
            <a:off x="5254327" y="4336759"/>
            <a:ext cx="1704366" cy="162106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8449E865-1137-7C5C-48D7-6EAA30A3BFCF}"/>
              </a:ext>
            </a:extLst>
          </p:cNvPr>
          <p:cNvSpPr/>
          <p:nvPr/>
        </p:nvSpPr>
        <p:spPr>
          <a:xfrm>
            <a:off x="4836000" y="454500"/>
            <a:ext cx="2520000" cy="2520000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BECC9F-E1D7-B64B-AAE5-CDEE00433F1D}"/>
              </a:ext>
            </a:extLst>
          </p:cNvPr>
          <p:cNvSpPr/>
          <p:nvPr/>
        </p:nvSpPr>
        <p:spPr>
          <a:xfrm>
            <a:off x="1288758" y="454500"/>
            <a:ext cx="2520000" cy="252000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06AB4C6-42B0-4121-D7A2-C6C403031646}"/>
              </a:ext>
            </a:extLst>
          </p:cNvPr>
          <p:cNvSpPr/>
          <p:nvPr/>
        </p:nvSpPr>
        <p:spPr>
          <a:xfrm>
            <a:off x="8415663" y="454500"/>
            <a:ext cx="2520000" cy="2520000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69652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6236E2-090F-EAAF-6895-469D4E6C38E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B86C87-457B-762C-882B-92375EC354D8}"/>
              </a:ext>
            </a:extLst>
          </p:cNvPr>
          <p:cNvSpPr txBox="1"/>
          <p:nvPr/>
        </p:nvSpPr>
        <p:spPr>
          <a:xfrm>
            <a:off x="3898233" y="2944166"/>
            <a:ext cx="43674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 dirty="0">
                <a:solidFill>
                  <a:schemeClr val="bg1"/>
                </a:solidFill>
              </a:rPr>
              <a:t>Preservation </a:t>
            </a:r>
            <a:br>
              <a:rPr lang="en-IE" sz="2800" dirty="0">
                <a:solidFill>
                  <a:schemeClr val="bg1"/>
                </a:solidFill>
              </a:rPr>
            </a:br>
            <a:r>
              <a:rPr lang="en-IE" sz="2800" dirty="0">
                <a:solidFill>
                  <a:schemeClr val="bg1"/>
                </a:solidFill>
              </a:rPr>
              <a:t>risk averse </a:t>
            </a:r>
            <a:r>
              <a:rPr lang="en-IE" sz="2800" b="1" dirty="0">
                <a:solidFill>
                  <a:schemeClr val="bg1"/>
                </a:solidFill>
              </a:rPr>
              <a:t>vs</a:t>
            </a:r>
            <a:r>
              <a:rPr lang="en-IE" sz="2800" dirty="0">
                <a:solidFill>
                  <a:schemeClr val="bg1"/>
                </a:solidFill>
              </a:rPr>
              <a:t> risk tolerant</a:t>
            </a:r>
          </a:p>
        </p:txBody>
      </p:sp>
    </p:spTree>
    <p:extLst>
      <p:ext uri="{BB962C8B-B14F-4D97-AF65-F5344CB8AC3E}">
        <p14:creationId xmlns:p14="http://schemas.microsoft.com/office/powerpoint/2010/main" val="960654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5E8177-93CF-1B0F-2F3A-D20AEE6D10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5"/>
            <a:ext cx="12192000" cy="682752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5D14C133-4E4A-AE47-655E-8E80CE934A91}"/>
              </a:ext>
            </a:extLst>
          </p:cNvPr>
          <p:cNvSpPr/>
          <p:nvPr/>
        </p:nvSpPr>
        <p:spPr>
          <a:xfrm>
            <a:off x="346840" y="482069"/>
            <a:ext cx="3240000" cy="3240000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09BEC7-0B63-352B-F4D1-A73AA12D6AC7}"/>
              </a:ext>
            </a:extLst>
          </p:cNvPr>
          <p:cNvSpPr txBox="1"/>
          <p:nvPr/>
        </p:nvSpPr>
        <p:spPr>
          <a:xfrm>
            <a:off x="784426" y="1430591"/>
            <a:ext cx="23648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/>
              <a:t>Agency for the Legal Deposit Libraries</a:t>
            </a:r>
          </a:p>
        </p:txBody>
      </p:sp>
    </p:spTree>
    <p:extLst>
      <p:ext uri="{BB962C8B-B14F-4D97-AF65-F5344CB8AC3E}">
        <p14:creationId xmlns:p14="http://schemas.microsoft.com/office/powerpoint/2010/main" val="3497636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A1A328-96A9-FFF4-3CBB-27871F4797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1" b="7165"/>
          <a:stretch/>
        </p:blipFill>
        <p:spPr>
          <a:xfrm>
            <a:off x="-1" y="0"/>
            <a:ext cx="6131857" cy="685800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4D3AFD3-EA46-6397-4F82-33F5DF6757A6}"/>
              </a:ext>
            </a:extLst>
          </p:cNvPr>
          <p:cNvSpPr txBox="1"/>
          <p:nvPr/>
        </p:nvSpPr>
        <p:spPr>
          <a:xfrm>
            <a:off x="6395360" y="2218017"/>
            <a:ext cx="550687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400" b="1" spc="300" dirty="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IE" b="1" spc="300" dirty="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NODES</a:t>
            </a:r>
            <a:endParaRPr lang="en-IE" sz="1400" b="1" spc="300" dirty="0">
              <a:solidFill>
                <a:srgbClr val="1E1E1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British Library (London)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British Library (Boston Spa, Yorkshire)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National Library of Scotland (Edinburgh)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National Library of Wales (Aberystwyth)</a:t>
            </a:r>
          </a:p>
          <a:p>
            <a:endParaRPr lang="en-IE" spc="300" dirty="0">
              <a:solidFill>
                <a:srgbClr val="1E1E1E"/>
              </a:solidFill>
              <a:latin typeface="Arial" pitchFamily="34" charset="0"/>
              <a:cs typeface="Arial" pitchFamily="34" charset="0"/>
            </a:endParaRPr>
          </a:p>
          <a:p>
            <a:endParaRPr lang="en-IE" spc="300">
              <a:solidFill>
                <a:srgbClr val="1E1E1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IE" sz="1400" b="1" spc="300" dirty="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IE" b="1" spc="300" dirty="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 OF NODES</a:t>
            </a:r>
            <a:endParaRPr lang="en-IE" sz="1400" spc="300" dirty="0">
              <a:solidFill>
                <a:srgbClr val="1E1E1E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Not discoverable on public internet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Secure storage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Preservation (4 copies, plus 4 back-ups)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Secure user access</a:t>
            </a:r>
          </a:p>
          <a:p>
            <a:endParaRPr lang="en-IE" sz="2000" b="1" spc="300" dirty="0">
              <a:solidFill>
                <a:srgbClr val="1E1E1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E" sz="1400" b="1" spc="300" dirty="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IE" sz="1200" spc="300" dirty="0">
              <a:solidFill>
                <a:srgbClr val="1E1E1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Graphic 8" descr="Server with solid fill">
            <a:extLst>
              <a:ext uri="{FF2B5EF4-FFF2-40B4-BE49-F238E27FC236}">
                <a16:creationId xmlns:a16="http://schemas.microsoft.com/office/drawing/2014/main" id="{86FEF9B4-2A6D-A7AE-600F-C17FE26A7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14298" y="2256544"/>
            <a:ext cx="414444" cy="414444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EFAB759A-4608-FB07-8C2C-2053EDFFC92B}"/>
              </a:ext>
            </a:extLst>
          </p:cNvPr>
          <p:cNvSpPr txBox="1">
            <a:spLocks/>
          </p:cNvSpPr>
          <p:nvPr/>
        </p:nvSpPr>
        <p:spPr>
          <a:xfrm>
            <a:off x="6259886" y="691571"/>
            <a:ext cx="5774464" cy="844335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Legal Deposit Infrastructure (Preservation)</a:t>
            </a:r>
          </a:p>
        </p:txBody>
      </p:sp>
      <p:pic>
        <p:nvPicPr>
          <p:cNvPr id="41" name="Graphic 40" descr="Server with solid fill">
            <a:extLst>
              <a:ext uri="{FF2B5EF4-FFF2-40B4-BE49-F238E27FC236}">
                <a16:creationId xmlns:a16="http://schemas.microsoft.com/office/drawing/2014/main" id="{C767060B-8DB0-A7B9-9471-862DA77D04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79228" y="3502933"/>
            <a:ext cx="414444" cy="414444"/>
          </a:xfrm>
          <a:prstGeom prst="rect">
            <a:avLst/>
          </a:prstGeom>
        </p:spPr>
      </p:pic>
      <p:pic>
        <p:nvPicPr>
          <p:cNvPr id="42" name="Graphic 41" descr="Server with solid fill">
            <a:extLst>
              <a:ext uri="{FF2B5EF4-FFF2-40B4-BE49-F238E27FC236}">
                <a16:creationId xmlns:a16="http://schemas.microsoft.com/office/drawing/2014/main" id="{E20F597F-BD8D-4B66-B128-396A3FE99D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65927" y="4628343"/>
            <a:ext cx="414444" cy="414444"/>
          </a:xfrm>
          <a:prstGeom prst="rect">
            <a:avLst/>
          </a:prstGeom>
        </p:spPr>
      </p:pic>
      <p:pic>
        <p:nvPicPr>
          <p:cNvPr id="43" name="Graphic 42" descr="Server with solid fill">
            <a:extLst>
              <a:ext uri="{FF2B5EF4-FFF2-40B4-BE49-F238E27FC236}">
                <a16:creationId xmlns:a16="http://schemas.microsoft.com/office/drawing/2014/main" id="{C8F5D724-EED5-4B19-4126-6B83244CE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51098" y="5347507"/>
            <a:ext cx="414444" cy="41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11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6236E2-090F-EAAF-6895-469D4E6C38E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B86C87-457B-762C-882B-92375EC354D8}"/>
              </a:ext>
            </a:extLst>
          </p:cNvPr>
          <p:cNvSpPr txBox="1"/>
          <p:nvPr/>
        </p:nvSpPr>
        <p:spPr>
          <a:xfrm>
            <a:off x="3537284" y="2944166"/>
            <a:ext cx="55826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 dirty="0">
                <a:solidFill>
                  <a:schemeClr val="bg1"/>
                </a:solidFill>
              </a:rPr>
              <a:t>Access</a:t>
            </a:r>
            <a:br>
              <a:rPr lang="en-IE" sz="2800" dirty="0">
                <a:solidFill>
                  <a:schemeClr val="bg1"/>
                </a:solidFill>
              </a:rPr>
            </a:br>
            <a:r>
              <a:rPr lang="en-IE" sz="2800" dirty="0">
                <a:solidFill>
                  <a:schemeClr val="bg1"/>
                </a:solidFill>
              </a:rPr>
              <a:t>limit </a:t>
            </a:r>
            <a:r>
              <a:rPr lang="en-IE" sz="2800" b="1" dirty="0">
                <a:solidFill>
                  <a:schemeClr val="bg1"/>
                </a:solidFill>
              </a:rPr>
              <a:t>vs</a:t>
            </a:r>
            <a:r>
              <a:rPr lang="en-IE" sz="2800" dirty="0">
                <a:solidFill>
                  <a:schemeClr val="bg1"/>
                </a:solidFill>
              </a:rPr>
              <a:t> expand</a:t>
            </a:r>
          </a:p>
        </p:txBody>
      </p:sp>
    </p:spTree>
    <p:extLst>
      <p:ext uri="{BB962C8B-B14F-4D97-AF65-F5344CB8AC3E}">
        <p14:creationId xmlns:p14="http://schemas.microsoft.com/office/powerpoint/2010/main" val="10031246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A1A328-96A9-FFF4-3CBB-27871F4797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1" b="7165"/>
          <a:stretch/>
        </p:blipFill>
        <p:spPr>
          <a:xfrm>
            <a:off x="-1" y="0"/>
            <a:ext cx="6131857" cy="6858000"/>
          </a:xfrm>
          <a:prstGeom prst="rect">
            <a:avLst/>
          </a:prstGeom>
        </p:spPr>
      </p:pic>
      <p:pic>
        <p:nvPicPr>
          <p:cNvPr id="4" name="Picture 22">
            <a:extLst>
              <a:ext uri="{FF2B5EF4-FFF2-40B4-BE49-F238E27FC236}">
                <a16:creationId xmlns:a16="http://schemas.microsoft.com/office/drawing/2014/main" id="{14A79AB3-49E1-43E7-2D15-8136B9029F4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307" y="2262193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2">
            <a:extLst>
              <a:ext uri="{FF2B5EF4-FFF2-40B4-BE49-F238E27FC236}">
                <a16:creationId xmlns:a16="http://schemas.microsoft.com/office/drawing/2014/main" id="{20ACA8FF-C0D8-D0DC-2CC0-C3215F1EF19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755" y="3429000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2">
            <a:extLst>
              <a:ext uri="{FF2B5EF4-FFF2-40B4-BE49-F238E27FC236}">
                <a16:creationId xmlns:a16="http://schemas.microsoft.com/office/drawing/2014/main" id="{4731D5A9-E919-C904-032B-662115388A8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517" y="5408550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2">
            <a:extLst>
              <a:ext uri="{FF2B5EF4-FFF2-40B4-BE49-F238E27FC236}">
                <a16:creationId xmlns:a16="http://schemas.microsoft.com/office/drawing/2014/main" id="{33E0DCFF-4668-3751-4CD6-9BEA5775EFD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27" y="4762240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4D3AFD3-EA46-6397-4F82-33F5DF6757A6}"/>
              </a:ext>
            </a:extLst>
          </p:cNvPr>
          <p:cNvSpPr txBox="1"/>
          <p:nvPr/>
        </p:nvSpPr>
        <p:spPr>
          <a:xfrm>
            <a:off x="6332225" y="1824372"/>
            <a:ext cx="550687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spc="30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ACCESS SITES (Reading Rooms)</a:t>
            </a:r>
          </a:p>
          <a:p>
            <a:endParaRPr lang="en-IE" sz="600" b="1" spc="300" dirty="0">
              <a:solidFill>
                <a:srgbClr val="1E1E1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British Library (London)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British Library (Boston Spa, Yorkshire)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National Library of Scotland (Edinburgh)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National Library of Scotland (Glasgow)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National Library of Wales (Aberystwyth)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National Library of Wales (Cardiff)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Bodleian Libraries (Oxford)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Cambridge University Library (Cambridge)</a:t>
            </a:r>
          </a:p>
          <a:p>
            <a:pPr marL="171450" indent="-1714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Library of Trinity College Dublin (Dublin)</a:t>
            </a:r>
            <a:endParaRPr lang="en-IE" sz="1400" dirty="0">
              <a:solidFill>
                <a:srgbClr val="1E1E1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EFAB759A-4608-FB07-8C2C-2053EDFFC92B}"/>
              </a:ext>
            </a:extLst>
          </p:cNvPr>
          <p:cNvSpPr txBox="1">
            <a:spLocks/>
          </p:cNvSpPr>
          <p:nvPr/>
        </p:nvSpPr>
        <p:spPr>
          <a:xfrm>
            <a:off x="6259882" y="586467"/>
            <a:ext cx="5774464" cy="844335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Legal Deposit Infrastructure</a:t>
            </a:r>
            <a:br>
              <a:rPr lang="en-I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E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(Access)</a:t>
            </a:r>
          </a:p>
        </p:txBody>
      </p:sp>
      <p:pic>
        <p:nvPicPr>
          <p:cNvPr id="16" name="Picture 22">
            <a:extLst>
              <a:ext uri="{FF2B5EF4-FFF2-40B4-BE49-F238E27FC236}">
                <a16:creationId xmlns:a16="http://schemas.microsoft.com/office/drawing/2014/main" id="{0A1EE298-72F6-EBC1-3D62-70ACE4B6DD4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472" y="4071141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2">
            <a:extLst>
              <a:ext uri="{FF2B5EF4-FFF2-40B4-BE49-F238E27FC236}">
                <a16:creationId xmlns:a16="http://schemas.microsoft.com/office/drawing/2014/main" id="{F822F114-DA78-0DF9-7582-1A2D37CB4BF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194" y="5081588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2">
            <a:extLst>
              <a:ext uri="{FF2B5EF4-FFF2-40B4-BE49-F238E27FC236}">
                <a16:creationId xmlns:a16="http://schemas.microsoft.com/office/drawing/2014/main" id="{FA09EAEB-F8A4-9554-F8F0-2AE5F7B65BF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490" y="4829095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2">
            <a:extLst>
              <a:ext uri="{FF2B5EF4-FFF2-40B4-BE49-F238E27FC236}">
                <a16:creationId xmlns:a16="http://schemas.microsoft.com/office/drawing/2014/main" id="{C2F2F09A-E0C3-7F94-9BC8-884260C20D9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091" y="5267322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2">
            <a:extLst>
              <a:ext uri="{FF2B5EF4-FFF2-40B4-BE49-F238E27FC236}">
                <a16:creationId xmlns:a16="http://schemas.microsoft.com/office/drawing/2014/main" id="{EE66382D-9FCD-5830-49C5-C098E58AFDE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872" y="2381120"/>
            <a:ext cx="414444" cy="37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338D86-15F7-9406-61E0-BCEFC0F37886}"/>
              </a:ext>
            </a:extLst>
          </p:cNvPr>
          <p:cNvSpPr txBox="1"/>
          <p:nvPr/>
        </p:nvSpPr>
        <p:spPr>
          <a:xfrm>
            <a:off x="6332225" y="4959545"/>
            <a:ext cx="55068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spc="300">
                <a:solidFill>
                  <a:srgbClr val="1E1E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</a:p>
          <a:p>
            <a:pPr marL="285750" indent="-2857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Access servers, e.g. 4 in Dublin</a:t>
            </a:r>
          </a:p>
          <a:p>
            <a:pPr marL="285750" indent="-2857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Library terminals (no user-owned devices)</a:t>
            </a:r>
          </a:p>
          <a:p>
            <a:pPr marL="285750" indent="-285750">
              <a:buFontTx/>
              <a:buChar char="-"/>
            </a:pPr>
            <a:r>
              <a:rPr lang="en-IE" dirty="0">
                <a:solidFill>
                  <a:srgbClr val="1E1E1E"/>
                </a:solidFill>
                <a:latin typeface="Arial" pitchFamily="34" charset="0"/>
                <a:cs typeface="Arial" pitchFamily="34" charset="0"/>
              </a:rPr>
              <a:t>Readers must travel</a:t>
            </a:r>
          </a:p>
          <a:p>
            <a:pPr marL="171450" indent="-171450">
              <a:buFontTx/>
              <a:buChar char="-"/>
            </a:pPr>
            <a:endParaRPr lang="en-IE" sz="600" b="1" spc="300" dirty="0">
              <a:solidFill>
                <a:srgbClr val="1E1E1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685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urniture, indoor, scene, table&#10;&#10;Description automatically generated">
            <a:extLst>
              <a:ext uri="{FF2B5EF4-FFF2-40B4-BE49-F238E27FC236}">
                <a16:creationId xmlns:a16="http://schemas.microsoft.com/office/drawing/2014/main" id="{EC11A4A3-A532-111D-E3C6-596F5A4D1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F47A9CE8-41CB-CB76-0983-87846597945B}"/>
              </a:ext>
            </a:extLst>
          </p:cNvPr>
          <p:cNvSpPr/>
          <p:nvPr/>
        </p:nvSpPr>
        <p:spPr>
          <a:xfrm>
            <a:off x="499240" y="1479596"/>
            <a:ext cx="3240000" cy="3240000"/>
          </a:xfrm>
          <a:prstGeom prst="ellipse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B6EDB-3918-63AC-7841-A2D7ADD0CDF7}"/>
              </a:ext>
            </a:extLst>
          </p:cNvPr>
          <p:cNvSpPr txBox="1"/>
          <p:nvPr/>
        </p:nvSpPr>
        <p:spPr>
          <a:xfrm>
            <a:off x="936826" y="2632543"/>
            <a:ext cx="23648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/>
              <a:t>Reading… and borrowing…</a:t>
            </a:r>
          </a:p>
        </p:txBody>
      </p:sp>
    </p:spTree>
    <p:extLst>
      <p:ext uri="{BB962C8B-B14F-4D97-AF65-F5344CB8AC3E}">
        <p14:creationId xmlns:p14="http://schemas.microsoft.com/office/powerpoint/2010/main" val="40299225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-601" r="-1666" b="601"/>
          <a:stretch/>
        </p:blipFill>
        <p:spPr>
          <a:xfrm>
            <a:off x="312193" y="99390"/>
            <a:ext cx="11931970" cy="660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39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7189797"/>
      </p:ext>
    </p:extLst>
  </p:cSld>
  <p:clrMapOvr>
    <a:masterClrMapping/>
  </p:clrMapOvr>
</p:sld>
</file>

<file path=ppt/theme/theme1.xml><?xml version="1.0" encoding="utf-8"?>
<a:theme xmlns:a="http://schemas.openxmlformats.org/drawingml/2006/main" name="Trinity College Dublin">
  <a:themeElements>
    <a:clrScheme name="Trinity College">
      <a:dk1>
        <a:sysClr val="windowText" lastClr="000000"/>
      </a:dk1>
      <a:lt1>
        <a:sysClr val="window" lastClr="FFFFFF"/>
      </a:lt1>
      <a:dk2>
        <a:srgbClr val="3E6DB2"/>
      </a:dk2>
      <a:lt2>
        <a:srgbClr val="FFFFFF"/>
      </a:lt2>
      <a:accent1>
        <a:srgbClr val="4F81BD"/>
      </a:accent1>
      <a:accent2>
        <a:srgbClr val="0E73B9"/>
      </a:accent2>
      <a:accent3>
        <a:srgbClr val="7C7C7C"/>
      </a:accent3>
      <a:accent4>
        <a:srgbClr val="A6A6A6"/>
      </a:accent4>
      <a:accent5>
        <a:srgbClr val="4F81BD"/>
      </a:accent5>
      <a:accent6>
        <a:srgbClr val="3E6DB2"/>
      </a:accent6>
      <a:hlink>
        <a:srgbClr val="000000"/>
      </a:hlink>
      <a:folHlink>
        <a:srgbClr val="000000"/>
      </a:folHlink>
    </a:clrScheme>
    <a:fontScheme name="Trinity Colleg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F40DC7A1F16D40A8A830654FC0AEFF" ma:contentTypeVersion="6" ma:contentTypeDescription="Create a new document." ma:contentTypeScope="" ma:versionID="271dd32203ecc73338c0a682a27caf2a">
  <xsd:schema xmlns:xsd="http://www.w3.org/2001/XMLSchema" xmlns:xs="http://www.w3.org/2001/XMLSchema" xmlns:p="http://schemas.microsoft.com/office/2006/metadata/properties" xmlns:ns2="5bff0135-9970-404a-8e4b-880d611f42ae" targetNamespace="http://schemas.microsoft.com/office/2006/metadata/properties" ma:root="true" ma:fieldsID="1c52a937e230d65a3e9c8fae5eb816b9" ns2:_="">
    <xsd:import namespace="5bff0135-9970-404a-8e4b-880d611f42a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ff0135-9970-404a-8e4b-880d611f42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9565B2-0703-40DD-921C-2F316D39E738}">
  <ds:schemaRefs>
    <ds:schemaRef ds:uri="5bff0135-9970-404a-8e4b-880d611f42a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0088B5F-EDB0-491E-ACE9-4A97AFD0A8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2708DC-A5DA-47F1-A8F4-87099757D3F8}">
  <ds:schemaRefs>
    <ds:schemaRef ds:uri="5bff0135-9970-404a-8e4b-880d611f42a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893</Words>
  <Application>Microsoft Office PowerPoint</Application>
  <PresentationFormat>Widescreen</PresentationFormat>
  <Paragraphs>195</Paragraphs>
  <Slides>26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Arial Black</vt:lpstr>
      <vt:lpstr>Calibri</vt:lpstr>
      <vt:lpstr>Franklin Gothic Book</vt:lpstr>
      <vt:lpstr>Minion Pro</vt:lpstr>
      <vt:lpstr>Open Sans</vt:lpstr>
      <vt:lpstr>Wingdings</vt:lpstr>
      <vt:lpstr>Trinity College Dublin</vt:lpstr>
      <vt:lpstr>The Sustainability of collecting EVERYTHING</vt:lpstr>
      <vt:lpstr>PowerPoint Presentation</vt:lpstr>
      <vt:lpstr>PowerPoint Presentation</vt:lpstr>
      <vt:lpstr>A brief history of UK legal deposit</vt:lpstr>
      <vt:lpstr>The Six UK &amp; Ireland Legal Deposit Libraries</vt:lpstr>
      <vt:lpstr>PowerPoint Presentation</vt:lpstr>
      <vt:lpstr>What is collected by legal deposit?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Transience: Evolution of the UK Web (2004-2014)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College Dublin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— Calibri Bold 26pt</dc:title>
  <dc:creator>Greg Sheaf</dc:creator>
  <cp:lastModifiedBy>Christoph Schmidt-Supprian</cp:lastModifiedBy>
  <cp:revision>1</cp:revision>
  <cp:lastPrinted>2014-12-16T10:33:11Z</cp:lastPrinted>
  <dcterms:created xsi:type="dcterms:W3CDTF">2015-04-08T10:15:39Z</dcterms:created>
  <dcterms:modified xsi:type="dcterms:W3CDTF">2023-05-23T20:54:30Z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0x01010047F40DC7A1F16D40A8A830654FC0AEFF</vt:lpwstr>
  </property>
</Properties>
</file>