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1"/>
  </p:notesMasterIdLst>
  <p:handoutMasterIdLst>
    <p:handoutMasterId r:id="rId22"/>
  </p:handoutMasterIdLst>
  <p:sldIdLst>
    <p:sldId id="256" r:id="rId2"/>
    <p:sldId id="368" r:id="rId3"/>
    <p:sldId id="369" r:id="rId4"/>
    <p:sldId id="370" r:id="rId5"/>
    <p:sldId id="371" r:id="rId6"/>
    <p:sldId id="372" r:id="rId7"/>
    <p:sldId id="363" r:id="rId8"/>
    <p:sldId id="373" r:id="rId9"/>
    <p:sldId id="374" r:id="rId10"/>
    <p:sldId id="375" r:id="rId11"/>
    <p:sldId id="376" r:id="rId12"/>
    <p:sldId id="377" r:id="rId13"/>
    <p:sldId id="378" r:id="rId14"/>
    <p:sldId id="379" r:id="rId15"/>
    <p:sldId id="384" r:id="rId16"/>
    <p:sldId id="380" r:id="rId17"/>
    <p:sldId id="364" r:id="rId18"/>
    <p:sldId id="354" r:id="rId19"/>
    <p:sldId id="383" r:id="rId20"/>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pitchFamily="18" charset="0"/>
        <a:ea typeface="+mn-ea"/>
        <a:cs typeface="Arial" pitchFamily="34" charset="0"/>
      </a:defRPr>
    </a:lvl1pPr>
    <a:lvl2pPr marL="457200" algn="l" rtl="0" fontAlgn="base">
      <a:spcBef>
        <a:spcPct val="0"/>
      </a:spcBef>
      <a:spcAft>
        <a:spcPct val="0"/>
      </a:spcAft>
      <a:defRPr sz="2400" kern="1200">
        <a:solidFill>
          <a:schemeClr val="tx1"/>
        </a:solidFill>
        <a:latin typeface="Times" pitchFamily="18" charset="0"/>
        <a:ea typeface="+mn-ea"/>
        <a:cs typeface="Arial" pitchFamily="34" charset="0"/>
      </a:defRPr>
    </a:lvl2pPr>
    <a:lvl3pPr marL="914400" algn="l" rtl="0" fontAlgn="base">
      <a:spcBef>
        <a:spcPct val="0"/>
      </a:spcBef>
      <a:spcAft>
        <a:spcPct val="0"/>
      </a:spcAft>
      <a:defRPr sz="2400" kern="1200">
        <a:solidFill>
          <a:schemeClr val="tx1"/>
        </a:solidFill>
        <a:latin typeface="Times" pitchFamily="18" charset="0"/>
        <a:ea typeface="+mn-ea"/>
        <a:cs typeface="Arial" pitchFamily="34" charset="0"/>
      </a:defRPr>
    </a:lvl3pPr>
    <a:lvl4pPr marL="1371600" algn="l" rtl="0" fontAlgn="base">
      <a:spcBef>
        <a:spcPct val="0"/>
      </a:spcBef>
      <a:spcAft>
        <a:spcPct val="0"/>
      </a:spcAft>
      <a:defRPr sz="2400" kern="1200">
        <a:solidFill>
          <a:schemeClr val="tx1"/>
        </a:solidFill>
        <a:latin typeface="Times" pitchFamily="18" charset="0"/>
        <a:ea typeface="+mn-ea"/>
        <a:cs typeface="Arial" pitchFamily="34" charset="0"/>
      </a:defRPr>
    </a:lvl4pPr>
    <a:lvl5pPr marL="1828800" algn="l" rtl="0" fontAlgn="base">
      <a:spcBef>
        <a:spcPct val="0"/>
      </a:spcBef>
      <a:spcAft>
        <a:spcPct val="0"/>
      </a:spcAft>
      <a:defRPr sz="2400" kern="1200">
        <a:solidFill>
          <a:schemeClr val="tx1"/>
        </a:solidFill>
        <a:latin typeface="Times" pitchFamily="18" charset="0"/>
        <a:ea typeface="+mn-ea"/>
        <a:cs typeface="Arial" pitchFamily="34" charset="0"/>
      </a:defRPr>
    </a:lvl5pPr>
    <a:lvl6pPr marL="2286000" algn="l" defTabSz="914400" rtl="0" eaLnBrk="1" latinLnBrk="0" hangingPunct="1">
      <a:defRPr sz="2400" kern="1200">
        <a:solidFill>
          <a:schemeClr val="tx1"/>
        </a:solidFill>
        <a:latin typeface="Times" pitchFamily="18" charset="0"/>
        <a:ea typeface="+mn-ea"/>
        <a:cs typeface="Arial" pitchFamily="34" charset="0"/>
      </a:defRPr>
    </a:lvl6pPr>
    <a:lvl7pPr marL="2743200" algn="l" defTabSz="914400" rtl="0" eaLnBrk="1" latinLnBrk="0" hangingPunct="1">
      <a:defRPr sz="2400" kern="1200">
        <a:solidFill>
          <a:schemeClr val="tx1"/>
        </a:solidFill>
        <a:latin typeface="Times" pitchFamily="18" charset="0"/>
        <a:ea typeface="+mn-ea"/>
        <a:cs typeface="Arial" pitchFamily="34" charset="0"/>
      </a:defRPr>
    </a:lvl7pPr>
    <a:lvl8pPr marL="3200400" algn="l" defTabSz="914400" rtl="0" eaLnBrk="1" latinLnBrk="0" hangingPunct="1">
      <a:defRPr sz="2400" kern="1200">
        <a:solidFill>
          <a:schemeClr val="tx1"/>
        </a:solidFill>
        <a:latin typeface="Times" pitchFamily="18" charset="0"/>
        <a:ea typeface="+mn-ea"/>
        <a:cs typeface="Arial" pitchFamily="34" charset="0"/>
      </a:defRPr>
    </a:lvl8pPr>
    <a:lvl9pPr marL="3657600" algn="l" defTabSz="914400" rtl="0" eaLnBrk="1" latinLnBrk="0" hangingPunct="1">
      <a:defRPr sz="2400" kern="1200">
        <a:solidFill>
          <a:schemeClr val="tx1"/>
        </a:solidFill>
        <a:latin typeface="Times" pitchFamily="18"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336699"/>
    <a:srgbClr val="FF9999"/>
    <a:srgbClr val="FF0000"/>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402" autoAdjust="0"/>
    <p:restoredTop sz="90939" autoAdjust="0"/>
  </p:normalViewPr>
  <p:slideViewPr>
    <p:cSldViewPr>
      <p:cViewPr varScale="1">
        <p:scale>
          <a:sx n="65" d="100"/>
          <a:sy n="65" d="100"/>
        </p:scale>
        <p:origin x="1092"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33" d="100"/>
        <a:sy n="33"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7A98959-A3BB-4AD7-84D0-CE8650CE8354}" type="doc">
      <dgm:prSet loTypeId="urn:microsoft.com/office/officeart/2005/8/layout/process5" loCatId="process" qsTypeId="urn:microsoft.com/office/officeart/2005/8/quickstyle/simple1" qsCatId="simple" csTypeId="urn:microsoft.com/office/officeart/2005/8/colors/accent1_2" csCatId="accent1" phldr="1"/>
      <dgm:spPr/>
      <dgm:t>
        <a:bodyPr/>
        <a:lstStyle/>
        <a:p>
          <a:endParaRPr lang="en-IE"/>
        </a:p>
      </dgm:t>
    </dgm:pt>
    <dgm:pt modelId="{6573AD22-62BE-4192-8FDF-5B65F685596F}">
      <dgm:prSet phldrT="[Text]" custT="1"/>
      <dgm:spPr>
        <a:solidFill>
          <a:srgbClr val="0070C0"/>
        </a:solidFill>
      </dgm:spPr>
      <dgm:t>
        <a:bodyPr/>
        <a:lstStyle/>
        <a:p>
          <a:r>
            <a:rPr lang="en-IE" sz="1800" dirty="0"/>
            <a:t>possible neural imprint </a:t>
          </a:r>
        </a:p>
        <a:p>
          <a:r>
            <a:rPr lang="en-IE" sz="1800" dirty="0"/>
            <a:t>- amygdala (fear)</a:t>
          </a:r>
        </a:p>
        <a:p>
          <a:r>
            <a:rPr lang="en-IE" sz="1800" dirty="0"/>
            <a:t>- hippocampus (memory) </a:t>
          </a:r>
        </a:p>
        <a:p>
          <a:r>
            <a:rPr lang="en-IE" sz="1800" dirty="0"/>
            <a:t>- pre-frontal cortex (inhibiting)</a:t>
          </a:r>
        </a:p>
      </dgm:t>
    </dgm:pt>
    <dgm:pt modelId="{6DE52693-8CB2-4C51-A944-149D8915BBF7}" type="parTrans" cxnId="{D0E27661-9111-4AF7-837E-D4AA924CABF2}">
      <dgm:prSet/>
      <dgm:spPr/>
      <dgm:t>
        <a:bodyPr/>
        <a:lstStyle/>
        <a:p>
          <a:endParaRPr lang="en-IE"/>
        </a:p>
      </dgm:t>
    </dgm:pt>
    <dgm:pt modelId="{6B53C263-5E88-428C-AE87-3EBA99406C0A}" type="sibTrans" cxnId="{D0E27661-9111-4AF7-837E-D4AA924CABF2}">
      <dgm:prSet/>
      <dgm:spPr/>
      <dgm:t>
        <a:bodyPr/>
        <a:lstStyle/>
        <a:p>
          <a:endParaRPr lang="en-IE" dirty="0"/>
        </a:p>
      </dgm:t>
    </dgm:pt>
    <dgm:pt modelId="{F0EFDEEA-8BED-43A0-B563-82264DE45B73}">
      <dgm:prSet phldrT="[Text]" custT="1"/>
      <dgm:spPr>
        <a:solidFill>
          <a:srgbClr val="C00000"/>
        </a:solidFill>
        <a:ln>
          <a:solidFill>
            <a:schemeClr val="tx1"/>
          </a:solidFill>
        </a:ln>
      </dgm:spPr>
      <dgm:t>
        <a:bodyPr/>
        <a:lstStyle/>
        <a:p>
          <a:r>
            <a:rPr lang="en-IE" sz="2400" dirty="0"/>
            <a:t>Critical incidents</a:t>
          </a:r>
        </a:p>
      </dgm:t>
    </dgm:pt>
    <dgm:pt modelId="{9F5206C2-F686-4455-8CB6-3FEE956A4E45}" type="parTrans" cxnId="{E8B8A9E9-70B3-4E72-80B2-9872E4130391}">
      <dgm:prSet/>
      <dgm:spPr/>
      <dgm:t>
        <a:bodyPr/>
        <a:lstStyle/>
        <a:p>
          <a:endParaRPr lang="en-IE"/>
        </a:p>
      </dgm:t>
    </dgm:pt>
    <dgm:pt modelId="{2EE42506-CEFD-4125-B5D7-B27B737E6DB6}" type="sibTrans" cxnId="{E8B8A9E9-70B3-4E72-80B2-9872E4130391}">
      <dgm:prSet/>
      <dgm:spPr/>
      <dgm:t>
        <a:bodyPr/>
        <a:lstStyle/>
        <a:p>
          <a:endParaRPr lang="en-IE" dirty="0"/>
        </a:p>
      </dgm:t>
    </dgm:pt>
    <dgm:pt modelId="{ADE0E373-85BD-454C-A597-8167C0E2CA47}">
      <dgm:prSet phldrT="[Text]" custT="1"/>
      <dgm:spPr>
        <a:solidFill>
          <a:srgbClr val="FF0000"/>
        </a:solidFill>
      </dgm:spPr>
      <dgm:t>
        <a:bodyPr/>
        <a:lstStyle/>
        <a:p>
          <a:r>
            <a:rPr lang="en-IE" sz="1800" dirty="0"/>
            <a:t>Person might get overwhelmed</a:t>
          </a:r>
        </a:p>
      </dgm:t>
    </dgm:pt>
    <dgm:pt modelId="{55194282-02B0-4DE4-A91E-314670D82137}" type="parTrans" cxnId="{9D97D94F-2525-442E-A14B-40076ED05FAA}">
      <dgm:prSet/>
      <dgm:spPr/>
      <dgm:t>
        <a:bodyPr/>
        <a:lstStyle/>
        <a:p>
          <a:endParaRPr lang="en-IE"/>
        </a:p>
      </dgm:t>
    </dgm:pt>
    <dgm:pt modelId="{E439768B-782A-44CE-AF93-FEDA2258606B}" type="sibTrans" cxnId="{9D97D94F-2525-442E-A14B-40076ED05FAA}">
      <dgm:prSet/>
      <dgm:spPr/>
      <dgm:t>
        <a:bodyPr/>
        <a:lstStyle/>
        <a:p>
          <a:endParaRPr lang="en-IE"/>
        </a:p>
      </dgm:t>
    </dgm:pt>
    <dgm:pt modelId="{A913B558-8049-448E-BB75-10374526641A}">
      <dgm:prSet phldrT="[Text]" custT="1"/>
      <dgm:spPr>
        <a:solidFill>
          <a:srgbClr val="0070C0"/>
        </a:solidFill>
      </dgm:spPr>
      <dgm:t>
        <a:bodyPr/>
        <a:lstStyle/>
        <a:p>
          <a:r>
            <a:rPr lang="en-IE" sz="1800" dirty="0"/>
            <a:t>Deregulation of HPA stress axis (neural/endocrine)</a:t>
          </a:r>
        </a:p>
      </dgm:t>
    </dgm:pt>
    <dgm:pt modelId="{FC06704A-AA42-4579-8210-D1F5407A3498}" type="parTrans" cxnId="{A797E8DB-52F9-49DD-A2A3-4637CB5AF93F}">
      <dgm:prSet/>
      <dgm:spPr/>
      <dgm:t>
        <a:bodyPr/>
        <a:lstStyle/>
        <a:p>
          <a:endParaRPr lang="en-IE"/>
        </a:p>
      </dgm:t>
    </dgm:pt>
    <dgm:pt modelId="{870B606A-C7B5-4E93-BA74-26F69A5E2E1F}" type="sibTrans" cxnId="{A797E8DB-52F9-49DD-A2A3-4637CB5AF93F}">
      <dgm:prSet/>
      <dgm:spPr/>
      <dgm:t>
        <a:bodyPr/>
        <a:lstStyle/>
        <a:p>
          <a:endParaRPr lang="en-IE"/>
        </a:p>
      </dgm:t>
    </dgm:pt>
    <dgm:pt modelId="{E7792C3D-CE53-4938-B9B6-4E77ED4B0EEA}">
      <dgm:prSet phldrT="[Text]" custT="1"/>
      <dgm:spPr>
        <a:solidFill>
          <a:srgbClr val="FF9999"/>
        </a:solidFill>
      </dgm:spPr>
      <dgm:t>
        <a:bodyPr/>
        <a:lstStyle/>
        <a:p>
          <a:pPr algn="ctr"/>
          <a:r>
            <a:rPr lang="en-IE" sz="2400" b="1" dirty="0">
              <a:solidFill>
                <a:srgbClr val="C00000"/>
              </a:solidFill>
            </a:rPr>
            <a:t>Post traumatic stress:</a:t>
          </a:r>
        </a:p>
        <a:p>
          <a:pPr algn="l"/>
          <a:r>
            <a:rPr lang="en-IE" sz="1800" dirty="0">
              <a:solidFill>
                <a:srgbClr val="C00000"/>
              </a:solidFill>
            </a:rPr>
            <a:t>-  Hyper- and </a:t>
          </a:r>
          <a:r>
            <a:rPr lang="en-IE" sz="1800" dirty="0" err="1">
              <a:solidFill>
                <a:srgbClr val="C00000"/>
              </a:solidFill>
            </a:rPr>
            <a:t>hypoarousal</a:t>
          </a:r>
          <a:r>
            <a:rPr lang="en-IE" sz="1800" dirty="0">
              <a:solidFill>
                <a:srgbClr val="C00000"/>
              </a:solidFill>
            </a:rPr>
            <a:t> </a:t>
          </a:r>
        </a:p>
        <a:p>
          <a:pPr algn="l"/>
          <a:r>
            <a:rPr lang="en-IE" sz="1800" dirty="0">
              <a:solidFill>
                <a:srgbClr val="C00000"/>
              </a:solidFill>
            </a:rPr>
            <a:t>- Conditioned anxiety responses, nightmares, intrusions,  memory problems, hypervigilance, dissociation</a:t>
          </a:r>
        </a:p>
      </dgm:t>
    </dgm:pt>
    <dgm:pt modelId="{DE7FCC63-388A-4910-89C4-C5A70192ACF3}" type="parTrans" cxnId="{3C477464-2D96-4FA4-9C20-A3D1F5B34A10}">
      <dgm:prSet/>
      <dgm:spPr/>
      <dgm:t>
        <a:bodyPr/>
        <a:lstStyle/>
        <a:p>
          <a:endParaRPr lang="en-IE"/>
        </a:p>
      </dgm:t>
    </dgm:pt>
    <dgm:pt modelId="{1FB06616-E90D-4B01-86C7-842438C4702A}" type="sibTrans" cxnId="{3C477464-2D96-4FA4-9C20-A3D1F5B34A10}">
      <dgm:prSet/>
      <dgm:spPr/>
      <dgm:t>
        <a:bodyPr/>
        <a:lstStyle/>
        <a:p>
          <a:endParaRPr lang="en-IE"/>
        </a:p>
      </dgm:t>
    </dgm:pt>
    <dgm:pt modelId="{6848D264-309C-4BF3-ACDF-0B13DE4A2328}" type="pres">
      <dgm:prSet presAssocID="{97A98959-A3BB-4AD7-84D0-CE8650CE8354}" presName="diagram" presStyleCnt="0">
        <dgm:presLayoutVars>
          <dgm:dir/>
          <dgm:resizeHandles val="exact"/>
        </dgm:presLayoutVars>
      </dgm:prSet>
      <dgm:spPr/>
    </dgm:pt>
    <dgm:pt modelId="{F003A93B-479E-4AE1-9E22-1F8D45BCD2EB}" type="pres">
      <dgm:prSet presAssocID="{6573AD22-62BE-4192-8FDF-5B65F685596F}" presName="node" presStyleLbl="node1" presStyleIdx="0" presStyleCnt="5" custScaleY="171490" custLinFactX="69213" custLinFactY="48470" custLinFactNeighborX="100000" custLinFactNeighborY="100000">
        <dgm:presLayoutVars>
          <dgm:bulletEnabled val="1"/>
        </dgm:presLayoutVars>
      </dgm:prSet>
      <dgm:spPr/>
    </dgm:pt>
    <dgm:pt modelId="{0D4F41BB-C540-4BB8-AF40-48BA9D7E965E}" type="pres">
      <dgm:prSet presAssocID="{6B53C263-5E88-428C-AE87-3EBA99406C0A}" presName="sibTrans" presStyleLbl="sibTrans2D1" presStyleIdx="0" presStyleCnt="4" custAng="11626777" custScaleX="96155" custScaleY="144033" custLinFactNeighborX="90174" custLinFactNeighborY="47705"/>
      <dgm:spPr/>
    </dgm:pt>
    <dgm:pt modelId="{60D5075D-A8B0-467D-9B3F-CF3CD722CEAB}" type="pres">
      <dgm:prSet presAssocID="{6B53C263-5E88-428C-AE87-3EBA99406C0A}" presName="connectorText" presStyleLbl="sibTrans2D1" presStyleIdx="0" presStyleCnt="4"/>
      <dgm:spPr/>
    </dgm:pt>
    <dgm:pt modelId="{027D9A0B-D89B-4F81-AD87-A98F851A68D4}" type="pres">
      <dgm:prSet presAssocID="{F0EFDEEA-8BED-43A0-B563-82264DE45B73}" presName="node" presStyleLbl="node1" presStyleIdx="1" presStyleCnt="5" custScaleX="68102" custScaleY="60696" custLinFactY="-10592" custLinFactNeighborX="-7881" custLinFactNeighborY="-100000">
        <dgm:presLayoutVars>
          <dgm:bulletEnabled val="1"/>
        </dgm:presLayoutVars>
      </dgm:prSet>
      <dgm:spPr/>
    </dgm:pt>
    <dgm:pt modelId="{30B7FDE8-72E6-42AA-A111-8BB806770C4D}" type="pres">
      <dgm:prSet presAssocID="{2EE42506-CEFD-4125-B5D7-B27B737E6DB6}" presName="sibTrans" presStyleLbl="sibTrans2D1" presStyleIdx="1" presStyleCnt="4" custAng="47078" custFlipHor="1" custScaleX="369910" custLinFactNeighborX="11964" custLinFactNeighborY="10033"/>
      <dgm:spPr/>
    </dgm:pt>
    <dgm:pt modelId="{FFCCA0E7-16DC-4710-B77E-5CE0B77DD18E}" type="pres">
      <dgm:prSet presAssocID="{2EE42506-CEFD-4125-B5D7-B27B737E6DB6}" presName="connectorText" presStyleLbl="sibTrans2D1" presStyleIdx="1" presStyleCnt="4"/>
      <dgm:spPr/>
    </dgm:pt>
    <dgm:pt modelId="{57A2F6D9-AA7E-4A97-AADB-2EB7C17D03ED}" type="pres">
      <dgm:prSet presAssocID="{ADE0E373-85BD-454C-A597-8167C0E2CA47}" presName="node" presStyleLbl="node1" presStyleIdx="2" presStyleCnt="5" custLinFactX="-33689" custLinFactNeighborX="-100000" custLinFactNeighborY="-8313">
        <dgm:presLayoutVars>
          <dgm:bulletEnabled val="1"/>
        </dgm:presLayoutVars>
      </dgm:prSet>
      <dgm:spPr/>
    </dgm:pt>
    <dgm:pt modelId="{F5E2C58D-7C3B-45BA-998D-D285C4D289AF}" type="pres">
      <dgm:prSet presAssocID="{E439768B-782A-44CE-AF93-FEDA2258606B}" presName="sibTrans" presStyleLbl="sibTrans2D1" presStyleIdx="2" presStyleCnt="4" custAng="20323343" custScaleX="816869" custScaleY="123997" custLinFactX="-380072" custLinFactY="-3479" custLinFactNeighborX="-400000" custLinFactNeighborY="-100000"/>
      <dgm:spPr/>
    </dgm:pt>
    <dgm:pt modelId="{CA6F78AE-0226-4BF2-ACE5-040A125AA266}" type="pres">
      <dgm:prSet presAssocID="{E439768B-782A-44CE-AF93-FEDA2258606B}" presName="connectorText" presStyleLbl="sibTrans2D1" presStyleIdx="2" presStyleCnt="4"/>
      <dgm:spPr/>
    </dgm:pt>
    <dgm:pt modelId="{CE7D9B86-7F1B-458E-9D7C-BFB249F1A719}" type="pres">
      <dgm:prSet presAssocID="{A913B558-8049-448E-BB75-10374526641A}" presName="node" presStyleLbl="node1" presStyleIdx="3" presStyleCnt="5" custScaleY="172730" custLinFactX="-85617" custLinFactNeighborX="-100000" custLinFactNeighborY="-90306">
        <dgm:presLayoutVars>
          <dgm:bulletEnabled val="1"/>
        </dgm:presLayoutVars>
      </dgm:prSet>
      <dgm:spPr/>
    </dgm:pt>
    <dgm:pt modelId="{DC07A5F1-ABCB-4299-AFD2-A02783F3C39E}" type="pres">
      <dgm:prSet presAssocID="{870B606A-C7B5-4E93-BA74-26F69A5E2E1F}" presName="sibTrans" presStyleLbl="sibTrans2D1" presStyleIdx="3" presStyleCnt="4" custAng="1650798" custScaleX="114060" custScaleY="167236" custLinFactX="33788" custLinFactNeighborX="100000" custLinFactNeighborY="11310"/>
      <dgm:spPr/>
    </dgm:pt>
    <dgm:pt modelId="{F636D6B1-0DDC-441C-8F70-F09454DF1453}" type="pres">
      <dgm:prSet presAssocID="{870B606A-C7B5-4E93-BA74-26F69A5E2E1F}" presName="connectorText" presStyleLbl="sibTrans2D1" presStyleIdx="3" presStyleCnt="4"/>
      <dgm:spPr/>
    </dgm:pt>
    <dgm:pt modelId="{19FA296F-BC4D-42B4-B0DC-1C4DBA84B459}" type="pres">
      <dgm:prSet presAssocID="{E7792C3D-CE53-4938-B9B6-4E77ED4B0EEA}" presName="node" presStyleLbl="node1" presStyleIdx="4" presStyleCnt="5" custScaleX="221143" custScaleY="123609" custLinFactNeighborX="67254" custLinFactNeighborY="96510">
        <dgm:presLayoutVars>
          <dgm:bulletEnabled val="1"/>
        </dgm:presLayoutVars>
      </dgm:prSet>
      <dgm:spPr/>
    </dgm:pt>
  </dgm:ptLst>
  <dgm:cxnLst>
    <dgm:cxn modelId="{452E7516-F323-479D-AFFE-B0E12CA282D6}" type="presOf" srcId="{6B53C263-5E88-428C-AE87-3EBA99406C0A}" destId="{0D4F41BB-C540-4BB8-AF40-48BA9D7E965E}" srcOrd="0" destOrd="0" presId="urn:microsoft.com/office/officeart/2005/8/layout/process5"/>
    <dgm:cxn modelId="{D0E27661-9111-4AF7-837E-D4AA924CABF2}" srcId="{97A98959-A3BB-4AD7-84D0-CE8650CE8354}" destId="{6573AD22-62BE-4192-8FDF-5B65F685596F}" srcOrd="0" destOrd="0" parTransId="{6DE52693-8CB2-4C51-A944-149D8915BBF7}" sibTransId="{6B53C263-5E88-428C-AE87-3EBA99406C0A}"/>
    <dgm:cxn modelId="{3C477464-2D96-4FA4-9C20-A3D1F5B34A10}" srcId="{97A98959-A3BB-4AD7-84D0-CE8650CE8354}" destId="{E7792C3D-CE53-4938-B9B6-4E77ED4B0EEA}" srcOrd="4" destOrd="0" parTransId="{DE7FCC63-388A-4910-89C4-C5A70192ACF3}" sibTransId="{1FB06616-E90D-4B01-86C7-842438C4702A}"/>
    <dgm:cxn modelId="{0B51124A-7859-4822-A011-454EE25CCC92}" type="presOf" srcId="{97A98959-A3BB-4AD7-84D0-CE8650CE8354}" destId="{6848D264-309C-4BF3-ACDF-0B13DE4A2328}" srcOrd="0" destOrd="0" presId="urn:microsoft.com/office/officeart/2005/8/layout/process5"/>
    <dgm:cxn modelId="{1102906D-1086-414D-AD2B-EBE755BA8DA2}" type="presOf" srcId="{F0EFDEEA-8BED-43A0-B563-82264DE45B73}" destId="{027D9A0B-D89B-4F81-AD87-A98F851A68D4}" srcOrd="0" destOrd="0" presId="urn:microsoft.com/office/officeart/2005/8/layout/process5"/>
    <dgm:cxn modelId="{9D97D94F-2525-442E-A14B-40076ED05FAA}" srcId="{97A98959-A3BB-4AD7-84D0-CE8650CE8354}" destId="{ADE0E373-85BD-454C-A597-8167C0E2CA47}" srcOrd="2" destOrd="0" parTransId="{55194282-02B0-4DE4-A91E-314670D82137}" sibTransId="{E439768B-782A-44CE-AF93-FEDA2258606B}"/>
    <dgm:cxn modelId="{30D52770-49C4-4739-BB04-2D82FA12E1A5}" type="presOf" srcId="{2EE42506-CEFD-4125-B5D7-B27B737E6DB6}" destId="{FFCCA0E7-16DC-4710-B77E-5CE0B77DD18E}" srcOrd="1" destOrd="0" presId="urn:microsoft.com/office/officeart/2005/8/layout/process5"/>
    <dgm:cxn modelId="{0F204A7A-4B69-4CA2-8F01-0E45D8A3EEDB}" type="presOf" srcId="{6B53C263-5E88-428C-AE87-3EBA99406C0A}" destId="{60D5075D-A8B0-467D-9B3F-CF3CD722CEAB}" srcOrd="1" destOrd="0" presId="urn:microsoft.com/office/officeart/2005/8/layout/process5"/>
    <dgm:cxn modelId="{25CA5C7D-6A9B-400E-8EEC-2D3AB3BA1CA6}" type="presOf" srcId="{2EE42506-CEFD-4125-B5D7-B27B737E6DB6}" destId="{30B7FDE8-72E6-42AA-A111-8BB806770C4D}" srcOrd="0" destOrd="0" presId="urn:microsoft.com/office/officeart/2005/8/layout/process5"/>
    <dgm:cxn modelId="{F9A9E480-BCE1-43A3-AF1C-D87EAF5EFF52}" type="presOf" srcId="{E439768B-782A-44CE-AF93-FEDA2258606B}" destId="{F5E2C58D-7C3B-45BA-998D-D285C4D289AF}" srcOrd="0" destOrd="0" presId="urn:microsoft.com/office/officeart/2005/8/layout/process5"/>
    <dgm:cxn modelId="{E668A28C-DFF1-4568-9225-8CE215A35FF1}" type="presOf" srcId="{E7792C3D-CE53-4938-B9B6-4E77ED4B0EEA}" destId="{19FA296F-BC4D-42B4-B0DC-1C4DBA84B459}" srcOrd="0" destOrd="0" presId="urn:microsoft.com/office/officeart/2005/8/layout/process5"/>
    <dgm:cxn modelId="{AD7B02A6-5D78-4DE4-9585-F4BE6CA38BDC}" type="presOf" srcId="{ADE0E373-85BD-454C-A597-8167C0E2CA47}" destId="{57A2F6D9-AA7E-4A97-AADB-2EB7C17D03ED}" srcOrd="0" destOrd="0" presId="urn:microsoft.com/office/officeart/2005/8/layout/process5"/>
    <dgm:cxn modelId="{EB6695BC-5D56-45FB-A921-47573A41CDA6}" type="presOf" srcId="{870B606A-C7B5-4E93-BA74-26F69A5E2E1F}" destId="{DC07A5F1-ABCB-4299-AFD2-A02783F3C39E}" srcOrd="0" destOrd="0" presId="urn:microsoft.com/office/officeart/2005/8/layout/process5"/>
    <dgm:cxn modelId="{E68917D9-0355-424C-B81F-ABE81851391D}" type="presOf" srcId="{E439768B-782A-44CE-AF93-FEDA2258606B}" destId="{CA6F78AE-0226-4BF2-ACE5-040A125AA266}" srcOrd="1" destOrd="0" presId="urn:microsoft.com/office/officeart/2005/8/layout/process5"/>
    <dgm:cxn modelId="{A797E8DB-52F9-49DD-A2A3-4637CB5AF93F}" srcId="{97A98959-A3BB-4AD7-84D0-CE8650CE8354}" destId="{A913B558-8049-448E-BB75-10374526641A}" srcOrd="3" destOrd="0" parTransId="{FC06704A-AA42-4579-8210-D1F5407A3498}" sibTransId="{870B606A-C7B5-4E93-BA74-26F69A5E2E1F}"/>
    <dgm:cxn modelId="{1D72A8E2-CCBA-4A09-A358-6419BE99076C}" type="presOf" srcId="{870B606A-C7B5-4E93-BA74-26F69A5E2E1F}" destId="{F636D6B1-0DDC-441C-8F70-F09454DF1453}" srcOrd="1" destOrd="0" presId="urn:microsoft.com/office/officeart/2005/8/layout/process5"/>
    <dgm:cxn modelId="{E8B8A9E9-70B3-4E72-80B2-9872E4130391}" srcId="{97A98959-A3BB-4AD7-84D0-CE8650CE8354}" destId="{F0EFDEEA-8BED-43A0-B563-82264DE45B73}" srcOrd="1" destOrd="0" parTransId="{9F5206C2-F686-4455-8CB6-3FEE956A4E45}" sibTransId="{2EE42506-CEFD-4125-B5D7-B27B737E6DB6}"/>
    <dgm:cxn modelId="{173E67F4-13A4-4F30-98E6-AAD20FDE70F5}" type="presOf" srcId="{6573AD22-62BE-4192-8FDF-5B65F685596F}" destId="{F003A93B-479E-4AE1-9E22-1F8D45BCD2EB}" srcOrd="0" destOrd="0" presId="urn:microsoft.com/office/officeart/2005/8/layout/process5"/>
    <dgm:cxn modelId="{B4549FFD-7AE7-467D-8875-896B783055FA}" type="presOf" srcId="{A913B558-8049-448E-BB75-10374526641A}" destId="{CE7D9B86-7F1B-458E-9D7C-BFB249F1A719}" srcOrd="0" destOrd="0" presId="urn:microsoft.com/office/officeart/2005/8/layout/process5"/>
    <dgm:cxn modelId="{0CD66269-9CC9-447C-988E-80BF1E68E269}" type="presParOf" srcId="{6848D264-309C-4BF3-ACDF-0B13DE4A2328}" destId="{F003A93B-479E-4AE1-9E22-1F8D45BCD2EB}" srcOrd="0" destOrd="0" presId="urn:microsoft.com/office/officeart/2005/8/layout/process5"/>
    <dgm:cxn modelId="{8CC19D1C-244B-4E6C-82C8-AE68D307F791}" type="presParOf" srcId="{6848D264-309C-4BF3-ACDF-0B13DE4A2328}" destId="{0D4F41BB-C540-4BB8-AF40-48BA9D7E965E}" srcOrd="1" destOrd="0" presId="urn:microsoft.com/office/officeart/2005/8/layout/process5"/>
    <dgm:cxn modelId="{5640B2C3-5081-4B08-B646-3903675E9D01}" type="presParOf" srcId="{0D4F41BB-C540-4BB8-AF40-48BA9D7E965E}" destId="{60D5075D-A8B0-467D-9B3F-CF3CD722CEAB}" srcOrd="0" destOrd="0" presId="urn:microsoft.com/office/officeart/2005/8/layout/process5"/>
    <dgm:cxn modelId="{275120C6-FD99-4A3A-81D6-92B98514D577}" type="presParOf" srcId="{6848D264-309C-4BF3-ACDF-0B13DE4A2328}" destId="{027D9A0B-D89B-4F81-AD87-A98F851A68D4}" srcOrd="2" destOrd="0" presId="urn:microsoft.com/office/officeart/2005/8/layout/process5"/>
    <dgm:cxn modelId="{B198261D-B50D-40F8-ABEF-A995F3FAFABB}" type="presParOf" srcId="{6848D264-309C-4BF3-ACDF-0B13DE4A2328}" destId="{30B7FDE8-72E6-42AA-A111-8BB806770C4D}" srcOrd="3" destOrd="0" presId="urn:microsoft.com/office/officeart/2005/8/layout/process5"/>
    <dgm:cxn modelId="{E55F871D-9C68-4DB4-92F0-E78A41731C78}" type="presParOf" srcId="{30B7FDE8-72E6-42AA-A111-8BB806770C4D}" destId="{FFCCA0E7-16DC-4710-B77E-5CE0B77DD18E}" srcOrd="0" destOrd="0" presId="urn:microsoft.com/office/officeart/2005/8/layout/process5"/>
    <dgm:cxn modelId="{D7C4DAC5-AAED-40D2-961E-10FA3FD9C5C2}" type="presParOf" srcId="{6848D264-309C-4BF3-ACDF-0B13DE4A2328}" destId="{57A2F6D9-AA7E-4A97-AADB-2EB7C17D03ED}" srcOrd="4" destOrd="0" presId="urn:microsoft.com/office/officeart/2005/8/layout/process5"/>
    <dgm:cxn modelId="{716AC433-1A0F-4384-91F5-764632C78190}" type="presParOf" srcId="{6848D264-309C-4BF3-ACDF-0B13DE4A2328}" destId="{F5E2C58D-7C3B-45BA-998D-D285C4D289AF}" srcOrd="5" destOrd="0" presId="urn:microsoft.com/office/officeart/2005/8/layout/process5"/>
    <dgm:cxn modelId="{7EC0B04F-6F30-41BB-A141-FDCCC5350D24}" type="presParOf" srcId="{F5E2C58D-7C3B-45BA-998D-D285C4D289AF}" destId="{CA6F78AE-0226-4BF2-ACE5-040A125AA266}" srcOrd="0" destOrd="0" presId="urn:microsoft.com/office/officeart/2005/8/layout/process5"/>
    <dgm:cxn modelId="{FE3F46F6-267D-43F6-889C-2EF531FF774D}" type="presParOf" srcId="{6848D264-309C-4BF3-ACDF-0B13DE4A2328}" destId="{CE7D9B86-7F1B-458E-9D7C-BFB249F1A719}" srcOrd="6" destOrd="0" presId="urn:microsoft.com/office/officeart/2005/8/layout/process5"/>
    <dgm:cxn modelId="{C5F05A00-8C91-4750-9AC8-EE098E3C8894}" type="presParOf" srcId="{6848D264-309C-4BF3-ACDF-0B13DE4A2328}" destId="{DC07A5F1-ABCB-4299-AFD2-A02783F3C39E}" srcOrd="7" destOrd="0" presId="urn:microsoft.com/office/officeart/2005/8/layout/process5"/>
    <dgm:cxn modelId="{E390B22B-FC5A-4AF1-A161-6D11AB27260A}" type="presParOf" srcId="{DC07A5F1-ABCB-4299-AFD2-A02783F3C39E}" destId="{F636D6B1-0DDC-441C-8F70-F09454DF1453}" srcOrd="0" destOrd="0" presId="urn:microsoft.com/office/officeart/2005/8/layout/process5"/>
    <dgm:cxn modelId="{FDBF7977-59F2-4D11-AB4F-D8F20F45265D}" type="presParOf" srcId="{6848D264-309C-4BF3-ACDF-0B13DE4A2328}" destId="{19FA296F-BC4D-42B4-B0DC-1C4DBA84B459}" srcOrd="8"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03A93B-479E-4AE1-9E22-1F8D45BCD2EB}">
      <dsp:nvSpPr>
        <dsp:cNvPr id="0" name=""/>
        <dsp:cNvSpPr/>
      </dsp:nvSpPr>
      <dsp:spPr>
        <a:xfrm>
          <a:off x="3922404" y="2388617"/>
          <a:ext cx="2151831" cy="2214105"/>
        </a:xfrm>
        <a:prstGeom prst="roundRect">
          <a:avLst>
            <a:gd name="adj" fmla="val 10000"/>
          </a:avLst>
        </a:prstGeom>
        <a:solidFill>
          <a:srgbClr val="0070C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IE" sz="1800" kern="1200" dirty="0"/>
            <a:t>possible neural imprint </a:t>
          </a:r>
        </a:p>
        <a:p>
          <a:pPr marL="0" lvl="0" indent="0" algn="ctr" defTabSz="800100">
            <a:lnSpc>
              <a:spcPct val="90000"/>
            </a:lnSpc>
            <a:spcBef>
              <a:spcPct val="0"/>
            </a:spcBef>
            <a:spcAft>
              <a:spcPct val="35000"/>
            </a:spcAft>
            <a:buNone/>
          </a:pPr>
          <a:r>
            <a:rPr lang="en-IE" sz="1800" kern="1200" dirty="0"/>
            <a:t>- amygdala (fear)</a:t>
          </a:r>
        </a:p>
        <a:p>
          <a:pPr marL="0" lvl="0" indent="0" algn="ctr" defTabSz="800100">
            <a:lnSpc>
              <a:spcPct val="90000"/>
            </a:lnSpc>
            <a:spcBef>
              <a:spcPct val="0"/>
            </a:spcBef>
            <a:spcAft>
              <a:spcPct val="35000"/>
            </a:spcAft>
            <a:buNone/>
          </a:pPr>
          <a:r>
            <a:rPr lang="en-IE" sz="1800" kern="1200" dirty="0"/>
            <a:t>- hippocampus (memory) </a:t>
          </a:r>
        </a:p>
        <a:p>
          <a:pPr marL="0" lvl="0" indent="0" algn="ctr" defTabSz="800100">
            <a:lnSpc>
              <a:spcPct val="90000"/>
            </a:lnSpc>
            <a:spcBef>
              <a:spcPct val="0"/>
            </a:spcBef>
            <a:spcAft>
              <a:spcPct val="35000"/>
            </a:spcAft>
            <a:buNone/>
          </a:pPr>
          <a:r>
            <a:rPr lang="en-IE" sz="1800" kern="1200" dirty="0"/>
            <a:t>- pre-frontal cortex (inhibiting)</a:t>
          </a:r>
        </a:p>
      </dsp:txBody>
      <dsp:txXfrm>
        <a:off x="3985429" y="2451642"/>
        <a:ext cx="2025781" cy="2088055"/>
      </dsp:txXfrm>
    </dsp:sp>
    <dsp:sp modelId="{0D4F41BB-C540-4BB8-AF40-48BA9D7E965E}">
      <dsp:nvSpPr>
        <dsp:cNvPr id="0" name=""/>
        <dsp:cNvSpPr/>
      </dsp:nvSpPr>
      <dsp:spPr>
        <a:xfrm rot="5015360">
          <a:off x="4686499" y="1480466"/>
          <a:ext cx="871479" cy="76863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133600">
            <a:lnSpc>
              <a:spcPct val="90000"/>
            </a:lnSpc>
            <a:spcBef>
              <a:spcPct val="0"/>
            </a:spcBef>
            <a:spcAft>
              <a:spcPct val="35000"/>
            </a:spcAft>
            <a:buNone/>
          </a:pPr>
          <a:endParaRPr lang="en-IE" sz="4800" kern="1200" dirty="0"/>
        </a:p>
      </dsp:txBody>
      <dsp:txXfrm rot="5400000">
        <a:off x="4878774" y="1429766"/>
        <a:ext cx="461182" cy="640888"/>
      </dsp:txXfrm>
    </dsp:sp>
    <dsp:sp modelId="{027D9A0B-D89B-4F81-AD87-A98F851A68D4}">
      <dsp:nvSpPr>
        <dsp:cNvPr id="0" name=""/>
        <dsp:cNvSpPr/>
      </dsp:nvSpPr>
      <dsp:spPr>
        <a:xfrm>
          <a:off x="3124204" y="0"/>
          <a:ext cx="1465440" cy="783645"/>
        </a:xfrm>
        <a:prstGeom prst="roundRect">
          <a:avLst>
            <a:gd name="adj" fmla="val 10000"/>
          </a:avLst>
        </a:prstGeom>
        <a:solidFill>
          <a:srgbClr val="C00000"/>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IE" sz="2400" kern="1200" dirty="0"/>
            <a:t>Critical incidents</a:t>
          </a:r>
        </a:p>
      </dsp:txBody>
      <dsp:txXfrm>
        <a:off x="3147156" y="22952"/>
        <a:ext cx="1419536" cy="737741"/>
      </dsp:txXfrm>
    </dsp:sp>
    <dsp:sp modelId="{30B7FDE8-72E6-42AA-A111-8BB806770C4D}">
      <dsp:nvSpPr>
        <dsp:cNvPr id="0" name=""/>
        <dsp:cNvSpPr/>
      </dsp:nvSpPr>
      <dsp:spPr>
        <a:xfrm rot="16032584" flipH="1">
          <a:off x="3803722" y="590852"/>
          <a:ext cx="82887" cy="53365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IE" sz="500" kern="1200" dirty="0"/>
        </a:p>
      </dsp:txBody>
      <dsp:txXfrm rot="-5400000">
        <a:off x="3684465" y="816250"/>
        <a:ext cx="320192" cy="58021"/>
      </dsp:txXfrm>
    </dsp:sp>
    <dsp:sp modelId="{57A2F6D9-AA7E-4A97-AADB-2EB7C17D03ED}">
      <dsp:nvSpPr>
        <dsp:cNvPr id="0" name=""/>
        <dsp:cNvSpPr/>
      </dsp:nvSpPr>
      <dsp:spPr>
        <a:xfrm>
          <a:off x="2743200" y="825897"/>
          <a:ext cx="2151831" cy="1291098"/>
        </a:xfrm>
        <a:prstGeom prst="roundRect">
          <a:avLst>
            <a:gd name="adj" fmla="val 10000"/>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IE" sz="1800" kern="1200" dirty="0"/>
            <a:t>Person might get overwhelmed</a:t>
          </a:r>
        </a:p>
      </dsp:txBody>
      <dsp:txXfrm>
        <a:off x="2781015" y="863712"/>
        <a:ext cx="2076201" cy="1215468"/>
      </dsp:txXfrm>
    </dsp:sp>
    <dsp:sp modelId="{F5E2C58D-7C3B-45BA-998D-D285C4D289AF}">
      <dsp:nvSpPr>
        <dsp:cNvPr id="0" name=""/>
        <dsp:cNvSpPr/>
      </dsp:nvSpPr>
      <dsp:spPr>
        <a:xfrm rot="5857300">
          <a:off x="1495380" y="1361777"/>
          <a:ext cx="1303687" cy="66171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444750">
            <a:lnSpc>
              <a:spcPct val="90000"/>
            </a:lnSpc>
            <a:spcBef>
              <a:spcPct val="0"/>
            </a:spcBef>
            <a:spcAft>
              <a:spcPct val="35000"/>
            </a:spcAft>
            <a:buNone/>
          </a:pPr>
          <a:endParaRPr lang="en-IE" sz="5500" kern="1200"/>
        </a:p>
      </dsp:txBody>
      <dsp:txXfrm rot="-5400000">
        <a:off x="1961874" y="1041668"/>
        <a:ext cx="397029" cy="1105173"/>
      </dsp:txXfrm>
    </dsp:sp>
    <dsp:sp modelId="{CE7D9B86-7F1B-458E-9D7C-BFB249F1A719}">
      <dsp:nvSpPr>
        <dsp:cNvPr id="0" name=""/>
        <dsp:cNvSpPr/>
      </dsp:nvSpPr>
      <dsp:spPr>
        <a:xfrm>
          <a:off x="1625797" y="2380621"/>
          <a:ext cx="2151831" cy="2230115"/>
        </a:xfrm>
        <a:prstGeom prst="roundRect">
          <a:avLst>
            <a:gd name="adj" fmla="val 10000"/>
          </a:avLst>
        </a:prstGeom>
        <a:solidFill>
          <a:srgbClr val="0070C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IE" sz="1800" kern="1200" dirty="0"/>
            <a:t>Deregulation of HPA stress axis (neural/endocrine)</a:t>
          </a:r>
        </a:p>
      </dsp:txBody>
      <dsp:txXfrm>
        <a:off x="1688822" y="2443646"/>
        <a:ext cx="2025781" cy="2104065"/>
      </dsp:txXfrm>
    </dsp:sp>
    <dsp:sp modelId="{DC07A5F1-ABCB-4299-AFD2-A02783F3C39E}">
      <dsp:nvSpPr>
        <dsp:cNvPr id="0" name=""/>
        <dsp:cNvSpPr/>
      </dsp:nvSpPr>
      <dsp:spPr>
        <a:xfrm rot="5255003">
          <a:off x="3374929" y="4245110"/>
          <a:ext cx="29121" cy="89246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IE" sz="500" kern="1200"/>
        </a:p>
      </dsp:txBody>
      <dsp:txXfrm rot="-5400000">
        <a:off x="3121567" y="4676784"/>
        <a:ext cx="535477" cy="20385"/>
      </dsp:txXfrm>
    </dsp:sp>
    <dsp:sp modelId="{19FA296F-BC4D-42B4-B0DC-1C4DBA84B459}">
      <dsp:nvSpPr>
        <dsp:cNvPr id="0" name=""/>
        <dsp:cNvSpPr/>
      </dsp:nvSpPr>
      <dsp:spPr>
        <a:xfrm>
          <a:off x="1447798" y="4652485"/>
          <a:ext cx="4758624" cy="1595914"/>
        </a:xfrm>
        <a:prstGeom prst="roundRect">
          <a:avLst>
            <a:gd name="adj" fmla="val 10000"/>
          </a:avLst>
        </a:prstGeom>
        <a:solidFill>
          <a:srgbClr val="FF9999"/>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IE" sz="2400" b="1" kern="1200" dirty="0">
              <a:solidFill>
                <a:srgbClr val="C00000"/>
              </a:solidFill>
            </a:rPr>
            <a:t>Post traumatic stress:</a:t>
          </a:r>
        </a:p>
        <a:p>
          <a:pPr marL="0" lvl="0" indent="0" algn="l" defTabSz="1066800">
            <a:lnSpc>
              <a:spcPct val="90000"/>
            </a:lnSpc>
            <a:spcBef>
              <a:spcPct val="0"/>
            </a:spcBef>
            <a:spcAft>
              <a:spcPct val="35000"/>
            </a:spcAft>
            <a:buNone/>
          </a:pPr>
          <a:r>
            <a:rPr lang="en-IE" sz="1800" kern="1200" dirty="0">
              <a:solidFill>
                <a:srgbClr val="C00000"/>
              </a:solidFill>
            </a:rPr>
            <a:t>-  Hyper- and </a:t>
          </a:r>
          <a:r>
            <a:rPr lang="en-IE" sz="1800" kern="1200" dirty="0" err="1">
              <a:solidFill>
                <a:srgbClr val="C00000"/>
              </a:solidFill>
            </a:rPr>
            <a:t>hypoarousal</a:t>
          </a:r>
          <a:r>
            <a:rPr lang="en-IE" sz="1800" kern="1200" dirty="0">
              <a:solidFill>
                <a:srgbClr val="C00000"/>
              </a:solidFill>
            </a:rPr>
            <a:t> </a:t>
          </a:r>
        </a:p>
        <a:p>
          <a:pPr marL="0" lvl="0" indent="0" algn="l" defTabSz="1066800">
            <a:lnSpc>
              <a:spcPct val="90000"/>
            </a:lnSpc>
            <a:spcBef>
              <a:spcPct val="0"/>
            </a:spcBef>
            <a:spcAft>
              <a:spcPct val="35000"/>
            </a:spcAft>
            <a:buNone/>
          </a:pPr>
          <a:r>
            <a:rPr lang="en-IE" sz="1800" kern="1200" dirty="0">
              <a:solidFill>
                <a:srgbClr val="C00000"/>
              </a:solidFill>
            </a:rPr>
            <a:t>- Conditioned anxiety responses, nightmares, intrusions,  memory problems, hypervigilance, dissociation</a:t>
          </a:r>
        </a:p>
      </dsp:txBody>
      <dsp:txXfrm>
        <a:off x="1494541" y="4699228"/>
        <a:ext cx="4665138" cy="1502428"/>
      </dsp:txXfrm>
    </dsp:sp>
  </dsp:spTree>
</dsp:drawing>
</file>

<file path=ppt/diagrams/layout1.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defRPr sz="1200">
                <a:cs typeface="+mn-cs"/>
              </a:defRPr>
            </a:lvl1pPr>
          </a:lstStyle>
          <a:p>
            <a:pPr>
              <a:defRPr/>
            </a:pPr>
            <a:endParaRPr lang="en-US"/>
          </a:p>
        </p:txBody>
      </p:sp>
      <p:sp>
        <p:nvSpPr>
          <p:cNvPr id="81923"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US"/>
          </a:p>
        </p:txBody>
      </p:sp>
      <p:sp>
        <p:nvSpPr>
          <p:cNvPr id="81924"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0" hangingPunct="0">
              <a:defRPr sz="1200">
                <a:cs typeface="+mn-cs"/>
              </a:defRPr>
            </a:lvl1pPr>
          </a:lstStyle>
          <a:p>
            <a:pPr>
              <a:defRPr/>
            </a:pPr>
            <a:endParaRPr lang="en-US"/>
          </a:p>
        </p:txBody>
      </p:sp>
      <p:sp>
        <p:nvSpPr>
          <p:cNvPr id="81925"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AE93323B-1165-45E5-AAA0-8496A46E2F4C}" type="slidenum">
              <a:rPr lang="en-US"/>
              <a:pPr>
                <a:defRPr/>
              </a:pPr>
              <a:t>‹#›</a:t>
            </a:fld>
            <a:endParaRPr lang="en-US"/>
          </a:p>
        </p:txBody>
      </p:sp>
    </p:spTree>
    <p:extLst>
      <p:ext uri="{BB962C8B-B14F-4D97-AF65-F5344CB8AC3E}">
        <p14:creationId xmlns:p14="http://schemas.microsoft.com/office/powerpoint/2010/main" val="270127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0" hangingPunct="0">
              <a:defRPr sz="1200">
                <a:cs typeface="+mn-cs"/>
              </a:defRPr>
            </a:lvl1pPr>
          </a:lstStyle>
          <a:p>
            <a:pPr>
              <a:defRPr/>
            </a:pPr>
            <a:endParaRPr lang="en-I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eaLnBrk="0" hangingPunct="0">
              <a:defRPr sz="1200" smtClean="0">
                <a:cs typeface="+mn-cs"/>
              </a:defRPr>
            </a:lvl1pPr>
          </a:lstStyle>
          <a:p>
            <a:pPr>
              <a:defRPr/>
            </a:pPr>
            <a:fld id="{C70974B8-82EA-448A-9ED0-1EE8A1488B84}" type="datetimeFigureOut">
              <a:rPr lang="en-IE"/>
              <a:pPr>
                <a:defRPr/>
              </a:pPr>
              <a:t>31/01/2024</a:t>
            </a:fld>
            <a:endParaRPr lang="en-I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IE"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IE"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0" hangingPunct="0">
              <a:defRPr sz="1200">
                <a:cs typeface="+mn-cs"/>
              </a:defRPr>
            </a:lvl1pPr>
          </a:lstStyle>
          <a:p>
            <a:pPr>
              <a:defRPr/>
            </a:pPr>
            <a:endParaRPr lang="en-I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0" hangingPunct="0">
              <a:defRPr sz="1200" smtClean="0">
                <a:cs typeface="+mn-cs"/>
              </a:defRPr>
            </a:lvl1pPr>
          </a:lstStyle>
          <a:p>
            <a:pPr>
              <a:defRPr/>
            </a:pPr>
            <a:fld id="{DDEA259E-DF64-478B-8718-C4A2270E33E0}" type="slidenum">
              <a:rPr lang="en-IE"/>
              <a:pPr>
                <a:defRPr/>
              </a:pPr>
              <a:t>‹#›</a:t>
            </a:fld>
            <a:endParaRPr lang="en-IE"/>
          </a:p>
        </p:txBody>
      </p:sp>
    </p:spTree>
    <p:extLst>
      <p:ext uri="{BB962C8B-B14F-4D97-AF65-F5344CB8AC3E}">
        <p14:creationId xmlns:p14="http://schemas.microsoft.com/office/powerpoint/2010/main" val="25514465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1080D7C2-0943-4474-8B7B-F2D6D59E09FE}" type="slidenum">
              <a:rPr lang="en-US" altLang="en-US"/>
              <a:pPr>
                <a:defRPr/>
              </a:pPr>
              <a:t>‹#›</a:t>
            </a:fld>
            <a:endParaRPr lang="en-US"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50970E48-422A-43EF-A01F-4F2ECDAFF7A2}" type="slidenum">
              <a:rPr lang="en-US" altLang="en-US"/>
              <a:pPr>
                <a:defRPr/>
              </a:pPr>
              <a:t>‹#›</a:t>
            </a:fld>
            <a:endParaRPr lang="en-US"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274638"/>
            <a:ext cx="2076450" cy="4754562"/>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381000" y="274638"/>
            <a:ext cx="6076950" cy="47545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58BC624E-AFDC-450F-BA44-8E820BFF7FB3}" type="slidenum">
              <a:rPr lang="en-US" altLang="en-US"/>
              <a:pPr>
                <a:defRPr/>
              </a:pPr>
              <a:t>‹#›</a:t>
            </a:fld>
            <a:endParaRPr lang="en-US"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SmartArt Placeholder 2"/>
          <p:cNvSpPr>
            <a:spLocks noGrp="1"/>
          </p:cNvSpPr>
          <p:nvPr>
            <p:ph type="dgm" idx="1"/>
          </p:nvPr>
        </p:nvSpPr>
        <p:spPr>
          <a:xfrm>
            <a:off x="381000" y="914400"/>
            <a:ext cx="7772400" cy="4114800"/>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EF940785-609D-49B9-B55D-00E18CB6A567}" type="slidenum">
              <a:rPr lang="en-US" altLang="en-US"/>
              <a:pPr>
                <a:defRPr/>
              </a:pPr>
              <a:t>‹#›</a:t>
            </a:fld>
            <a:endParaRPr lang="en-US"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lipArt Placeholder 2"/>
          <p:cNvSpPr>
            <a:spLocks noGrp="1"/>
          </p:cNvSpPr>
          <p:nvPr>
            <p:ph type="clipArt" sz="half" idx="1"/>
          </p:nvPr>
        </p:nvSpPr>
        <p:spPr>
          <a:xfrm>
            <a:off x="381000" y="914400"/>
            <a:ext cx="3810000" cy="4114800"/>
          </a:xfrm>
        </p:spPr>
        <p:txBody>
          <a:bodyPr/>
          <a:lstStyle/>
          <a:p>
            <a:pPr lvl="0"/>
            <a:endParaRPr lang="en-US" noProof="0"/>
          </a:p>
        </p:txBody>
      </p:sp>
      <p:sp>
        <p:nvSpPr>
          <p:cNvPr id="4" name="Text Placeholder 3"/>
          <p:cNvSpPr>
            <a:spLocks noGrp="1"/>
          </p:cNvSpPr>
          <p:nvPr>
            <p:ph type="body" sz="half" idx="2"/>
          </p:nvPr>
        </p:nvSpPr>
        <p:spPr>
          <a:xfrm>
            <a:off x="4343400" y="9144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07494C18-9927-4F78-BABF-46CB25890F1A}" type="slidenum">
              <a:rPr lang="en-US" altLang="en-US"/>
              <a:pPr>
                <a:defRPr/>
              </a:pPr>
              <a:t>‹#›</a:t>
            </a:fld>
            <a:endParaRPr lang="en-US"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F2DD7048-CA34-47EF-890B-4699E1C109D9}" type="slidenum">
              <a:rPr lang="en-US" altLang="en-US"/>
              <a:pPr>
                <a:defRPr/>
              </a:pPr>
              <a:t>‹#›</a:t>
            </a:fld>
            <a:endParaRPr lang="en-US"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1328A34E-484A-4D62-A5BD-E578011E1A93}" type="slidenum">
              <a:rPr lang="en-US" altLang="en-US"/>
              <a:pPr>
                <a:defRPr/>
              </a:pPr>
              <a:t>‹#›</a:t>
            </a:fld>
            <a:endParaRPr lang="en-US"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381000" y="9144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343400" y="9144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D0F7C530-4CAA-444F-A5A4-BD0B31A8D69D}" type="slidenum">
              <a:rPr lang="en-US" altLang="en-US"/>
              <a:pPr>
                <a:defRPr/>
              </a:pPr>
              <a:t>‹#›</a:t>
            </a:fld>
            <a:endParaRPr lang="en-US"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p:cNvSpPr>
            <a:spLocks noGrp="1" noChangeArrowheads="1"/>
          </p:cNvSpPr>
          <p:nvPr>
            <p:ph type="sldNum" sz="quarter" idx="12"/>
          </p:nvPr>
        </p:nvSpPr>
        <p:spPr>
          <a:ln/>
        </p:spPr>
        <p:txBody>
          <a:bodyPr/>
          <a:lstStyle>
            <a:lvl1pPr>
              <a:defRPr/>
            </a:lvl1pPr>
          </a:lstStyle>
          <a:p>
            <a:pPr>
              <a:defRPr/>
            </a:pPr>
            <a:fld id="{3736423F-ED48-4BE1-A80F-5060510395AB}" type="slidenum">
              <a:rPr lang="en-US" altLang="en-US"/>
              <a:pPr>
                <a:defRPr/>
              </a:pPr>
              <a:t>‹#›</a:t>
            </a:fld>
            <a:endParaRPr lang="en-US"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2"/>
          </p:nvPr>
        </p:nvSpPr>
        <p:spPr>
          <a:ln/>
        </p:spPr>
        <p:txBody>
          <a:bodyPr/>
          <a:lstStyle>
            <a:lvl1pPr>
              <a:defRPr/>
            </a:lvl1pPr>
          </a:lstStyle>
          <a:p>
            <a:pPr>
              <a:defRPr/>
            </a:pPr>
            <a:fld id="{FEE058FC-0759-4AAA-A09D-0A4B7AD16461}" type="slidenum">
              <a:rPr lang="en-US" altLang="en-US"/>
              <a:pPr>
                <a:defRPr/>
              </a:pPr>
              <a:t>‹#›</a:t>
            </a:fld>
            <a:endParaRPr lang="en-US"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p:cNvSpPr>
            <a:spLocks noGrp="1" noChangeArrowheads="1"/>
          </p:cNvSpPr>
          <p:nvPr>
            <p:ph type="sldNum" sz="quarter" idx="12"/>
          </p:nvPr>
        </p:nvSpPr>
        <p:spPr>
          <a:ln/>
        </p:spPr>
        <p:txBody>
          <a:bodyPr/>
          <a:lstStyle>
            <a:lvl1pPr>
              <a:defRPr/>
            </a:lvl1pPr>
          </a:lstStyle>
          <a:p>
            <a:pPr>
              <a:defRPr/>
            </a:pPr>
            <a:fld id="{28BBF600-9E9D-4CF0-B7B6-80A14E9AB229}" type="slidenum">
              <a:rPr lang="en-US" altLang="en-US"/>
              <a:pPr>
                <a:defRPr/>
              </a:pPr>
              <a:t>‹#›</a:t>
            </a:fld>
            <a:endParaRPr lang="en-US"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144C1D87-EA2F-4287-92B7-079FB592B253}" type="slidenum">
              <a:rPr lang="en-US" altLang="en-US"/>
              <a:pPr>
                <a:defRPr/>
              </a:pPr>
              <a:t>‹#›</a:t>
            </a:fld>
            <a:endParaRPr lang="en-US"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063A9C4B-62E4-4116-BCE7-C1E823403CFB}" type="slidenum">
              <a:rPr lang="en-US" altLang="en-US"/>
              <a:pPr>
                <a:defRPr/>
              </a:pPr>
              <a:t>‹#›</a:t>
            </a:fld>
            <a:endParaRPr lang="en-US"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8"/>
          <p:cNvPicPr>
            <a:picLocks noChangeAspect="1" noChangeArrowheads="1"/>
          </p:cNvPicPr>
          <p:nvPr/>
        </p:nvPicPr>
        <p:blipFill>
          <a:blip r:embed="rId15" cstate="print"/>
          <a:srcRect/>
          <a:stretch>
            <a:fillRect/>
          </a:stretch>
        </p:blipFill>
        <p:spPr bwMode="auto">
          <a:xfrm>
            <a:off x="0" y="0"/>
            <a:ext cx="9144000" cy="6858000"/>
          </a:xfrm>
          <a:prstGeom prst="rect">
            <a:avLst/>
          </a:prstGeom>
          <a:noFill/>
          <a:ln w="9525">
            <a:noFill/>
            <a:miter lim="800000"/>
            <a:headEnd/>
            <a:tailEnd/>
          </a:ln>
        </p:spPr>
      </p:pic>
      <p:sp>
        <p:nvSpPr>
          <p:cNvPr id="2051" name="Rectangle 3"/>
          <p:cNvSpPr>
            <a:spLocks noGrp="1" noChangeArrowheads="1"/>
          </p:cNvSpPr>
          <p:nvPr>
            <p:ph type="body" idx="1"/>
          </p:nvPr>
        </p:nvSpPr>
        <p:spPr bwMode="auto">
          <a:xfrm>
            <a:off x="381000" y="9144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defRPr sz="1400">
                <a:cs typeface="+mn-cs"/>
              </a:defRPr>
            </a:lvl1pPr>
          </a:lstStyle>
          <a:p>
            <a:pPr>
              <a:defRPr/>
            </a:pPr>
            <a:endParaRPr lang="en-US" alt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1400">
                <a:cs typeface="+mn-cs"/>
              </a:defRPr>
            </a:lvl1pPr>
          </a:lstStyle>
          <a:p>
            <a:pPr>
              <a:defRPr/>
            </a:pPr>
            <a:endParaRPr lang="en-US" alt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400">
                <a:cs typeface="+mn-cs"/>
              </a:defRPr>
            </a:lvl1pPr>
          </a:lstStyle>
          <a:p>
            <a:pPr>
              <a:defRPr/>
            </a:pPr>
            <a:fld id="{83840929-513D-49A5-80F5-72C985A7DEF8}"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pitchFamily="18" charset="0"/>
        </a:defRPr>
      </a:lvl2pPr>
      <a:lvl3pPr algn="ctr" rtl="0" eaLnBrk="0" fontAlgn="base" hangingPunct="0">
        <a:spcBef>
          <a:spcPct val="0"/>
        </a:spcBef>
        <a:spcAft>
          <a:spcPct val="0"/>
        </a:spcAft>
        <a:defRPr sz="4400">
          <a:solidFill>
            <a:schemeClr val="tx2"/>
          </a:solidFill>
          <a:latin typeface="Times" pitchFamily="18" charset="0"/>
        </a:defRPr>
      </a:lvl3pPr>
      <a:lvl4pPr algn="ctr" rtl="0" eaLnBrk="0" fontAlgn="base" hangingPunct="0">
        <a:spcBef>
          <a:spcPct val="0"/>
        </a:spcBef>
        <a:spcAft>
          <a:spcPct val="0"/>
        </a:spcAft>
        <a:defRPr sz="4400">
          <a:solidFill>
            <a:schemeClr val="tx2"/>
          </a:solidFill>
          <a:latin typeface="Times" pitchFamily="18" charset="0"/>
        </a:defRPr>
      </a:lvl4pPr>
      <a:lvl5pPr algn="ctr" rtl="0" eaLnBrk="0" fontAlgn="base" hangingPunct="0">
        <a:spcBef>
          <a:spcPct val="0"/>
        </a:spcBef>
        <a:spcAft>
          <a:spcPct val="0"/>
        </a:spcAft>
        <a:defRPr sz="4400">
          <a:solidFill>
            <a:schemeClr val="tx2"/>
          </a:solidFill>
          <a:latin typeface="Times" pitchFamily="18" charset="0"/>
        </a:defRPr>
      </a:lvl5pPr>
      <a:lvl6pPr marL="457200" algn="ctr" rtl="0" eaLnBrk="0" fontAlgn="base" hangingPunct="0">
        <a:spcBef>
          <a:spcPct val="0"/>
        </a:spcBef>
        <a:spcAft>
          <a:spcPct val="0"/>
        </a:spcAft>
        <a:defRPr sz="4400">
          <a:solidFill>
            <a:schemeClr val="tx2"/>
          </a:solidFill>
          <a:latin typeface="Times" pitchFamily="18" charset="0"/>
        </a:defRPr>
      </a:lvl6pPr>
      <a:lvl7pPr marL="914400" algn="ctr" rtl="0" eaLnBrk="0" fontAlgn="base" hangingPunct="0">
        <a:spcBef>
          <a:spcPct val="0"/>
        </a:spcBef>
        <a:spcAft>
          <a:spcPct val="0"/>
        </a:spcAft>
        <a:defRPr sz="4400">
          <a:solidFill>
            <a:schemeClr val="tx2"/>
          </a:solidFill>
          <a:latin typeface="Times" pitchFamily="18" charset="0"/>
        </a:defRPr>
      </a:lvl7pPr>
      <a:lvl8pPr marL="1371600" algn="ctr" rtl="0" eaLnBrk="0" fontAlgn="base" hangingPunct="0">
        <a:spcBef>
          <a:spcPct val="0"/>
        </a:spcBef>
        <a:spcAft>
          <a:spcPct val="0"/>
        </a:spcAft>
        <a:defRPr sz="4400">
          <a:solidFill>
            <a:schemeClr val="tx2"/>
          </a:solidFill>
          <a:latin typeface="Times" pitchFamily="18" charset="0"/>
        </a:defRPr>
      </a:lvl8pPr>
      <a:lvl9pPr marL="1828800" algn="ctr" rtl="0" eaLnBrk="0" fontAlgn="base" hangingPunct="0">
        <a:spcBef>
          <a:spcPct val="0"/>
        </a:spcBef>
        <a:spcAft>
          <a:spcPct val="0"/>
        </a:spcAft>
        <a:defRPr sz="4400">
          <a:solidFill>
            <a:schemeClr val="tx2"/>
          </a:solidFill>
          <a:latin typeface="Times" pitchFamily="18" charset="0"/>
        </a:defRPr>
      </a:lvl9pPr>
    </p:titleStyle>
    <p:bodyStyle>
      <a:lvl1pPr marL="342900" indent="-342900" algn="l" rtl="0" eaLnBrk="0" fontAlgn="base" hangingPunct="0">
        <a:spcBef>
          <a:spcPct val="20000"/>
        </a:spcBef>
        <a:spcAft>
          <a:spcPct val="0"/>
        </a:spcAft>
        <a:buClr>
          <a:srgbClr val="336699"/>
        </a:buClr>
        <a:buSzPct val="75000"/>
        <a:buFont typeface="Monotype Sorts"/>
        <a:buChar char="n"/>
        <a:defRPr sz="2100">
          <a:solidFill>
            <a:schemeClr val="tx1"/>
          </a:solidFill>
          <a:latin typeface="+mn-lt"/>
          <a:ea typeface="+mn-ea"/>
          <a:cs typeface="+mn-cs"/>
        </a:defRPr>
      </a:lvl1pPr>
      <a:lvl2pPr marL="742950" indent="-285750" algn="l" rtl="0" eaLnBrk="0" fontAlgn="base" hangingPunct="0">
        <a:spcBef>
          <a:spcPct val="20000"/>
        </a:spcBef>
        <a:spcAft>
          <a:spcPct val="0"/>
        </a:spcAft>
        <a:buClr>
          <a:srgbClr val="336699"/>
        </a:buClr>
        <a:buSzPct val="75000"/>
        <a:buFont typeface="Wingdings" pitchFamily="2" charset="2"/>
        <a:buChar char="¨"/>
        <a:defRPr sz="2100">
          <a:solidFill>
            <a:schemeClr val="tx1"/>
          </a:solidFill>
          <a:latin typeface="+mn-lt"/>
        </a:defRPr>
      </a:lvl2pPr>
      <a:lvl3pPr marL="1143000" indent="-228600" algn="l" rtl="0" eaLnBrk="0" fontAlgn="base" hangingPunct="0">
        <a:spcBef>
          <a:spcPct val="20000"/>
        </a:spcBef>
        <a:spcAft>
          <a:spcPct val="0"/>
        </a:spcAft>
        <a:buClr>
          <a:srgbClr val="336699"/>
        </a:buClr>
        <a:buSzPct val="80000"/>
        <a:buFont typeface="Wingdings" pitchFamily="2" charset="2"/>
        <a:buChar char="l"/>
        <a:defRPr sz="2100">
          <a:solidFill>
            <a:schemeClr val="tx1"/>
          </a:solidFill>
          <a:latin typeface="+mn-lt"/>
        </a:defRPr>
      </a:lvl3pPr>
      <a:lvl4pPr marL="1600200" indent="-228600" algn="l" rtl="0" eaLnBrk="0" fontAlgn="base" hangingPunct="0">
        <a:spcBef>
          <a:spcPct val="20000"/>
        </a:spcBef>
        <a:spcAft>
          <a:spcPct val="0"/>
        </a:spcAft>
        <a:buClr>
          <a:srgbClr val="336699"/>
        </a:buClr>
        <a:buSzPct val="80000"/>
        <a:buFont typeface="Wingdings" pitchFamily="2" charset="2"/>
        <a:buChar char="¡"/>
        <a:defRPr sz="2100">
          <a:solidFill>
            <a:schemeClr val="tx1"/>
          </a:solidFill>
          <a:latin typeface="+mn-lt"/>
        </a:defRPr>
      </a:lvl4pPr>
      <a:lvl5pPr marL="2057400" indent="-228600" algn="l" rtl="0" eaLnBrk="0" fontAlgn="base" hangingPunct="0">
        <a:spcBef>
          <a:spcPct val="20000"/>
        </a:spcBef>
        <a:spcAft>
          <a:spcPct val="0"/>
        </a:spcAft>
        <a:buClr>
          <a:srgbClr val="336699"/>
        </a:buClr>
        <a:buSzPct val="70000"/>
        <a:buFont typeface="Wingdings" pitchFamily="2" charset="2"/>
        <a:buChar char="u"/>
        <a:defRPr sz="2100">
          <a:solidFill>
            <a:schemeClr val="tx1"/>
          </a:solidFill>
          <a:latin typeface="+mn-lt"/>
        </a:defRPr>
      </a:lvl5pPr>
      <a:lvl6pPr marL="2514600" indent="-228600" algn="l" rtl="0" eaLnBrk="0" fontAlgn="base" hangingPunct="0">
        <a:spcBef>
          <a:spcPct val="20000"/>
        </a:spcBef>
        <a:spcAft>
          <a:spcPct val="0"/>
        </a:spcAft>
        <a:buClr>
          <a:srgbClr val="336699"/>
        </a:buClr>
        <a:buSzPct val="70000"/>
        <a:buFont typeface="Wingdings" pitchFamily="2" charset="2"/>
        <a:buChar char="u"/>
        <a:defRPr sz="2100">
          <a:solidFill>
            <a:schemeClr val="tx1"/>
          </a:solidFill>
          <a:latin typeface="+mn-lt"/>
        </a:defRPr>
      </a:lvl6pPr>
      <a:lvl7pPr marL="2971800" indent="-228600" algn="l" rtl="0" eaLnBrk="0" fontAlgn="base" hangingPunct="0">
        <a:spcBef>
          <a:spcPct val="20000"/>
        </a:spcBef>
        <a:spcAft>
          <a:spcPct val="0"/>
        </a:spcAft>
        <a:buClr>
          <a:srgbClr val="336699"/>
        </a:buClr>
        <a:buSzPct val="70000"/>
        <a:buFont typeface="Wingdings" pitchFamily="2" charset="2"/>
        <a:buChar char="u"/>
        <a:defRPr sz="2100">
          <a:solidFill>
            <a:schemeClr val="tx1"/>
          </a:solidFill>
          <a:latin typeface="+mn-lt"/>
        </a:defRPr>
      </a:lvl7pPr>
      <a:lvl8pPr marL="3429000" indent="-228600" algn="l" rtl="0" eaLnBrk="0" fontAlgn="base" hangingPunct="0">
        <a:spcBef>
          <a:spcPct val="20000"/>
        </a:spcBef>
        <a:spcAft>
          <a:spcPct val="0"/>
        </a:spcAft>
        <a:buClr>
          <a:srgbClr val="336699"/>
        </a:buClr>
        <a:buSzPct val="70000"/>
        <a:buFont typeface="Wingdings" pitchFamily="2" charset="2"/>
        <a:buChar char="u"/>
        <a:defRPr sz="2100">
          <a:solidFill>
            <a:schemeClr val="tx1"/>
          </a:solidFill>
          <a:latin typeface="+mn-lt"/>
        </a:defRPr>
      </a:lvl8pPr>
      <a:lvl9pPr marL="3886200" indent="-228600" algn="l" rtl="0" eaLnBrk="0" fontAlgn="base" hangingPunct="0">
        <a:spcBef>
          <a:spcPct val="20000"/>
        </a:spcBef>
        <a:spcAft>
          <a:spcPct val="0"/>
        </a:spcAft>
        <a:buClr>
          <a:srgbClr val="336699"/>
        </a:buClr>
        <a:buSzPct val="70000"/>
        <a:buFont typeface="Wingdings" pitchFamily="2" charset="2"/>
        <a:buChar char="u"/>
        <a:defRPr sz="21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www.cism.ie/"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www.youtube.com/watch?v=HzLQbQHVOgk"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mailto:jan.devries@tcd.ie"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youtube.com/watch?v=HzLQbQHVOgk" TargetMode="External"/><Relationship Id="rId2" Type="http://schemas.openxmlformats.org/officeDocument/2006/relationships/hyperlink" Target="https://en.wikipedia.org/wiki/Psychological_trauma" TargetMode="Externa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hyperlink" Target="https://www.brainline.org/article/dsm-5-criteria-ptsd"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www.bing.com/videos/search?q=How+Does+PTSD+Affect+the+Brain&amp;&amp;view=detail&amp;mid=E05CF807968229B00E79E05CF807968229B00E79&amp;rvsmid=4194447715BBF0FFFD074194447715BBF0FFFD07&amp;FORM=VDRVRV"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diagramLayout" Target="../diagrams/layout1.xml"/><Relationship Id="rId7" Type="http://schemas.openxmlformats.org/officeDocument/2006/relationships/image" Target="../media/image5.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2"/>
          <p:cNvSpPr txBox="1">
            <a:spLocks noChangeArrowheads="1"/>
          </p:cNvSpPr>
          <p:nvPr/>
        </p:nvSpPr>
        <p:spPr bwMode="auto">
          <a:xfrm>
            <a:off x="7374" y="1219200"/>
            <a:ext cx="9144000" cy="3600986"/>
          </a:xfrm>
          <a:prstGeom prst="rect">
            <a:avLst/>
          </a:prstGeom>
          <a:noFill/>
          <a:ln w="9525">
            <a:noFill/>
            <a:miter lim="800000"/>
            <a:headEnd/>
            <a:tailEnd/>
          </a:ln>
        </p:spPr>
        <p:txBody>
          <a:bodyPr>
            <a:spAutoFit/>
          </a:bodyPr>
          <a:lstStyle/>
          <a:p>
            <a:pPr algn="ctr" eaLnBrk="0" hangingPunct="0"/>
            <a:r>
              <a:rPr lang="en-US" altLang="en-US" sz="3200" dirty="0">
                <a:latin typeface="Arial" pitchFamily="34" charset="0"/>
              </a:rPr>
              <a:t>Stress and Stress Management Session 2:</a:t>
            </a:r>
          </a:p>
          <a:p>
            <a:pPr algn="ctr" eaLnBrk="0" hangingPunct="0"/>
            <a:endParaRPr lang="en-US" altLang="en-US" sz="2800" dirty="0">
              <a:latin typeface="Arial" pitchFamily="34" charset="0"/>
            </a:endParaRPr>
          </a:p>
          <a:p>
            <a:pPr algn="ctr" eaLnBrk="0" hangingPunct="0"/>
            <a:r>
              <a:rPr lang="en-US" altLang="en-US" sz="2800" dirty="0">
                <a:latin typeface="Arial" pitchFamily="34" charset="0"/>
              </a:rPr>
              <a:t>Understanding Post Traumatic Stress</a:t>
            </a:r>
          </a:p>
          <a:p>
            <a:pPr algn="ctr" eaLnBrk="0" hangingPunct="0"/>
            <a:endParaRPr lang="en-US" altLang="en-US" sz="2800" dirty="0">
              <a:latin typeface="Arial" pitchFamily="34" charset="0"/>
            </a:endParaRPr>
          </a:p>
          <a:p>
            <a:pPr algn="ctr" eaLnBrk="0" hangingPunct="0"/>
            <a:r>
              <a:rPr lang="en-US" altLang="en-US" sz="2800" dirty="0">
                <a:latin typeface="Arial" pitchFamily="34" charset="0"/>
              </a:rPr>
              <a:t>1 Feb 2024</a:t>
            </a:r>
          </a:p>
          <a:p>
            <a:pPr algn="ctr" eaLnBrk="0" hangingPunct="0"/>
            <a:endParaRPr lang="en-US" altLang="en-US" sz="2800" dirty="0">
              <a:latin typeface="Arial" pitchFamily="34" charset="0"/>
            </a:endParaRPr>
          </a:p>
          <a:p>
            <a:pPr algn="ctr" eaLnBrk="0" hangingPunct="0"/>
            <a:endParaRPr lang="en-US" altLang="en-US" sz="2800" dirty="0">
              <a:latin typeface="Arial" pitchFamily="34" charset="0"/>
            </a:endParaRPr>
          </a:p>
          <a:p>
            <a:pPr algn="ctr" eaLnBrk="0" hangingPunct="0"/>
            <a:r>
              <a:rPr lang="en-US" altLang="en-US" sz="2800" dirty="0">
                <a:latin typeface="Arial" pitchFamily="34" charset="0"/>
              </a:rPr>
              <a:t>Dr. Jan M.A. de Vries</a:t>
            </a:r>
          </a:p>
        </p:txBody>
      </p:sp>
      <p:pic>
        <p:nvPicPr>
          <p:cNvPr id="1026" name="Picture 2" descr="Identity - Trinity College Dublin">
            <a:extLst>
              <a:ext uri="{FF2B5EF4-FFF2-40B4-BE49-F238E27FC236}">
                <a16:creationId xmlns:a16="http://schemas.microsoft.com/office/drawing/2014/main" id="{0C39572F-515E-2C7B-A37B-36D5F98AE54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40059" y="5534793"/>
            <a:ext cx="3136793" cy="108108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About Iarnród Éireann Irish Rail">
            <a:extLst>
              <a:ext uri="{FF2B5EF4-FFF2-40B4-BE49-F238E27FC236}">
                <a16:creationId xmlns:a16="http://schemas.microsoft.com/office/drawing/2014/main" id="{DE09360F-DD41-84D2-4E65-4593823BD27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5510212"/>
            <a:ext cx="2667000" cy="116678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F8066525-B80B-039B-1AEF-E80F77156F81}"/>
              </a:ext>
            </a:extLst>
          </p:cNvPr>
          <p:cNvSpPr/>
          <p:nvPr/>
        </p:nvSpPr>
        <p:spPr bwMode="auto">
          <a:xfrm>
            <a:off x="152400" y="381000"/>
            <a:ext cx="8534400" cy="1600200"/>
          </a:xfrm>
          <a:prstGeom prst="ellipse">
            <a:avLst/>
          </a:prstGeom>
          <a:solidFill>
            <a:schemeClr val="accent3">
              <a:lumMod val="85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8" charset="0"/>
            </a:endParaRPr>
          </a:p>
        </p:txBody>
      </p:sp>
      <p:sp>
        <p:nvSpPr>
          <p:cNvPr id="21506" name="Rectangle 2"/>
          <p:cNvSpPr>
            <a:spLocks noGrp="1" noChangeArrowheads="1"/>
          </p:cNvSpPr>
          <p:nvPr>
            <p:ph type="title"/>
          </p:nvPr>
        </p:nvSpPr>
        <p:spPr bwMode="auto">
          <a:xfrm>
            <a:off x="457200" y="685800"/>
            <a:ext cx="8229600" cy="1295400"/>
          </a:xfrm>
          <a:noFill/>
          <a:ln>
            <a:miter lim="800000"/>
            <a:headEnd/>
            <a:tailEnd/>
          </a:ln>
        </p:spPr>
        <p:txBody>
          <a:bodyPr vert="horz" wrap="square" lIns="91440" tIns="45720" rIns="91440" bIns="45720" numCol="1" anchor="t" anchorCtr="0" compatLnSpc="1">
            <a:prstTxWarp prst="textNoShape">
              <a:avLst/>
            </a:prstTxWarp>
          </a:bodyPr>
          <a:lstStyle/>
          <a:p>
            <a:r>
              <a:rPr lang="en-US" dirty="0"/>
              <a:t>6) Prevention of a trauma response</a:t>
            </a:r>
          </a:p>
        </p:txBody>
      </p:sp>
      <p:sp>
        <p:nvSpPr>
          <p:cNvPr id="21507" name="Rectangle 3"/>
          <p:cNvSpPr>
            <a:spLocks noGrp="1" noChangeArrowheads="1"/>
          </p:cNvSpPr>
          <p:nvPr>
            <p:ph type="body" idx="1"/>
          </p:nvPr>
        </p:nvSpPr>
        <p:spPr>
          <a:xfrm>
            <a:off x="381000" y="2362200"/>
            <a:ext cx="7772400" cy="3505200"/>
          </a:xfrm>
        </p:spPr>
        <p:txBody>
          <a:bodyPr/>
          <a:lstStyle/>
          <a:p>
            <a:pPr>
              <a:spcAft>
                <a:spcPts val="600"/>
              </a:spcAft>
              <a:buFont typeface="Arial" panose="020B0604020202020204" pitchFamily="34" charset="0"/>
              <a:buChar char="•"/>
            </a:pPr>
            <a:r>
              <a:rPr lang="en-US" dirty="0"/>
              <a:t>Stress inoculation can bolster resilience (</a:t>
            </a:r>
            <a:r>
              <a:rPr lang="en-US" dirty="0" err="1"/>
              <a:t>f.i</a:t>
            </a:r>
            <a:r>
              <a:rPr lang="en-US" dirty="0"/>
              <a:t>. practice under pressure, use life-like simulations in training)</a:t>
            </a:r>
          </a:p>
          <a:p>
            <a:pPr>
              <a:spcAft>
                <a:spcPts val="600"/>
              </a:spcAft>
              <a:buFont typeface="Arial" panose="020B0604020202020204" pitchFamily="34" charset="0"/>
              <a:buChar char="•"/>
            </a:pPr>
            <a:r>
              <a:rPr lang="en-US" dirty="0"/>
              <a:t>Overlearning of stress provoking tasks (</a:t>
            </a:r>
            <a:r>
              <a:rPr lang="en-US" dirty="0" err="1"/>
              <a:t>f.i</a:t>
            </a:r>
            <a:r>
              <a:rPr lang="en-US" dirty="0"/>
              <a:t> CPR) can prevent for a situation to become critical</a:t>
            </a:r>
          </a:p>
          <a:p>
            <a:pPr>
              <a:spcAft>
                <a:spcPts val="600"/>
              </a:spcAft>
              <a:buFont typeface="Arial" panose="020B0604020202020204" pitchFamily="34" charset="0"/>
              <a:buChar char="•"/>
            </a:pPr>
            <a:r>
              <a:rPr lang="en-US" dirty="0"/>
              <a:t>Critical incidents training (CISM) includes a preparatory element</a:t>
            </a:r>
          </a:p>
          <a:p>
            <a:pPr>
              <a:spcAft>
                <a:spcPts val="600"/>
              </a:spcAft>
              <a:buFont typeface="Arial" panose="020B0604020202020204" pitchFamily="34" charset="0"/>
              <a:buChar char="•"/>
            </a:pPr>
            <a:r>
              <a:rPr lang="en-US" dirty="0"/>
              <a:t>Teaching of coping skills: what to do when things go wrong</a:t>
            </a:r>
          </a:p>
          <a:p>
            <a:pPr>
              <a:spcAft>
                <a:spcPts val="600"/>
              </a:spcAft>
              <a:buFont typeface="Arial" panose="020B0604020202020204" pitchFamily="34" charset="0"/>
              <a:buChar char="•"/>
            </a:pPr>
            <a:r>
              <a:rPr lang="en-US" dirty="0"/>
              <a:t>Knowledge and understanding of stress and trauma</a:t>
            </a:r>
          </a:p>
          <a:p>
            <a:endParaRPr lang="en-US" dirty="0"/>
          </a:p>
          <a:p>
            <a:pPr>
              <a:buFont typeface="Monotype Sorts"/>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50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50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150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150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99D418E1-53F1-1427-86D1-2B329C84F216}"/>
              </a:ext>
            </a:extLst>
          </p:cNvPr>
          <p:cNvSpPr/>
          <p:nvPr/>
        </p:nvSpPr>
        <p:spPr bwMode="auto">
          <a:xfrm>
            <a:off x="381000" y="152400"/>
            <a:ext cx="8229600" cy="1828800"/>
          </a:xfrm>
          <a:prstGeom prst="ellipse">
            <a:avLst/>
          </a:prstGeom>
          <a:solidFill>
            <a:schemeClr val="accent3">
              <a:lumMod val="85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8" charset="0"/>
            </a:endParaRPr>
          </a:p>
        </p:txBody>
      </p:sp>
      <p:sp>
        <p:nvSpPr>
          <p:cNvPr id="22530" name="Rectangle 2"/>
          <p:cNvSpPr>
            <a:spLocks noGrp="1" noChangeArrowheads="1"/>
          </p:cNvSpPr>
          <p:nvPr>
            <p:ph type="title"/>
          </p:nvPr>
        </p:nvSpPr>
        <p:spPr bwMode="auto">
          <a:xfrm>
            <a:off x="685800" y="609600"/>
            <a:ext cx="7772400" cy="1143000"/>
          </a:xfrm>
          <a:noFill/>
          <a:ln>
            <a:miter lim="800000"/>
            <a:headEnd/>
            <a:tailEnd/>
          </a:ln>
        </p:spPr>
        <p:txBody>
          <a:bodyPr vert="horz" wrap="square" lIns="91440" tIns="45720" rIns="91440" bIns="45720" numCol="1" anchor="t" anchorCtr="0" compatLnSpc="1">
            <a:prstTxWarp prst="textNoShape">
              <a:avLst/>
            </a:prstTxWarp>
          </a:bodyPr>
          <a:lstStyle/>
          <a:p>
            <a:r>
              <a:rPr lang="en-US" dirty="0"/>
              <a:t>7) Trauma Interventions</a:t>
            </a:r>
          </a:p>
        </p:txBody>
      </p:sp>
      <p:sp>
        <p:nvSpPr>
          <p:cNvPr id="22531" name="Rectangle 3"/>
          <p:cNvSpPr>
            <a:spLocks noGrp="1" noChangeArrowheads="1"/>
          </p:cNvSpPr>
          <p:nvPr>
            <p:ph type="body" idx="1"/>
          </p:nvPr>
        </p:nvSpPr>
        <p:spPr>
          <a:xfrm>
            <a:off x="381000" y="2438400"/>
            <a:ext cx="7924800" cy="4267200"/>
          </a:xfrm>
        </p:spPr>
        <p:txBody>
          <a:bodyPr/>
          <a:lstStyle/>
          <a:p>
            <a:pPr>
              <a:lnSpc>
                <a:spcPct val="80000"/>
              </a:lnSpc>
              <a:buFont typeface="Wingdings" pitchFamily="2" charset="2"/>
              <a:buChar char="§"/>
            </a:pPr>
            <a:r>
              <a:rPr lang="en-US" sz="2400" dirty="0"/>
              <a:t>Psychological Debriefing (CISD, PD, CISM) (Mitchell, Everly, </a:t>
            </a:r>
            <a:r>
              <a:rPr lang="en-US" sz="2400" dirty="0" err="1"/>
              <a:t>Lating</a:t>
            </a:r>
            <a:r>
              <a:rPr lang="en-US" sz="2400" dirty="0"/>
              <a:t>) </a:t>
            </a:r>
            <a:r>
              <a:rPr lang="en-IE" sz="2000" dirty="0">
                <a:solidFill>
                  <a:srgbClr val="0070C0"/>
                </a:solidFill>
                <a:hlinkClick r:id="rId2">
                  <a:extLst>
                    <a:ext uri="{A12FA001-AC4F-418D-AE19-62706E023703}">
                      <ahyp:hlinkClr xmlns:ahyp="http://schemas.microsoft.com/office/drawing/2018/hyperlinkcolor" val="tx"/>
                    </a:ext>
                  </a:extLst>
                </a:hlinkClick>
              </a:rPr>
              <a:t>Home - Critical Incident Stress Management Committee - HSE (cism.ie)</a:t>
            </a:r>
            <a:endParaRPr lang="en-IE" sz="2000" dirty="0">
              <a:solidFill>
                <a:srgbClr val="0070C0"/>
              </a:solidFill>
            </a:endParaRPr>
          </a:p>
          <a:p>
            <a:pPr marL="0" indent="0">
              <a:lnSpc>
                <a:spcPct val="80000"/>
              </a:lnSpc>
              <a:buNone/>
            </a:pPr>
            <a:endParaRPr lang="en-US" sz="2400" dirty="0"/>
          </a:p>
          <a:p>
            <a:pPr>
              <a:lnSpc>
                <a:spcPct val="80000"/>
              </a:lnSpc>
              <a:buFont typeface="Wingdings" pitchFamily="2" charset="2"/>
              <a:buChar char="§"/>
            </a:pPr>
            <a:r>
              <a:rPr lang="en-US" sz="2400" dirty="0"/>
              <a:t>Trauma focused Cognitive </a:t>
            </a:r>
            <a:r>
              <a:rPr lang="en-US" sz="2400" dirty="0" err="1"/>
              <a:t>Behavioural</a:t>
            </a:r>
            <a:r>
              <a:rPr lang="en-US" sz="2400" dirty="0"/>
              <a:t> Therapy (CBT) (recent evidence Roberts et al. (2019).</a:t>
            </a:r>
          </a:p>
          <a:p>
            <a:pPr>
              <a:lnSpc>
                <a:spcPct val="80000"/>
              </a:lnSpc>
              <a:buFont typeface="Wingdings" pitchFamily="2" charset="2"/>
              <a:buChar char="§"/>
            </a:pPr>
            <a:endParaRPr lang="en-US" sz="2400" dirty="0"/>
          </a:p>
          <a:p>
            <a:pPr>
              <a:lnSpc>
                <a:spcPct val="80000"/>
              </a:lnSpc>
              <a:buFont typeface="Wingdings" pitchFamily="2" charset="2"/>
              <a:buChar char="§"/>
            </a:pPr>
            <a:r>
              <a:rPr lang="en-US" sz="2400" dirty="0"/>
              <a:t>Combinations of medication (to reduce anxiety or improve sleep) and psychotherapy (to enhance coping, control emotions, manage responses)</a:t>
            </a:r>
          </a:p>
          <a:p>
            <a:pPr>
              <a:lnSpc>
                <a:spcPct val="80000"/>
              </a:lnSpc>
              <a:buFont typeface="Wingdings" pitchFamily="2" charset="2"/>
              <a:buChar char="§"/>
            </a:pPr>
            <a:endParaRPr lang="en-US" sz="2400" dirty="0"/>
          </a:p>
          <a:p>
            <a:pPr>
              <a:lnSpc>
                <a:spcPct val="80000"/>
              </a:lnSpc>
              <a:buFont typeface="Wingdings" pitchFamily="2" charset="2"/>
              <a:buChar char="§"/>
            </a:pPr>
            <a:r>
              <a:rPr lang="en-US" sz="2400" dirty="0"/>
              <a:t>Many other types ………</a:t>
            </a:r>
          </a:p>
          <a:p>
            <a:pPr>
              <a:lnSpc>
                <a:spcPct val="80000"/>
              </a:lnSpc>
              <a:buFont typeface="Monotype Sorts"/>
              <a:buNone/>
            </a:pPr>
            <a:endParaRPr lang="en-US" sz="1900" dirty="0"/>
          </a:p>
          <a:p>
            <a:pPr>
              <a:lnSpc>
                <a:spcPct val="80000"/>
              </a:lnSpc>
              <a:buFont typeface="Monotype Sorts"/>
              <a:buNone/>
            </a:pPr>
            <a:endParaRPr lang="en-US" sz="19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A1562A27-F00B-446E-0246-0F22BE655282}"/>
              </a:ext>
            </a:extLst>
          </p:cNvPr>
          <p:cNvSpPr/>
          <p:nvPr/>
        </p:nvSpPr>
        <p:spPr bwMode="auto">
          <a:xfrm>
            <a:off x="0" y="0"/>
            <a:ext cx="8915400" cy="1600200"/>
          </a:xfrm>
          <a:prstGeom prst="ellipse">
            <a:avLst/>
          </a:prstGeom>
          <a:solidFill>
            <a:schemeClr val="accent3">
              <a:lumMod val="85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8" charset="0"/>
            </a:endParaRPr>
          </a:p>
        </p:txBody>
      </p:sp>
      <p:sp>
        <p:nvSpPr>
          <p:cNvPr id="18434" name="Rectangle 2"/>
          <p:cNvSpPr>
            <a:spLocks noGrp="1" noChangeArrowheads="1"/>
          </p:cNvSpPr>
          <p:nvPr>
            <p:ph type="ctrTitle"/>
          </p:nvPr>
        </p:nvSpPr>
        <p:spPr bwMode="auto">
          <a:xfrm>
            <a:off x="685800" y="184560"/>
            <a:ext cx="7772400" cy="914400"/>
          </a:xfrm>
          <a:noFill/>
          <a:ln>
            <a:miter lim="800000"/>
            <a:headEnd/>
            <a:tailEnd/>
          </a:ln>
        </p:spPr>
        <p:txBody>
          <a:bodyPr vert="horz" wrap="square" lIns="91440" tIns="45720" rIns="91440" bIns="45720" numCol="1" anchor="t" anchorCtr="0" compatLnSpc="1">
            <a:prstTxWarp prst="textNoShape">
              <a:avLst/>
            </a:prstTxWarp>
          </a:bodyPr>
          <a:lstStyle/>
          <a:p>
            <a:r>
              <a:rPr lang="en-US" sz="3600" dirty="0"/>
              <a:t>8) Impact of inviting the person to ‘talk about the event’</a:t>
            </a:r>
            <a:endParaRPr lang="en-US" dirty="0"/>
          </a:p>
        </p:txBody>
      </p:sp>
      <p:sp>
        <p:nvSpPr>
          <p:cNvPr id="18435" name="Rectangle 3"/>
          <p:cNvSpPr>
            <a:spLocks noGrp="1" noChangeArrowheads="1"/>
          </p:cNvSpPr>
          <p:nvPr>
            <p:ph type="subTitle" idx="1"/>
          </p:nvPr>
        </p:nvSpPr>
        <p:spPr>
          <a:xfrm>
            <a:off x="1371600" y="5867400"/>
            <a:ext cx="6400800" cy="457200"/>
          </a:xfrm>
        </p:spPr>
        <p:txBody>
          <a:bodyPr/>
          <a:lstStyle/>
          <a:p>
            <a:r>
              <a:rPr lang="en-US"/>
              <a:t>Stage 1</a:t>
            </a:r>
          </a:p>
          <a:p>
            <a:endParaRPr lang="en-US"/>
          </a:p>
        </p:txBody>
      </p:sp>
      <p:sp>
        <p:nvSpPr>
          <p:cNvPr id="18436" name="Oval 5"/>
          <p:cNvSpPr>
            <a:spLocks noChangeArrowheads="1"/>
          </p:cNvSpPr>
          <p:nvPr/>
        </p:nvSpPr>
        <p:spPr bwMode="auto">
          <a:xfrm>
            <a:off x="3962400" y="1791159"/>
            <a:ext cx="4572000" cy="2590800"/>
          </a:xfrm>
          <a:prstGeom prst="ellipse">
            <a:avLst/>
          </a:prstGeom>
          <a:solidFill>
            <a:srgbClr val="FF0000"/>
          </a:solidFill>
          <a:ln w="9525">
            <a:solidFill>
              <a:schemeClr val="tx1"/>
            </a:solidFill>
            <a:round/>
            <a:headEnd/>
            <a:tailEnd/>
          </a:ln>
        </p:spPr>
        <p:txBody>
          <a:bodyPr wrap="none" anchor="ctr"/>
          <a:lstStyle/>
          <a:p>
            <a:pPr algn="ctr" eaLnBrk="0" hangingPunct="0"/>
            <a:endParaRPr lang="en-GB">
              <a:solidFill>
                <a:srgbClr val="FF0000"/>
              </a:solidFill>
            </a:endParaRPr>
          </a:p>
        </p:txBody>
      </p:sp>
      <p:sp>
        <p:nvSpPr>
          <p:cNvPr id="18437" name="Text Box 6"/>
          <p:cNvSpPr txBox="1">
            <a:spLocks noChangeArrowheads="1"/>
          </p:cNvSpPr>
          <p:nvPr/>
        </p:nvSpPr>
        <p:spPr bwMode="auto">
          <a:xfrm>
            <a:off x="4114800" y="2295730"/>
            <a:ext cx="4267200" cy="1187450"/>
          </a:xfrm>
          <a:prstGeom prst="rect">
            <a:avLst/>
          </a:prstGeom>
          <a:noFill/>
          <a:ln w="9525">
            <a:noFill/>
            <a:miter lim="800000"/>
            <a:headEnd/>
            <a:tailEnd/>
          </a:ln>
        </p:spPr>
        <p:txBody>
          <a:bodyPr>
            <a:spAutoFit/>
          </a:bodyPr>
          <a:lstStyle/>
          <a:p>
            <a:pPr algn="ctr" eaLnBrk="0" hangingPunct="0"/>
            <a:r>
              <a:rPr lang="en-US" dirty="0"/>
              <a:t>First narrative: </a:t>
            </a:r>
          </a:p>
          <a:p>
            <a:pPr algn="ctr" eaLnBrk="0" hangingPunct="0"/>
            <a:r>
              <a:rPr lang="en-US" dirty="0"/>
              <a:t>highly emotional / </a:t>
            </a:r>
          </a:p>
          <a:p>
            <a:pPr algn="ctr" eaLnBrk="0" hangingPunct="0"/>
            <a:r>
              <a:rPr lang="en-US" dirty="0"/>
              <a:t>emphasis on gruesome details</a:t>
            </a:r>
          </a:p>
        </p:txBody>
      </p:sp>
      <p:pic>
        <p:nvPicPr>
          <p:cNvPr id="6" name="Picture 2" descr="Image result for is it good to talk or no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584401"/>
            <a:ext cx="3022600" cy="427359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ctrTitle"/>
          </p:nvPr>
        </p:nvSpPr>
        <p:spPr bwMode="auto">
          <a:xfrm>
            <a:off x="572729" y="228600"/>
            <a:ext cx="7772400" cy="914400"/>
          </a:xfrm>
          <a:noFill/>
          <a:ln>
            <a:miter lim="800000"/>
            <a:headEnd/>
            <a:tailEnd/>
          </a:ln>
        </p:spPr>
        <p:txBody>
          <a:bodyPr vert="horz" wrap="square" lIns="91440" tIns="45720" rIns="91440" bIns="45720" numCol="1" anchor="t" anchorCtr="0" compatLnSpc="1">
            <a:prstTxWarp prst="textNoShape">
              <a:avLst/>
            </a:prstTxWarp>
          </a:bodyPr>
          <a:lstStyle/>
          <a:p>
            <a:r>
              <a:rPr lang="en-US" sz="4000" dirty="0"/>
              <a:t>Follow-up in therapy: imagined exposure reduces intense emotions</a:t>
            </a:r>
          </a:p>
        </p:txBody>
      </p:sp>
      <p:sp>
        <p:nvSpPr>
          <p:cNvPr id="19459" name="Rectangle 3"/>
          <p:cNvSpPr>
            <a:spLocks noGrp="1" noChangeArrowheads="1"/>
          </p:cNvSpPr>
          <p:nvPr>
            <p:ph type="subTitle" idx="1"/>
          </p:nvPr>
        </p:nvSpPr>
        <p:spPr>
          <a:xfrm>
            <a:off x="1371600" y="5867400"/>
            <a:ext cx="6400800" cy="457200"/>
          </a:xfrm>
        </p:spPr>
        <p:txBody>
          <a:bodyPr/>
          <a:lstStyle/>
          <a:p>
            <a:r>
              <a:rPr lang="en-US"/>
              <a:t>Stage 2</a:t>
            </a:r>
          </a:p>
        </p:txBody>
      </p:sp>
      <p:sp>
        <p:nvSpPr>
          <p:cNvPr id="19460" name="Oval 4"/>
          <p:cNvSpPr>
            <a:spLocks noChangeArrowheads="1"/>
          </p:cNvSpPr>
          <p:nvPr/>
        </p:nvSpPr>
        <p:spPr bwMode="auto">
          <a:xfrm>
            <a:off x="4022622" y="1746455"/>
            <a:ext cx="4572000" cy="2590800"/>
          </a:xfrm>
          <a:prstGeom prst="ellipse">
            <a:avLst/>
          </a:prstGeom>
          <a:solidFill>
            <a:srgbClr val="FF0000"/>
          </a:solidFill>
          <a:ln w="9525">
            <a:solidFill>
              <a:schemeClr val="tx1"/>
            </a:solidFill>
            <a:round/>
            <a:headEnd/>
            <a:tailEnd/>
          </a:ln>
        </p:spPr>
        <p:txBody>
          <a:bodyPr wrap="none" anchor="ctr"/>
          <a:lstStyle/>
          <a:p>
            <a:pPr algn="ctr" eaLnBrk="0" hangingPunct="0"/>
            <a:endParaRPr lang="en-GB">
              <a:solidFill>
                <a:srgbClr val="FF0000"/>
              </a:solidFill>
            </a:endParaRPr>
          </a:p>
        </p:txBody>
      </p:sp>
      <p:sp>
        <p:nvSpPr>
          <p:cNvPr id="19461" name="Text Box 5"/>
          <p:cNvSpPr txBox="1">
            <a:spLocks noChangeArrowheads="1"/>
          </p:cNvSpPr>
          <p:nvPr/>
        </p:nvSpPr>
        <p:spPr bwMode="auto">
          <a:xfrm>
            <a:off x="4175022" y="2199916"/>
            <a:ext cx="4267200" cy="1187450"/>
          </a:xfrm>
          <a:prstGeom prst="rect">
            <a:avLst/>
          </a:prstGeom>
          <a:noFill/>
          <a:ln w="9525">
            <a:noFill/>
            <a:miter lim="800000"/>
            <a:headEnd/>
            <a:tailEnd/>
          </a:ln>
        </p:spPr>
        <p:txBody>
          <a:bodyPr>
            <a:spAutoFit/>
          </a:bodyPr>
          <a:lstStyle/>
          <a:p>
            <a:pPr algn="ctr" eaLnBrk="0" hangingPunct="0"/>
            <a:r>
              <a:rPr lang="en-US" dirty="0"/>
              <a:t>First narrative: </a:t>
            </a:r>
          </a:p>
          <a:p>
            <a:pPr algn="ctr" eaLnBrk="0" hangingPunct="0"/>
            <a:r>
              <a:rPr lang="en-US" dirty="0"/>
              <a:t>highly emotional / </a:t>
            </a:r>
          </a:p>
          <a:p>
            <a:pPr algn="ctr" eaLnBrk="0" hangingPunct="0"/>
            <a:r>
              <a:rPr lang="en-US" dirty="0"/>
              <a:t>emphasis on gruesome details</a:t>
            </a:r>
          </a:p>
        </p:txBody>
      </p:sp>
      <p:sp>
        <p:nvSpPr>
          <p:cNvPr id="19462" name="Oval 7"/>
          <p:cNvSpPr>
            <a:spLocks noChangeArrowheads="1"/>
          </p:cNvSpPr>
          <p:nvPr/>
        </p:nvSpPr>
        <p:spPr bwMode="auto">
          <a:xfrm>
            <a:off x="1524000" y="2743200"/>
            <a:ext cx="4572000" cy="2590800"/>
          </a:xfrm>
          <a:prstGeom prst="ellipse">
            <a:avLst/>
          </a:prstGeom>
          <a:solidFill>
            <a:srgbClr val="FF9999"/>
          </a:solidFill>
          <a:ln w="9525">
            <a:solidFill>
              <a:schemeClr val="tx1"/>
            </a:solidFill>
            <a:round/>
            <a:headEnd/>
            <a:tailEnd/>
          </a:ln>
        </p:spPr>
        <p:txBody>
          <a:bodyPr wrap="none" anchor="ctr"/>
          <a:lstStyle/>
          <a:p>
            <a:pPr algn="ctr" eaLnBrk="0" hangingPunct="0"/>
            <a:endParaRPr lang="en-GB">
              <a:solidFill>
                <a:srgbClr val="FF0000"/>
              </a:solidFill>
            </a:endParaRPr>
          </a:p>
        </p:txBody>
      </p:sp>
      <p:sp>
        <p:nvSpPr>
          <p:cNvPr id="19463" name="Text Box 8"/>
          <p:cNvSpPr txBox="1">
            <a:spLocks noChangeArrowheads="1"/>
          </p:cNvSpPr>
          <p:nvPr/>
        </p:nvSpPr>
        <p:spPr bwMode="auto">
          <a:xfrm>
            <a:off x="1912374" y="3216070"/>
            <a:ext cx="4191000" cy="1187450"/>
          </a:xfrm>
          <a:prstGeom prst="rect">
            <a:avLst/>
          </a:prstGeom>
          <a:noFill/>
          <a:ln w="9525">
            <a:noFill/>
            <a:miter lim="800000"/>
            <a:headEnd/>
            <a:tailEnd/>
          </a:ln>
        </p:spPr>
        <p:txBody>
          <a:bodyPr>
            <a:spAutoFit/>
          </a:bodyPr>
          <a:lstStyle/>
          <a:p>
            <a:pPr algn="ctr" eaLnBrk="0" hangingPunct="0"/>
            <a:r>
              <a:rPr lang="en-US" dirty="0"/>
              <a:t>Second narrative:</a:t>
            </a:r>
          </a:p>
          <a:p>
            <a:pPr algn="ctr" eaLnBrk="0" hangingPunct="0"/>
            <a:r>
              <a:rPr lang="en-US" dirty="0"/>
              <a:t>emotional control /</a:t>
            </a:r>
          </a:p>
          <a:p>
            <a:pPr algn="ctr" eaLnBrk="0" hangingPunct="0"/>
            <a:r>
              <a:rPr lang="en-US" dirty="0"/>
              <a:t>gruesome details less dominant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ctrTitle"/>
          </p:nvPr>
        </p:nvSpPr>
        <p:spPr bwMode="auto">
          <a:xfrm>
            <a:off x="685800" y="533400"/>
            <a:ext cx="7772400" cy="914400"/>
          </a:xfrm>
          <a:noFill/>
          <a:ln>
            <a:miter lim="800000"/>
            <a:headEnd/>
            <a:tailEnd/>
          </a:ln>
        </p:spPr>
        <p:txBody>
          <a:bodyPr vert="horz" wrap="square" lIns="91440" tIns="45720" rIns="91440" bIns="45720" numCol="1" anchor="t" anchorCtr="0" compatLnSpc="1">
            <a:prstTxWarp prst="textNoShape">
              <a:avLst/>
            </a:prstTxWarp>
          </a:bodyPr>
          <a:lstStyle/>
          <a:p>
            <a:r>
              <a:rPr lang="en-US" sz="4000" dirty="0"/>
              <a:t>Desired outcome</a:t>
            </a:r>
          </a:p>
        </p:txBody>
      </p:sp>
      <p:sp>
        <p:nvSpPr>
          <p:cNvPr id="20483" name="Rectangle 3"/>
          <p:cNvSpPr>
            <a:spLocks noGrp="1" noChangeArrowheads="1"/>
          </p:cNvSpPr>
          <p:nvPr>
            <p:ph type="subTitle" idx="1"/>
          </p:nvPr>
        </p:nvSpPr>
        <p:spPr>
          <a:xfrm>
            <a:off x="1371600" y="5867400"/>
            <a:ext cx="6400800" cy="457200"/>
          </a:xfrm>
        </p:spPr>
        <p:txBody>
          <a:bodyPr/>
          <a:lstStyle/>
          <a:p>
            <a:r>
              <a:rPr lang="en-US"/>
              <a:t>Stage 3</a:t>
            </a:r>
          </a:p>
        </p:txBody>
      </p:sp>
      <p:sp>
        <p:nvSpPr>
          <p:cNvPr id="20484" name="Oval 4"/>
          <p:cNvSpPr>
            <a:spLocks noChangeArrowheads="1"/>
          </p:cNvSpPr>
          <p:nvPr/>
        </p:nvSpPr>
        <p:spPr bwMode="auto">
          <a:xfrm>
            <a:off x="4038600" y="1447800"/>
            <a:ext cx="4572000" cy="2590800"/>
          </a:xfrm>
          <a:prstGeom prst="ellipse">
            <a:avLst/>
          </a:prstGeom>
          <a:solidFill>
            <a:srgbClr val="FF0000"/>
          </a:solidFill>
          <a:ln w="9525">
            <a:solidFill>
              <a:schemeClr val="tx1"/>
            </a:solidFill>
            <a:round/>
            <a:headEnd/>
            <a:tailEnd/>
          </a:ln>
        </p:spPr>
        <p:txBody>
          <a:bodyPr wrap="none" anchor="ctr"/>
          <a:lstStyle/>
          <a:p>
            <a:pPr algn="ctr" eaLnBrk="0" hangingPunct="0"/>
            <a:endParaRPr lang="en-GB">
              <a:solidFill>
                <a:srgbClr val="FF0000"/>
              </a:solidFill>
            </a:endParaRPr>
          </a:p>
        </p:txBody>
      </p:sp>
      <p:sp>
        <p:nvSpPr>
          <p:cNvPr id="20485" name="Text Box 5"/>
          <p:cNvSpPr txBox="1">
            <a:spLocks noChangeArrowheads="1"/>
          </p:cNvSpPr>
          <p:nvPr/>
        </p:nvSpPr>
        <p:spPr bwMode="auto">
          <a:xfrm>
            <a:off x="4114800" y="1981200"/>
            <a:ext cx="4267200" cy="1187450"/>
          </a:xfrm>
          <a:prstGeom prst="rect">
            <a:avLst/>
          </a:prstGeom>
          <a:noFill/>
          <a:ln w="9525">
            <a:noFill/>
            <a:miter lim="800000"/>
            <a:headEnd/>
            <a:tailEnd/>
          </a:ln>
        </p:spPr>
        <p:txBody>
          <a:bodyPr>
            <a:spAutoFit/>
          </a:bodyPr>
          <a:lstStyle/>
          <a:p>
            <a:pPr algn="ctr" eaLnBrk="0" hangingPunct="0"/>
            <a:r>
              <a:rPr lang="en-US"/>
              <a:t>First narrative: </a:t>
            </a:r>
          </a:p>
          <a:p>
            <a:pPr algn="ctr" eaLnBrk="0" hangingPunct="0"/>
            <a:r>
              <a:rPr lang="en-US"/>
              <a:t>highly emotional / </a:t>
            </a:r>
          </a:p>
          <a:p>
            <a:pPr algn="ctr" eaLnBrk="0" hangingPunct="0"/>
            <a:r>
              <a:rPr lang="en-US"/>
              <a:t>emphasis on gruesome details</a:t>
            </a:r>
          </a:p>
        </p:txBody>
      </p:sp>
      <p:sp>
        <p:nvSpPr>
          <p:cNvPr id="20486" name="Oval 6"/>
          <p:cNvSpPr>
            <a:spLocks noChangeArrowheads="1"/>
          </p:cNvSpPr>
          <p:nvPr/>
        </p:nvSpPr>
        <p:spPr bwMode="auto">
          <a:xfrm>
            <a:off x="2743200" y="2362200"/>
            <a:ext cx="4572000" cy="2590800"/>
          </a:xfrm>
          <a:prstGeom prst="ellipse">
            <a:avLst/>
          </a:prstGeom>
          <a:solidFill>
            <a:srgbClr val="FF9999"/>
          </a:solidFill>
          <a:ln w="9525">
            <a:solidFill>
              <a:schemeClr val="tx1"/>
            </a:solidFill>
            <a:round/>
            <a:headEnd/>
            <a:tailEnd/>
          </a:ln>
        </p:spPr>
        <p:txBody>
          <a:bodyPr wrap="none" anchor="ctr"/>
          <a:lstStyle/>
          <a:p>
            <a:pPr algn="ctr" eaLnBrk="0" hangingPunct="0"/>
            <a:endParaRPr lang="en-GB">
              <a:solidFill>
                <a:srgbClr val="FF0000"/>
              </a:solidFill>
            </a:endParaRPr>
          </a:p>
        </p:txBody>
      </p:sp>
      <p:sp>
        <p:nvSpPr>
          <p:cNvPr id="20487" name="Text Box 7"/>
          <p:cNvSpPr txBox="1">
            <a:spLocks noChangeArrowheads="1"/>
          </p:cNvSpPr>
          <p:nvPr/>
        </p:nvSpPr>
        <p:spPr bwMode="auto">
          <a:xfrm>
            <a:off x="2971800" y="2743200"/>
            <a:ext cx="4191000" cy="1187450"/>
          </a:xfrm>
          <a:prstGeom prst="rect">
            <a:avLst/>
          </a:prstGeom>
          <a:noFill/>
          <a:ln w="9525">
            <a:noFill/>
            <a:miter lim="800000"/>
            <a:headEnd/>
            <a:tailEnd/>
          </a:ln>
        </p:spPr>
        <p:txBody>
          <a:bodyPr>
            <a:spAutoFit/>
          </a:bodyPr>
          <a:lstStyle/>
          <a:p>
            <a:pPr algn="ctr" eaLnBrk="0" hangingPunct="0"/>
            <a:r>
              <a:rPr lang="en-US"/>
              <a:t>Second narrative:</a:t>
            </a:r>
          </a:p>
          <a:p>
            <a:pPr algn="ctr" eaLnBrk="0" hangingPunct="0"/>
            <a:r>
              <a:rPr lang="en-US"/>
              <a:t>emotional control /</a:t>
            </a:r>
          </a:p>
          <a:p>
            <a:pPr algn="ctr" eaLnBrk="0" hangingPunct="0"/>
            <a:r>
              <a:rPr lang="en-US"/>
              <a:t>gruesome details less dominant</a:t>
            </a:r>
          </a:p>
        </p:txBody>
      </p:sp>
      <p:sp>
        <p:nvSpPr>
          <p:cNvPr id="20488" name="Oval 8"/>
          <p:cNvSpPr>
            <a:spLocks noChangeArrowheads="1"/>
          </p:cNvSpPr>
          <p:nvPr/>
        </p:nvSpPr>
        <p:spPr bwMode="auto">
          <a:xfrm>
            <a:off x="1143000" y="3276600"/>
            <a:ext cx="4572000" cy="2590800"/>
          </a:xfrm>
          <a:prstGeom prst="ellipse">
            <a:avLst/>
          </a:prstGeom>
          <a:solidFill>
            <a:srgbClr val="FFFFCC"/>
          </a:solidFill>
          <a:ln w="9525">
            <a:solidFill>
              <a:schemeClr val="tx1"/>
            </a:solidFill>
            <a:round/>
            <a:headEnd/>
            <a:tailEnd/>
          </a:ln>
        </p:spPr>
        <p:txBody>
          <a:bodyPr wrap="none" anchor="ctr"/>
          <a:lstStyle/>
          <a:p>
            <a:pPr algn="ctr" eaLnBrk="0" hangingPunct="0"/>
            <a:endParaRPr lang="en-GB">
              <a:solidFill>
                <a:srgbClr val="FF0000"/>
              </a:solidFill>
            </a:endParaRPr>
          </a:p>
        </p:txBody>
      </p:sp>
      <p:sp>
        <p:nvSpPr>
          <p:cNvPr id="20489" name="Text Box 9"/>
          <p:cNvSpPr txBox="1">
            <a:spLocks noChangeArrowheads="1"/>
          </p:cNvSpPr>
          <p:nvPr/>
        </p:nvSpPr>
        <p:spPr bwMode="auto">
          <a:xfrm>
            <a:off x="533400" y="3657600"/>
            <a:ext cx="5715000" cy="1569660"/>
          </a:xfrm>
          <a:prstGeom prst="rect">
            <a:avLst/>
          </a:prstGeom>
          <a:noFill/>
          <a:ln w="9525">
            <a:noFill/>
            <a:miter lim="800000"/>
            <a:headEnd/>
            <a:tailEnd/>
          </a:ln>
        </p:spPr>
        <p:txBody>
          <a:bodyPr>
            <a:spAutoFit/>
          </a:bodyPr>
          <a:lstStyle/>
          <a:p>
            <a:pPr algn="ctr" eaLnBrk="0" hangingPunct="0"/>
            <a:r>
              <a:rPr lang="en-US" dirty="0"/>
              <a:t>Third, fourth, fifth narrative:</a:t>
            </a:r>
          </a:p>
          <a:p>
            <a:pPr algn="ctr" eaLnBrk="0" hangingPunct="0"/>
            <a:r>
              <a:rPr lang="en-US" dirty="0"/>
              <a:t>Integrated emotions / </a:t>
            </a:r>
          </a:p>
          <a:p>
            <a:pPr algn="ctr" eaLnBrk="0" hangingPunct="0"/>
            <a:r>
              <a:rPr lang="en-US" dirty="0"/>
              <a:t>gruesome details </a:t>
            </a:r>
          </a:p>
          <a:p>
            <a:pPr algn="ctr" eaLnBrk="0" hangingPunct="0"/>
            <a:r>
              <a:rPr lang="en-US" dirty="0"/>
              <a:t>not automatically triggered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29B3B4-82B9-439A-A4C9-3E1F1CE69C75}"/>
              </a:ext>
            </a:extLst>
          </p:cNvPr>
          <p:cNvSpPr>
            <a:spLocks noGrp="1"/>
          </p:cNvSpPr>
          <p:nvPr>
            <p:ph type="title"/>
          </p:nvPr>
        </p:nvSpPr>
        <p:spPr/>
        <p:txBody>
          <a:bodyPr/>
          <a:lstStyle/>
          <a:p>
            <a:r>
              <a:rPr lang="en-IE" dirty="0"/>
              <a:t>Other impacts of debriefing and further psychotherapy</a:t>
            </a:r>
          </a:p>
        </p:txBody>
      </p:sp>
      <p:sp>
        <p:nvSpPr>
          <p:cNvPr id="3" name="Content Placeholder 2">
            <a:extLst>
              <a:ext uri="{FF2B5EF4-FFF2-40B4-BE49-F238E27FC236}">
                <a16:creationId xmlns:a16="http://schemas.microsoft.com/office/drawing/2014/main" id="{C4850B40-E9F5-44FA-AFAC-6EED657CB85C}"/>
              </a:ext>
            </a:extLst>
          </p:cNvPr>
          <p:cNvSpPr>
            <a:spLocks noGrp="1"/>
          </p:cNvSpPr>
          <p:nvPr>
            <p:ph idx="1"/>
          </p:nvPr>
        </p:nvSpPr>
        <p:spPr>
          <a:xfrm>
            <a:off x="457200" y="2468562"/>
            <a:ext cx="7772400" cy="4114800"/>
          </a:xfrm>
        </p:spPr>
        <p:txBody>
          <a:bodyPr/>
          <a:lstStyle/>
          <a:p>
            <a:pPr>
              <a:buFont typeface="Wingdings" panose="05000000000000000000" pitchFamily="2" charset="2"/>
              <a:buChar char="§"/>
            </a:pPr>
            <a:r>
              <a:rPr lang="en-IE" dirty="0"/>
              <a:t>Sharing with others &gt; social support</a:t>
            </a:r>
          </a:p>
          <a:p>
            <a:pPr>
              <a:buFont typeface="Wingdings" panose="05000000000000000000" pitchFamily="2" charset="2"/>
              <a:buChar char="§"/>
            </a:pPr>
            <a:r>
              <a:rPr lang="en-IE" dirty="0"/>
              <a:t>Learning from others how to cope</a:t>
            </a:r>
          </a:p>
          <a:p>
            <a:pPr>
              <a:buFont typeface="Wingdings" panose="05000000000000000000" pitchFamily="2" charset="2"/>
              <a:buChar char="§"/>
            </a:pPr>
            <a:r>
              <a:rPr lang="en-IE" dirty="0"/>
              <a:t>Normalising the experience (if you can talk about it, it is not as overwhelming anymore)</a:t>
            </a:r>
          </a:p>
          <a:p>
            <a:pPr>
              <a:buFont typeface="Wingdings" panose="05000000000000000000" pitchFamily="2" charset="2"/>
              <a:buChar char="§"/>
            </a:pPr>
            <a:r>
              <a:rPr lang="en-IE" dirty="0"/>
              <a:t>Express emotions and feel better</a:t>
            </a:r>
          </a:p>
          <a:p>
            <a:pPr>
              <a:buFont typeface="Wingdings" panose="05000000000000000000" pitchFamily="2" charset="2"/>
              <a:buChar char="§"/>
            </a:pPr>
            <a:r>
              <a:rPr lang="en-IE" dirty="0"/>
              <a:t>Gain cognitive control</a:t>
            </a:r>
          </a:p>
          <a:p>
            <a:pPr>
              <a:buFont typeface="Wingdings" panose="05000000000000000000" pitchFamily="2" charset="2"/>
              <a:buChar char="§"/>
            </a:pPr>
            <a:r>
              <a:rPr lang="en-IE" dirty="0"/>
              <a:t>Gradual extinction of PTS responses</a:t>
            </a:r>
          </a:p>
          <a:p>
            <a:pPr>
              <a:buFont typeface="Wingdings" panose="05000000000000000000" pitchFamily="2" charset="2"/>
              <a:buChar char="§"/>
            </a:pPr>
            <a:r>
              <a:rPr lang="en-IE" dirty="0"/>
              <a:t>Acquisition of renewed ‘lust for life’</a:t>
            </a:r>
          </a:p>
          <a:p>
            <a:endParaRPr lang="en-IE" dirty="0"/>
          </a:p>
        </p:txBody>
      </p:sp>
    </p:spTree>
    <p:extLst>
      <p:ext uri="{BB962C8B-B14F-4D97-AF65-F5344CB8AC3E}">
        <p14:creationId xmlns:p14="http://schemas.microsoft.com/office/powerpoint/2010/main" val="28638733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BB2E5913-F81D-EC14-8DF3-FA21DF88BFC3}"/>
              </a:ext>
            </a:extLst>
          </p:cNvPr>
          <p:cNvSpPr/>
          <p:nvPr/>
        </p:nvSpPr>
        <p:spPr bwMode="auto">
          <a:xfrm>
            <a:off x="76200" y="533400"/>
            <a:ext cx="8610600" cy="1905000"/>
          </a:xfrm>
          <a:prstGeom prst="ellipse">
            <a:avLst/>
          </a:prstGeom>
          <a:solidFill>
            <a:schemeClr val="accent3">
              <a:lumMod val="85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8" charset="0"/>
            </a:endParaRPr>
          </a:p>
        </p:txBody>
      </p:sp>
      <p:sp>
        <p:nvSpPr>
          <p:cNvPr id="23554" name="Rectangle 2"/>
          <p:cNvSpPr>
            <a:spLocks noGrp="1" noChangeArrowheads="1"/>
          </p:cNvSpPr>
          <p:nvPr>
            <p:ph type="title"/>
          </p:nvPr>
        </p:nvSpPr>
        <p:spPr bwMode="auto">
          <a:xfrm>
            <a:off x="685800" y="609600"/>
            <a:ext cx="7772400" cy="1143000"/>
          </a:xfrm>
          <a:noFill/>
          <a:ln>
            <a:miter lim="800000"/>
            <a:headEnd/>
            <a:tailEnd/>
          </a:ln>
        </p:spPr>
        <p:txBody>
          <a:bodyPr vert="horz" wrap="square" lIns="91440" tIns="45720" rIns="91440" bIns="45720" numCol="1" anchor="t" anchorCtr="0" compatLnSpc="1">
            <a:prstTxWarp prst="textNoShape">
              <a:avLst/>
            </a:prstTxWarp>
          </a:bodyPr>
          <a:lstStyle/>
          <a:p>
            <a:r>
              <a:rPr lang="en-US" dirty="0"/>
              <a:t>9) Essential question: </a:t>
            </a:r>
            <a:br>
              <a:rPr lang="en-US" dirty="0"/>
            </a:br>
            <a:r>
              <a:rPr lang="en-US" dirty="0"/>
              <a:t>Is it good to talk?</a:t>
            </a:r>
          </a:p>
        </p:txBody>
      </p:sp>
      <p:sp>
        <p:nvSpPr>
          <p:cNvPr id="23555" name="Rectangle 3"/>
          <p:cNvSpPr>
            <a:spLocks noGrp="1" noChangeArrowheads="1"/>
          </p:cNvSpPr>
          <p:nvPr>
            <p:ph type="body" idx="1"/>
          </p:nvPr>
        </p:nvSpPr>
        <p:spPr>
          <a:xfrm>
            <a:off x="381000" y="2133600"/>
            <a:ext cx="7772400" cy="4191000"/>
          </a:xfrm>
        </p:spPr>
        <p:txBody>
          <a:bodyPr/>
          <a:lstStyle/>
          <a:p>
            <a:pPr>
              <a:lnSpc>
                <a:spcPct val="90000"/>
              </a:lnSpc>
              <a:buFont typeface="Monotype Sorts"/>
              <a:buNone/>
            </a:pPr>
            <a:endParaRPr lang="en-US" dirty="0"/>
          </a:p>
          <a:p>
            <a:pPr>
              <a:lnSpc>
                <a:spcPct val="90000"/>
              </a:lnSpc>
              <a:buFont typeface="Monotype Sorts"/>
              <a:buNone/>
            </a:pPr>
            <a:r>
              <a:rPr lang="en-US" dirty="0"/>
              <a:t>	</a:t>
            </a:r>
          </a:p>
          <a:p>
            <a:pPr>
              <a:lnSpc>
                <a:spcPct val="90000"/>
              </a:lnSpc>
              <a:buNone/>
            </a:pPr>
            <a:endParaRPr lang="en-US" b="1" dirty="0"/>
          </a:p>
          <a:p>
            <a:pPr>
              <a:lnSpc>
                <a:spcPct val="90000"/>
              </a:lnSpc>
              <a:buFont typeface="Monotype Sorts"/>
              <a:buNone/>
            </a:pPr>
            <a:endParaRPr lang="en-US" dirty="0"/>
          </a:p>
        </p:txBody>
      </p:sp>
      <p:pic>
        <p:nvPicPr>
          <p:cNvPr id="3" name="Picture 2"/>
          <p:cNvPicPr>
            <a:picLocks noChangeAspect="1"/>
          </p:cNvPicPr>
          <p:nvPr/>
        </p:nvPicPr>
        <p:blipFill>
          <a:blip r:embed="rId2"/>
          <a:stretch>
            <a:fillRect/>
          </a:stretch>
        </p:blipFill>
        <p:spPr>
          <a:xfrm>
            <a:off x="4876800" y="3048000"/>
            <a:ext cx="3973412" cy="2362200"/>
          </a:xfrm>
          <a:prstGeom prst="rect">
            <a:avLst/>
          </a:prstGeom>
        </p:spPr>
      </p:pic>
      <p:pic>
        <p:nvPicPr>
          <p:cNvPr id="5" name="Picture 4"/>
          <p:cNvPicPr>
            <a:picLocks noChangeAspect="1"/>
          </p:cNvPicPr>
          <p:nvPr/>
        </p:nvPicPr>
        <p:blipFill>
          <a:blip r:embed="rId3"/>
          <a:stretch>
            <a:fillRect/>
          </a:stretch>
        </p:blipFill>
        <p:spPr>
          <a:xfrm>
            <a:off x="657366" y="3048000"/>
            <a:ext cx="3768903" cy="2362200"/>
          </a:xfrm>
          <a:prstGeom prst="rect">
            <a:avLst/>
          </a:prstGeom>
        </p:spPr>
      </p:pic>
      <p:sp>
        <p:nvSpPr>
          <p:cNvPr id="2" name="Oval 1">
            <a:extLst>
              <a:ext uri="{FF2B5EF4-FFF2-40B4-BE49-F238E27FC236}">
                <a16:creationId xmlns:a16="http://schemas.microsoft.com/office/drawing/2014/main" id="{56E7CC07-AF17-4EB2-BDAB-E334A70C60F8}"/>
              </a:ext>
            </a:extLst>
          </p:cNvPr>
          <p:cNvSpPr/>
          <p:nvPr/>
        </p:nvSpPr>
        <p:spPr bwMode="auto">
          <a:xfrm>
            <a:off x="152400" y="5638800"/>
            <a:ext cx="8610600" cy="1066800"/>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IE" sz="2400" b="0" i="0" u="none" strike="noStrike" cap="none" normalizeH="0" baseline="0" dirty="0">
                <a:ln>
                  <a:noFill/>
                </a:ln>
                <a:solidFill>
                  <a:schemeClr val="tx1"/>
                </a:solidFill>
                <a:effectLst/>
                <a:latin typeface="Times" pitchFamily="18" charset="0"/>
              </a:rPr>
              <a:t>Avoid </a:t>
            </a:r>
            <a:r>
              <a:rPr lang="en-IE" dirty="0"/>
              <a:t>r</a:t>
            </a:r>
            <a:r>
              <a:rPr kumimoji="0" lang="en-IE" sz="2400" b="0" i="0" u="none" strike="noStrike" cap="none" normalizeH="0" baseline="0" dirty="0">
                <a:ln>
                  <a:noFill/>
                </a:ln>
                <a:solidFill>
                  <a:schemeClr val="tx1"/>
                </a:solidFill>
                <a:effectLst/>
                <a:latin typeface="Times" pitchFamily="18" charset="0"/>
              </a:rPr>
              <a:t>e-traumatisation! Never force </a:t>
            </a:r>
            <a:r>
              <a:rPr lang="en-IE" dirty="0"/>
              <a:t>talking about it</a:t>
            </a:r>
            <a:r>
              <a:rPr kumimoji="0" lang="en-IE" sz="2400" b="0" i="0" u="none" strike="noStrike" cap="none" normalizeH="0" dirty="0">
                <a:ln>
                  <a:noFill/>
                </a:ln>
                <a:solidFill>
                  <a:schemeClr val="tx1"/>
                </a:solidFill>
                <a:effectLst/>
                <a:latin typeface="Times" pitchFamily="18" charset="0"/>
              </a:rPr>
              <a:t>….. </a:t>
            </a:r>
            <a:endParaRPr kumimoji="0" lang="en-IE" sz="2400" b="0" i="0" u="none" strike="noStrike" cap="none" normalizeH="0" baseline="0" dirty="0">
              <a:ln>
                <a:noFill/>
              </a:ln>
              <a:solidFill>
                <a:schemeClr val="tx1"/>
              </a:solidFill>
              <a:effectLst/>
              <a:latin typeface="Times"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a:extLst>
              <a:ext uri="{FF2B5EF4-FFF2-40B4-BE49-F238E27FC236}">
                <a16:creationId xmlns:a16="http://schemas.microsoft.com/office/drawing/2014/main" id="{85D85A73-F605-706D-2A6A-DA5F01B05AA2}"/>
              </a:ext>
            </a:extLst>
          </p:cNvPr>
          <p:cNvSpPr/>
          <p:nvPr/>
        </p:nvSpPr>
        <p:spPr bwMode="auto">
          <a:xfrm>
            <a:off x="685800" y="274638"/>
            <a:ext cx="7543800" cy="914400"/>
          </a:xfrm>
          <a:prstGeom prst="ellipse">
            <a:avLst/>
          </a:prstGeom>
          <a:solidFill>
            <a:schemeClr val="accent3">
              <a:lumMod val="85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8" charset="0"/>
            </a:endParaRPr>
          </a:p>
        </p:txBody>
      </p:sp>
      <p:sp>
        <p:nvSpPr>
          <p:cNvPr id="2" name="Title 1"/>
          <p:cNvSpPr>
            <a:spLocks noGrp="1"/>
          </p:cNvSpPr>
          <p:nvPr>
            <p:ph type="title"/>
          </p:nvPr>
        </p:nvSpPr>
        <p:spPr/>
        <p:txBody>
          <a:bodyPr/>
          <a:lstStyle/>
          <a:p>
            <a:r>
              <a:rPr lang="en-IE" dirty="0"/>
              <a:t>10) Reasons for optimism</a:t>
            </a:r>
          </a:p>
        </p:txBody>
      </p:sp>
      <p:sp>
        <p:nvSpPr>
          <p:cNvPr id="4" name="TextBox 3"/>
          <p:cNvSpPr txBox="1"/>
          <p:nvPr/>
        </p:nvSpPr>
        <p:spPr>
          <a:xfrm>
            <a:off x="1752600" y="1219200"/>
            <a:ext cx="5486400" cy="830997"/>
          </a:xfrm>
          <a:prstGeom prst="rect">
            <a:avLst/>
          </a:prstGeom>
          <a:noFill/>
        </p:spPr>
        <p:txBody>
          <a:bodyPr wrap="square" rtlCol="0">
            <a:spAutoFit/>
          </a:bodyPr>
          <a:lstStyle/>
          <a:p>
            <a:r>
              <a:rPr lang="en-IE" dirty="0">
                <a:solidFill>
                  <a:srgbClr val="0070C0"/>
                </a:solidFill>
                <a:hlinkClick r:id="rId2">
                  <a:extLst>
                    <a:ext uri="{A12FA001-AC4F-418D-AE19-62706E023703}">
                      <ahyp:hlinkClr xmlns:ahyp="http://schemas.microsoft.com/office/drawing/2018/hyperlinkcolor" val="tx"/>
                    </a:ext>
                  </a:extLst>
                </a:hlinkClick>
              </a:rPr>
              <a:t>https://www.youtube.com/watch?v=HzLQbQHVOgk</a:t>
            </a:r>
            <a:r>
              <a:rPr lang="en-IE" dirty="0">
                <a:solidFill>
                  <a:srgbClr val="0070C0"/>
                </a:solidFill>
              </a:rPr>
              <a:t> </a:t>
            </a:r>
          </a:p>
        </p:txBody>
      </p:sp>
      <p:sp>
        <p:nvSpPr>
          <p:cNvPr id="6" name="Content Placeholder 2">
            <a:extLst>
              <a:ext uri="{FF2B5EF4-FFF2-40B4-BE49-F238E27FC236}">
                <a16:creationId xmlns:a16="http://schemas.microsoft.com/office/drawing/2014/main" id="{74FD50E6-5CC4-B44A-79D5-7EE8854EF755}"/>
              </a:ext>
            </a:extLst>
          </p:cNvPr>
          <p:cNvSpPr txBox="1">
            <a:spLocks/>
          </p:cNvSpPr>
          <p:nvPr/>
        </p:nvSpPr>
        <p:spPr bwMode="auto">
          <a:xfrm>
            <a:off x="457200" y="2362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336699"/>
              </a:buClr>
              <a:buSzPct val="75000"/>
              <a:buFont typeface="Monotype Sorts"/>
              <a:buChar char="n"/>
              <a:defRPr sz="2100">
                <a:solidFill>
                  <a:schemeClr val="tx1"/>
                </a:solidFill>
                <a:latin typeface="+mn-lt"/>
                <a:ea typeface="+mn-ea"/>
                <a:cs typeface="+mn-cs"/>
              </a:defRPr>
            </a:lvl1pPr>
            <a:lvl2pPr marL="742950" indent="-285750" algn="l" rtl="0" eaLnBrk="0" fontAlgn="base" hangingPunct="0">
              <a:spcBef>
                <a:spcPct val="20000"/>
              </a:spcBef>
              <a:spcAft>
                <a:spcPct val="0"/>
              </a:spcAft>
              <a:buClr>
                <a:srgbClr val="336699"/>
              </a:buClr>
              <a:buSzPct val="75000"/>
              <a:buFont typeface="Wingdings" pitchFamily="2" charset="2"/>
              <a:buChar char="¨"/>
              <a:defRPr sz="2100">
                <a:solidFill>
                  <a:schemeClr val="tx1"/>
                </a:solidFill>
                <a:latin typeface="+mn-lt"/>
              </a:defRPr>
            </a:lvl2pPr>
            <a:lvl3pPr marL="1143000" indent="-228600" algn="l" rtl="0" eaLnBrk="0" fontAlgn="base" hangingPunct="0">
              <a:spcBef>
                <a:spcPct val="20000"/>
              </a:spcBef>
              <a:spcAft>
                <a:spcPct val="0"/>
              </a:spcAft>
              <a:buClr>
                <a:srgbClr val="336699"/>
              </a:buClr>
              <a:buSzPct val="80000"/>
              <a:buFont typeface="Wingdings" pitchFamily="2" charset="2"/>
              <a:buChar char="l"/>
              <a:defRPr sz="2100">
                <a:solidFill>
                  <a:schemeClr val="tx1"/>
                </a:solidFill>
                <a:latin typeface="+mn-lt"/>
              </a:defRPr>
            </a:lvl3pPr>
            <a:lvl4pPr marL="1600200" indent="-228600" algn="l" rtl="0" eaLnBrk="0" fontAlgn="base" hangingPunct="0">
              <a:spcBef>
                <a:spcPct val="20000"/>
              </a:spcBef>
              <a:spcAft>
                <a:spcPct val="0"/>
              </a:spcAft>
              <a:buClr>
                <a:srgbClr val="336699"/>
              </a:buClr>
              <a:buSzPct val="80000"/>
              <a:buFont typeface="Wingdings" pitchFamily="2" charset="2"/>
              <a:buChar char="¡"/>
              <a:defRPr sz="2100">
                <a:solidFill>
                  <a:schemeClr val="tx1"/>
                </a:solidFill>
                <a:latin typeface="+mn-lt"/>
              </a:defRPr>
            </a:lvl4pPr>
            <a:lvl5pPr marL="2057400" indent="-228600" algn="l" rtl="0" eaLnBrk="0" fontAlgn="base" hangingPunct="0">
              <a:spcBef>
                <a:spcPct val="20000"/>
              </a:spcBef>
              <a:spcAft>
                <a:spcPct val="0"/>
              </a:spcAft>
              <a:buClr>
                <a:srgbClr val="336699"/>
              </a:buClr>
              <a:buSzPct val="70000"/>
              <a:buFont typeface="Wingdings" pitchFamily="2" charset="2"/>
              <a:buChar char="u"/>
              <a:defRPr sz="2100">
                <a:solidFill>
                  <a:schemeClr val="tx1"/>
                </a:solidFill>
                <a:latin typeface="+mn-lt"/>
              </a:defRPr>
            </a:lvl5pPr>
            <a:lvl6pPr marL="2514600" indent="-228600" algn="l" rtl="0" eaLnBrk="0" fontAlgn="base" hangingPunct="0">
              <a:spcBef>
                <a:spcPct val="20000"/>
              </a:spcBef>
              <a:spcAft>
                <a:spcPct val="0"/>
              </a:spcAft>
              <a:buClr>
                <a:srgbClr val="336699"/>
              </a:buClr>
              <a:buSzPct val="70000"/>
              <a:buFont typeface="Wingdings" pitchFamily="2" charset="2"/>
              <a:buChar char="u"/>
              <a:defRPr sz="2100">
                <a:solidFill>
                  <a:schemeClr val="tx1"/>
                </a:solidFill>
                <a:latin typeface="+mn-lt"/>
              </a:defRPr>
            </a:lvl6pPr>
            <a:lvl7pPr marL="2971800" indent="-228600" algn="l" rtl="0" eaLnBrk="0" fontAlgn="base" hangingPunct="0">
              <a:spcBef>
                <a:spcPct val="20000"/>
              </a:spcBef>
              <a:spcAft>
                <a:spcPct val="0"/>
              </a:spcAft>
              <a:buClr>
                <a:srgbClr val="336699"/>
              </a:buClr>
              <a:buSzPct val="70000"/>
              <a:buFont typeface="Wingdings" pitchFamily="2" charset="2"/>
              <a:buChar char="u"/>
              <a:defRPr sz="2100">
                <a:solidFill>
                  <a:schemeClr val="tx1"/>
                </a:solidFill>
                <a:latin typeface="+mn-lt"/>
              </a:defRPr>
            </a:lvl7pPr>
            <a:lvl8pPr marL="3429000" indent="-228600" algn="l" rtl="0" eaLnBrk="0" fontAlgn="base" hangingPunct="0">
              <a:spcBef>
                <a:spcPct val="20000"/>
              </a:spcBef>
              <a:spcAft>
                <a:spcPct val="0"/>
              </a:spcAft>
              <a:buClr>
                <a:srgbClr val="336699"/>
              </a:buClr>
              <a:buSzPct val="70000"/>
              <a:buFont typeface="Wingdings" pitchFamily="2" charset="2"/>
              <a:buChar char="u"/>
              <a:defRPr sz="2100">
                <a:solidFill>
                  <a:schemeClr val="tx1"/>
                </a:solidFill>
                <a:latin typeface="+mn-lt"/>
              </a:defRPr>
            </a:lvl8pPr>
            <a:lvl9pPr marL="3886200" indent="-228600" algn="l" rtl="0" eaLnBrk="0" fontAlgn="base" hangingPunct="0">
              <a:spcBef>
                <a:spcPct val="20000"/>
              </a:spcBef>
              <a:spcAft>
                <a:spcPct val="0"/>
              </a:spcAft>
              <a:buClr>
                <a:srgbClr val="336699"/>
              </a:buClr>
              <a:buSzPct val="70000"/>
              <a:buFont typeface="Wingdings" pitchFamily="2" charset="2"/>
              <a:buChar char="u"/>
              <a:defRPr sz="2100">
                <a:solidFill>
                  <a:schemeClr val="tx1"/>
                </a:solidFill>
                <a:latin typeface="+mn-lt"/>
              </a:defRPr>
            </a:lvl9pPr>
          </a:lstStyle>
          <a:p>
            <a:pPr>
              <a:buFont typeface="Wingdings" panose="05000000000000000000" pitchFamily="2" charset="2"/>
              <a:buChar char="§"/>
            </a:pPr>
            <a:r>
              <a:rPr lang="en-IE" kern="0" dirty="0"/>
              <a:t>Understanding of the foundation of the PTS response is growing</a:t>
            </a:r>
          </a:p>
          <a:p>
            <a:pPr marL="0" indent="0">
              <a:buFont typeface="Monotype Sorts"/>
              <a:buNone/>
            </a:pPr>
            <a:endParaRPr lang="en-IE" kern="0" dirty="0"/>
          </a:p>
          <a:p>
            <a:pPr>
              <a:buFont typeface="Wingdings" panose="05000000000000000000" pitchFamily="2" charset="2"/>
              <a:buChar char="§"/>
            </a:pPr>
            <a:r>
              <a:rPr lang="en-IE" kern="0" dirty="0"/>
              <a:t>Mechanisms of effective treatment are better understood</a:t>
            </a:r>
          </a:p>
          <a:p>
            <a:pPr marL="457200" lvl="1" indent="0">
              <a:buNone/>
            </a:pPr>
            <a:r>
              <a:rPr lang="en-IE" kern="0" dirty="0"/>
              <a:t>(think of Lisa’s story)</a:t>
            </a:r>
          </a:p>
          <a:p>
            <a:pPr>
              <a:buFont typeface="Wingdings" panose="05000000000000000000" pitchFamily="2" charset="2"/>
              <a:buChar char="§"/>
            </a:pPr>
            <a:endParaRPr lang="en-IE" kern="0" dirty="0"/>
          </a:p>
          <a:p>
            <a:pPr>
              <a:buFont typeface="Wingdings" panose="05000000000000000000" pitchFamily="2" charset="2"/>
              <a:buChar char="§"/>
            </a:pPr>
            <a:r>
              <a:rPr lang="en-IE" kern="0" dirty="0"/>
              <a:t>Education of people at risk of experiencing critical incidents helps prevent a PTS response</a:t>
            </a:r>
          </a:p>
          <a:p>
            <a:endParaRPr lang="en-US" kern="0" dirty="0"/>
          </a:p>
        </p:txBody>
      </p:sp>
    </p:spTree>
    <p:extLst>
      <p:ext uri="{BB962C8B-B14F-4D97-AF65-F5344CB8AC3E}">
        <p14:creationId xmlns:p14="http://schemas.microsoft.com/office/powerpoint/2010/main" val="34674393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bg>
      <p:bgPr>
        <a:solidFill>
          <a:srgbClr val="FFFFCC"/>
        </a:solidFill>
        <a:effectLst/>
      </p:bgPr>
    </p:bg>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IE" sz="3600" dirty="0"/>
              <a:t>Conclusions from two sessions on Stress</a:t>
            </a:r>
          </a:p>
        </p:txBody>
      </p:sp>
      <p:sp useBgFill="1">
        <p:nvSpPr>
          <p:cNvPr id="73731" name="Rectangle 3"/>
          <p:cNvSpPr>
            <a:spLocks noGrp="1" noChangeArrowheads="1"/>
          </p:cNvSpPr>
          <p:nvPr>
            <p:ph type="body" idx="1"/>
          </p:nvPr>
        </p:nvSpPr>
        <p:spPr>
          <a:xfrm>
            <a:off x="228600" y="1219200"/>
            <a:ext cx="8610600" cy="4724400"/>
          </a:xfrm>
        </p:spPr>
        <p:txBody>
          <a:bodyPr/>
          <a:lstStyle/>
          <a:p>
            <a:pPr>
              <a:spcAft>
                <a:spcPts val="900"/>
              </a:spcAft>
              <a:buFont typeface="Wingdings" pitchFamily="2" charset="2"/>
              <a:buChar char="§"/>
            </a:pPr>
            <a:r>
              <a:rPr lang="en-IE" sz="1800" dirty="0"/>
              <a:t>Stress is a normal physical reaction that prepares us for a vigorous response to pressure and stressors</a:t>
            </a:r>
          </a:p>
          <a:p>
            <a:pPr>
              <a:spcAft>
                <a:spcPts val="900"/>
              </a:spcAft>
              <a:buFont typeface="Wingdings" pitchFamily="2" charset="2"/>
              <a:buChar char="§"/>
            </a:pPr>
            <a:r>
              <a:rPr lang="en-IE" sz="1800" dirty="0"/>
              <a:t>Stress is a fact of life and can be experienced as positive (</a:t>
            </a:r>
            <a:r>
              <a:rPr lang="en-IE" sz="1800" dirty="0" err="1"/>
              <a:t>eustress</a:t>
            </a:r>
            <a:r>
              <a:rPr lang="en-IE" sz="1800" dirty="0"/>
              <a:t>) and negative (distress)</a:t>
            </a:r>
          </a:p>
          <a:p>
            <a:pPr>
              <a:spcAft>
                <a:spcPts val="900"/>
              </a:spcAft>
              <a:buFont typeface="Wingdings" pitchFamily="2" charset="2"/>
              <a:buChar char="§"/>
            </a:pPr>
            <a:r>
              <a:rPr lang="en-IE" sz="1800" dirty="0"/>
              <a:t>Long term stress is a health risk</a:t>
            </a:r>
          </a:p>
          <a:p>
            <a:pPr>
              <a:spcAft>
                <a:spcPts val="900"/>
              </a:spcAft>
              <a:buFont typeface="Wingdings" pitchFamily="2" charset="2"/>
              <a:buChar char="§"/>
            </a:pPr>
            <a:r>
              <a:rPr lang="en-IE" sz="1800" dirty="0"/>
              <a:t>Stress related to over-arousal can lead to accidents</a:t>
            </a:r>
          </a:p>
          <a:p>
            <a:pPr>
              <a:spcAft>
                <a:spcPts val="900"/>
              </a:spcAft>
              <a:buFont typeface="Wingdings" pitchFamily="2" charset="2"/>
              <a:buChar char="§"/>
            </a:pPr>
            <a:r>
              <a:rPr lang="en-IE" sz="1800" dirty="0"/>
              <a:t>Stress affects individuals and organisations</a:t>
            </a:r>
          </a:p>
          <a:p>
            <a:pPr>
              <a:spcAft>
                <a:spcPts val="900"/>
              </a:spcAft>
              <a:buFont typeface="Wingdings" pitchFamily="2" charset="2"/>
              <a:buChar char="§"/>
            </a:pPr>
            <a:r>
              <a:rPr lang="en-US" sz="1800" dirty="0"/>
              <a:t>There is a variety of models that can be used to understand stress</a:t>
            </a:r>
            <a:endParaRPr lang="en-IE" sz="1800" dirty="0"/>
          </a:p>
          <a:p>
            <a:pPr>
              <a:spcAft>
                <a:spcPts val="900"/>
              </a:spcAft>
              <a:buFont typeface="Wingdings" pitchFamily="2" charset="2"/>
              <a:buChar char="§"/>
            </a:pPr>
            <a:r>
              <a:rPr lang="en-IE" sz="1800" dirty="0"/>
              <a:t>Awareness of stress and efforts to understand and manage it can be beneficial to the individual and to the organisation</a:t>
            </a:r>
          </a:p>
          <a:p>
            <a:pPr>
              <a:spcAft>
                <a:spcPts val="900"/>
              </a:spcAft>
              <a:buFont typeface="Wingdings" pitchFamily="2" charset="2"/>
              <a:buChar char="§"/>
            </a:pPr>
            <a:r>
              <a:rPr lang="en-IE" sz="1800" dirty="0"/>
              <a:t>Traumatic responses to critical incidents are hard to predict but can be a source of great suffering for the individual and be costly to organisations</a:t>
            </a:r>
          </a:p>
          <a:p>
            <a:pPr>
              <a:spcAft>
                <a:spcPts val="900"/>
              </a:spcAft>
              <a:buFont typeface="Wingdings" pitchFamily="2" charset="2"/>
              <a:buChar char="§"/>
            </a:pPr>
            <a:r>
              <a:rPr lang="en-IE" sz="1800" dirty="0"/>
              <a:t>Organisations have a responsibility to help prevent and provide interventions for stress and trauma</a:t>
            </a:r>
          </a:p>
          <a:p>
            <a:pPr>
              <a:lnSpc>
                <a:spcPct val="90000"/>
              </a:lnSpc>
              <a:buNone/>
            </a:pPr>
            <a:endParaRPr lang="en-IE" dirty="0"/>
          </a:p>
          <a:p>
            <a:pPr>
              <a:lnSpc>
                <a:spcPct val="90000"/>
              </a:lnSpc>
              <a:buNone/>
            </a:pPr>
            <a:endParaRPr lang="en-IE"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3731">
                                            <p:txEl>
                                              <p:pRg st="0" end="0"/>
                                            </p:txEl>
                                          </p:spTgt>
                                        </p:tgtEl>
                                        <p:attrNameLst>
                                          <p:attrName>style.visibility</p:attrName>
                                        </p:attrNameLst>
                                      </p:cBhvr>
                                      <p:to>
                                        <p:strVal val="visible"/>
                                      </p:to>
                                    </p:set>
                                    <p:animEffect transition="in" filter="blinds(horizontal)">
                                      <p:cBhvr>
                                        <p:cTn id="7" dur="500"/>
                                        <p:tgtEl>
                                          <p:spTgt spid="7373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73731">
                                            <p:txEl>
                                              <p:pRg st="1" end="1"/>
                                            </p:txEl>
                                          </p:spTgt>
                                        </p:tgtEl>
                                        <p:attrNameLst>
                                          <p:attrName>style.visibility</p:attrName>
                                        </p:attrNameLst>
                                      </p:cBhvr>
                                      <p:to>
                                        <p:strVal val="visible"/>
                                      </p:to>
                                    </p:set>
                                    <p:animEffect transition="in" filter="blinds(horizontal)">
                                      <p:cBhvr>
                                        <p:cTn id="12" dur="500"/>
                                        <p:tgtEl>
                                          <p:spTgt spid="7373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73731">
                                            <p:txEl>
                                              <p:pRg st="2" end="2"/>
                                            </p:txEl>
                                          </p:spTgt>
                                        </p:tgtEl>
                                        <p:attrNameLst>
                                          <p:attrName>style.visibility</p:attrName>
                                        </p:attrNameLst>
                                      </p:cBhvr>
                                      <p:to>
                                        <p:strVal val="visible"/>
                                      </p:to>
                                    </p:set>
                                    <p:animEffect transition="in" filter="blinds(horizontal)">
                                      <p:cBhvr>
                                        <p:cTn id="17" dur="500"/>
                                        <p:tgtEl>
                                          <p:spTgt spid="7373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73731">
                                            <p:txEl>
                                              <p:pRg st="3" end="3"/>
                                            </p:txEl>
                                          </p:spTgt>
                                        </p:tgtEl>
                                        <p:attrNameLst>
                                          <p:attrName>style.visibility</p:attrName>
                                        </p:attrNameLst>
                                      </p:cBhvr>
                                      <p:to>
                                        <p:strVal val="visible"/>
                                      </p:to>
                                    </p:set>
                                    <p:animEffect transition="in" filter="blinds(horizontal)">
                                      <p:cBhvr>
                                        <p:cTn id="22" dur="500"/>
                                        <p:tgtEl>
                                          <p:spTgt spid="7373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73731">
                                            <p:txEl>
                                              <p:pRg st="4" end="4"/>
                                            </p:txEl>
                                          </p:spTgt>
                                        </p:tgtEl>
                                        <p:attrNameLst>
                                          <p:attrName>style.visibility</p:attrName>
                                        </p:attrNameLst>
                                      </p:cBhvr>
                                      <p:to>
                                        <p:strVal val="visible"/>
                                      </p:to>
                                    </p:set>
                                    <p:animEffect transition="in" filter="blinds(horizontal)">
                                      <p:cBhvr>
                                        <p:cTn id="27" dur="500"/>
                                        <p:tgtEl>
                                          <p:spTgt spid="73731">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73731">
                                            <p:txEl>
                                              <p:pRg st="6" end="6"/>
                                            </p:txEl>
                                          </p:spTgt>
                                        </p:tgtEl>
                                        <p:attrNameLst>
                                          <p:attrName>style.visibility</p:attrName>
                                        </p:attrNameLst>
                                      </p:cBhvr>
                                      <p:to>
                                        <p:strVal val="visible"/>
                                      </p:to>
                                    </p:set>
                                    <p:animEffect transition="in" filter="blinds(horizontal)">
                                      <p:cBhvr>
                                        <p:cTn id="32" dur="500"/>
                                        <p:tgtEl>
                                          <p:spTgt spid="73731">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73731">
                                            <p:txEl>
                                              <p:pRg st="5" end="5"/>
                                            </p:txEl>
                                          </p:spTgt>
                                        </p:tgtEl>
                                        <p:attrNameLst>
                                          <p:attrName>style.visibility</p:attrName>
                                        </p:attrNameLst>
                                      </p:cBhvr>
                                      <p:to>
                                        <p:strVal val="visible"/>
                                      </p:to>
                                    </p:set>
                                    <p:animEffect transition="in" filter="blinds(horizontal)">
                                      <p:cBhvr>
                                        <p:cTn id="37" dur="500"/>
                                        <p:tgtEl>
                                          <p:spTgt spid="73731">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73731">
                                            <p:txEl>
                                              <p:pRg st="7" end="7"/>
                                            </p:txEl>
                                          </p:spTgt>
                                        </p:tgtEl>
                                        <p:attrNameLst>
                                          <p:attrName>style.visibility</p:attrName>
                                        </p:attrNameLst>
                                      </p:cBhvr>
                                      <p:to>
                                        <p:strVal val="visible"/>
                                      </p:to>
                                    </p:set>
                                    <p:animEffect transition="in" filter="blinds(horizontal)">
                                      <p:cBhvr>
                                        <p:cTn id="42" dur="500"/>
                                        <p:tgtEl>
                                          <p:spTgt spid="73731">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73731">
                                            <p:txEl>
                                              <p:pRg st="8" end="8"/>
                                            </p:txEl>
                                          </p:spTgt>
                                        </p:tgtEl>
                                        <p:attrNameLst>
                                          <p:attrName>style.visibility</p:attrName>
                                        </p:attrNameLst>
                                      </p:cBhvr>
                                      <p:to>
                                        <p:strVal val="visible"/>
                                      </p:to>
                                    </p:set>
                                    <p:animEffect transition="in" filter="blinds(horizontal)">
                                      <p:cBhvr>
                                        <p:cTn id="47" dur="500"/>
                                        <p:tgtEl>
                                          <p:spTgt spid="73731">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5"/>
          <p:cNvSpPr>
            <a:spLocks noGrp="1" noChangeArrowheads="1"/>
          </p:cNvSpPr>
          <p:nvPr>
            <p:ph type="ctr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IE"/>
              <a:t>Thank you!</a:t>
            </a:r>
          </a:p>
        </p:txBody>
      </p:sp>
      <p:sp>
        <p:nvSpPr>
          <p:cNvPr id="27651" name="Rectangle 6"/>
          <p:cNvSpPr>
            <a:spLocks noGrp="1" noChangeArrowheads="1"/>
          </p:cNvSpPr>
          <p:nvPr>
            <p:ph type="subTitle" idx="1"/>
          </p:nvPr>
        </p:nvSpPr>
        <p:spPr>
          <a:xfrm>
            <a:off x="1371600" y="3124200"/>
            <a:ext cx="6400800" cy="2514600"/>
          </a:xfrm>
        </p:spPr>
        <p:txBody>
          <a:bodyPr/>
          <a:lstStyle/>
          <a:p>
            <a:r>
              <a:rPr lang="en-IE" sz="3200" dirty="0"/>
              <a:t>Feel free to email me at</a:t>
            </a:r>
          </a:p>
          <a:p>
            <a:r>
              <a:rPr lang="en-IE" sz="3200" dirty="0">
                <a:solidFill>
                  <a:schemeClr val="accent6"/>
                </a:solidFill>
                <a:hlinkClick r:id="rId2">
                  <a:extLst>
                    <a:ext uri="{A12FA001-AC4F-418D-AE19-62706E023703}">
                      <ahyp:hlinkClr xmlns:ahyp="http://schemas.microsoft.com/office/drawing/2018/hyperlinkcolor" val="tx"/>
                    </a:ext>
                  </a:extLst>
                </a:hlinkClick>
              </a:rPr>
              <a:t>jan.devries@tcd.ie</a:t>
            </a:r>
            <a:r>
              <a:rPr lang="en-IE" sz="3200" dirty="0">
                <a:solidFill>
                  <a:schemeClr val="accent6"/>
                </a:solidFill>
              </a:rPr>
              <a:t> </a:t>
            </a:r>
          </a:p>
          <a:p>
            <a:endParaRPr lang="en-IE"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bwMode="auto">
          <a:xfrm>
            <a:off x="393290" y="176416"/>
            <a:ext cx="8445910" cy="737984"/>
          </a:xfrm>
          <a:noFill/>
          <a:ln>
            <a:miter lim="800000"/>
            <a:headEnd/>
            <a:tailEnd/>
          </a:ln>
        </p:spPr>
        <p:txBody>
          <a:bodyPr vert="horz" wrap="square" lIns="91440" tIns="45720" rIns="91440" bIns="45720" numCol="1" anchor="t" anchorCtr="0" compatLnSpc="1">
            <a:prstTxWarp prst="textNoShape">
              <a:avLst/>
            </a:prstTxWarp>
          </a:bodyPr>
          <a:lstStyle/>
          <a:p>
            <a:r>
              <a:rPr lang="en-US" sz="3600" dirty="0"/>
              <a:t>Overview Session</a:t>
            </a:r>
          </a:p>
        </p:txBody>
      </p:sp>
      <p:sp>
        <p:nvSpPr>
          <p:cNvPr id="10243" name="Rectangle 3"/>
          <p:cNvSpPr>
            <a:spLocks noGrp="1" noChangeArrowheads="1"/>
          </p:cNvSpPr>
          <p:nvPr>
            <p:ph type="body" idx="1"/>
          </p:nvPr>
        </p:nvSpPr>
        <p:spPr>
          <a:xfrm>
            <a:off x="381000" y="1981200"/>
            <a:ext cx="7772400" cy="3962400"/>
          </a:xfrm>
        </p:spPr>
        <p:txBody>
          <a:bodyPr/>
          <a:lstStyle/>
          <a:p>
            <a:pPr algn="ctr">
              <a:buFont typeface="Monotype Sorts"/>
              <a:buNone/>
            </a:pPr>
            <a:endParaRPr lang="en-US" b="1" dirty="0">
              <a:solidFill>
                <a:schemeClr val="accent2"/>
              </a:solidFill>
            </a:endParaRPr>
          </a:p>
          <a:p>
            <a:pPr algn="ctr">
              <a:buFont typeface="Monotype Sorts"/>
              <a:buNone/>
            </a:pPr>
            <a:endParaRPr lang="en-US" dirty="0"/>
          </a:p>
          <a:p>
            <a:pPr algn="ctr">
              <a:buFont typeface="Monotype Sorts"/>
              <a:buNone/>
            </a:pPr>
            <a:endParaRPr lang="en-US" dirty="0"/>
          </a:p>
          <a:p>
            <a:pPr algn="ctr">
              <a:buFont typeface="Monotype Sorts"/>
              <a:buNone/>
            </a:pPr>
            <a:endParaRPr lang="en-US" dirty="0"/>
          </a:p>
          <a:p>
            <a:pPr algn="ctr">
              <a:buFont typeface="Monotype Sorts"/>
              <a:buNone/>
            </a:pPr>
            <a:endParaRPr lang="en-US" dirty="0"/>
          </a:p>
        </p:txBody>
      </p:sp>
      <p:sp>
        <p:nvSpPr>
          <p:cNvPr id="10244" name="Text Box 4"/>
          <p:cNvSpPr txBox="1">
            <a:spLocks noChangeArrowheads="1"/>
          </p:cNvSpPr>
          <p:nvPr/>
        </p:nvSpPr>
        <p:spPr bwMode="auto">
          <a:xfrm>
            <a:off x="990600" y="911942"/>
            <a:ext cx="7162800" cy="5447645"/>
          </a:xfrm>
          <a:prstGeom prst="rect">
            <a:avLst/>
          </a:prstGeom>
          <a:noFill/>
          <a:ln w="9525">
            <a:noFill/>
            <a:miter lim="800000"/>
            <a:headEnd/>
            <a:tailEnd/>
          </a:ln>
        </p:spPr>
        <p:txBody>
          <a:bodyPr>
            <a:spAutoFit/>
          </a:bodyPr>
          <a:lstStyle/>
          <a:p>
            <a:pPr marL="457200" indent="-457200" eaLnBrk="0" hangingPunct="0">
              <a:spcBef>
                <a:spcPct val="50000"/>
              </a:spcBef>
              <a:buFontTx/>
              <a:buAutoNum type="arabicPeriod"/>
            </a:pPr>
            <a:r>
              <a:rPr lang="en-US" dirty="0">
                <a:latin typeface="Arial" pitchFamily="34" charset="0"/>
                <a:cs typeface="Times New Roman" pitchFamily="18" charset="0"/>
              </a:rPr>
              <a:t>Psychological Trauma</a:t>
            </a:r>
          </a:p>
          <a:p>
            <a:pPr marL="457200" indent="-457200" eaLnBrk="0" hangingPunct="0">
              <a:spcBef>
                <a:spcPct val="50000"/>
              </a:spcBef>
              <a:buFontTx/>
              <a:buAutoNum type="arabicPeriod"/>
            </a:pPr>
            <a:r>
              <a:rPr lang="en-US" dirty="0">
                <a:latin typeface="Arial" pitchFamily="34" charset="0"/>
                <a:cs typeface="Times New Roman" pitchFamily="18" charset="0"/>
              </a:rPr>
              <a:t>Terminology</a:t>
            </a:r>
          </a:p>
          <a:p>
            <a:pPr marL="457200" indent="-457200" eaLnBrk="0" hangingPunct="0">
              <a:spcBef>
                <a:spcPct val="50000"/>
              </a:spcBef>
              <a:buFontTx/>
              <a:buAutoNum type="arabicPeriod"/>
            </a:pPr>
            <a:r>
              <a:rPr lang="en-US" dirty="0">
                <a:latin typeface="Arial" pitchFamily="34" charset="0"/>
                <a:cs typeface="Times New Roman" pitchFamily="18" charset="0"/>
              </a:rPr>
              <a:t>Diagnostics</a:t>
            </a:r>
          </a:p>
          <a:p>
            <a:pPr marL="457200" indent="-457200" eaLnBrk="0" hangingPunct="0">
              <a:spcBef>
                <a:spcPct val="50000"/>
              </a:spcBef>
              <a:buFontTx/>
              <a:buAutoNum type="arabicPeriod"/>
            </a:pPr>
            <a:r>
              <a:rPr lang="en-US" dirty="0">
                <a:latin typeface="Arial" pitchFamily="34" charset="0"/>
                <a:cs typeface="Times New Roman" pitchFamily="18" charset="0"/>
              </a:rPr>
              <a:t>Types of traumatic Events</a:t>
            </a:r>
          </a:p>
          <a:p>
            <a:pPr marL="457200" indent="-457200" eaLnBrk="0" hangingPunct="0">
              <a:spcBef>
                <a:spcPct val="50000"/>
              </a:spcBef>
              <a:buFontTx/>
              <a:buAutoNum type="arabicPeriod"/>
            </a:pPr>
            <a:r>
              <a:rPr lang="en-US" dirty="0">
                <a:latin typeface="Arial" pitchFamily="34" charset="0"/>
                <a:cs typeface="Times New Roman" pitchFamily="18" charset="0"/>
              </a:rPr>
              <a:t>Trauma theories</a:t>
            </a:r>
          </a:p>
          <a:p>
            <a:pPr marL="457200" indent="-457200" eaLnBrk="0" hangingPunct="0">
              <a:spcBef>
                <a:spcPct val="50000"/>
              </a:spcBef>
              <a:buFontTx/>
              <a:buAutoNum type="arabicPeriod"/>
            </a:pPr>
            <a:r>
              <a:rPr lang="en-IE" dirty="0">
                <a:latin typeface="Arial" pitchFamily="34" charset="0"/>
                <a:cs typeface="Times New Roman" pitchFamily="18" charset="0"/>
              </a:rPr>
              <a:t>Prevention of a trauma response</a:t>
            </a:r>
          </a:p>
          <a:p>
            <a:pPr marL="457200" indent="-457200" eaLnBrk="0" hangingPunct="0">
              <a:spcBef>
                <a:spcPct val="50000"/>
              </a:spcBef>
              <a:buFontTx/>
              <a:buAutoNum type="arabicPeriod"/>
            </a:pPr>
            <a:r>
              <a:rPr lang="en-US" dirty="0">
                <a:latin typeface="Arial" pitchFamily="34" charset="0"/>
                <a:cs typeface="Times New Roman" pitchFamily="18" charset="0"/>
              </a:rPr>
              <a:t>Trauma intervention</a:t>
            </a:r>
          </a:p>
          <a:p>
            <a:pPr marL="457200" indent="-457200" eaLnBrk="0" hangingPunct="0">
              <a:spcBef>
                <a:spcPct val="50000"/>
              </a:spcBef>
              <a:buFontTx/>
              <a:buAutoNum type="arabicPeriod"/>
            </a:pPr>
            <a:r>
              <a:rPr lang="en-US" dirty="0">
                <a:latin typeface="Arial" pitchFamily="34" charset="0"/>
                <a:cs typeface="Times New Roman" pitchFamily="18" charset="0"/>
              </a:rPr>
              <a:t>Impact of debriefing/therapies</a:t>
            </a:r>
          </a:p>
          <a:p>
            <a:pPr marL="457200" indent="-457200" eaLnBrk="0" hangingPunct="0">
              <a:spcBef>
                <a:spcPct val="50000"/>
              </a:spcBef>
              <a:buFontTx/>
              <a:buAutoNum type="arabicPeriod"/>
            </a:pPr>
            <a:r>
              <a:rPr lang="en-US" dirty="0">
                <a:latin typeface="Arial" pitchFamily="34" charset="0"/>
                <a:cs typeface="Times New Roman" pitchFamily="18" charset="0"/>
              </a:rPr>
              <a:t>Is it good to talk?</a:t>
            </a:r>
          </a:p>
          <a:p>
            <a:pPr marL="457200" indent="-457200" eaLnBrk="0" hangingPunct="0">
              <a:spcBef>
                <a:spcPct val="50000"/>
              </a:spcBef>
              <a:buFontTx/>
              <a:buAutoNum type="arabicPeriod"/>
            </a:pPr>
            <a:r>
              <a:rPr lang="en-US" dirty="0">
                <a:latin typeface="Arial" pitchFamily="34" charset="0"/>
                <a:cs typeface="Times New Roman" pitchFamily="18" charset="0"/>
              </a:rPr>
              <a:t> Reasons for optimism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244">
                                            <p:txEl>
                                              <p:pRg st="1" end="1"/>
                                            </p:txEl>
                                          </p:spTgt>
                                        </p:tgtEl>
                                        <p:attrNameLst>
                                          <p:attrName>style.visibility</p:attrName>
                                        </p:attrNameLst>
                                      </p:cBhvr>
                                      <p:to>
                                        <p:strVal val="visible"/>
                                      </p:to>
                                    </p:set>
                                    <p:anim calcmode="lin" valueType="num">
                                      <p:cBhvr additive="base">
                                        <p:cTn id="13" dur="500" fill="hold"/>
                                        <p:tgtEl>
                                          <p:spTgt spid="1024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024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0244">
                                            <p:txEl>
                                              <p:pRg st="2" end="2"/>
                                            </p:txEl>
                                          </p:spTgt>
                                        </p:tgtEl>
                                        <p:attrNameLst>
                                          <p:attrName>style.visibility</p:attrName>
                                        </p:attrNameLst>
                                      </p:cBhvr>
                                      <p:to>
                                        <p:strVal val="visible"/>
                                      </p:to>
                                    </p:set>
                                    <p:anim calcmode="lin" valueType="num">
                                      <p:cBhvr additive="base">
                                        <p:cTn id="19" dur="500" fill="hold"/>
                                        <p:tgtEl>
                                          <p:spTgt spid="1024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024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0244">
                                            <p:txEl>
                                              <p:pRg st="3" end="3"/>
                                            </p:txEl>
                                          </p:spTgt>
                                        </p:tgtEl>
                                        <p:attrNameLst>
                                          <p:attrName>style.visibility</p:attrName>
                                        </p:attrNameLst>
                                      </p:cBhvr>
                                      <p:to>
                                        <p:strVal val="visible"/>
                                      </p:to>
                                    </p:set>
                                    <p:anim calcmode="lin" valueType="num">
                                      <p:cBhvr additive="base">
                                        <p:cTn id="25" dur="500" fill="hold"/>
                                        <p:tgtEl>
                                          <p:spTgt spid="1024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024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0244">
                                            <p:txEl>
                                              <p:pRg st="4" end="4"/>
                                            </p:txEl>
                                          </p:spTgt>
                                        </p:tgtEl>
                                        <p:attrNameLst>
                                          <p:attrName>style.visibility</p:attrName>
                                        </p:attrNameLst>
                                      </p:cBhvr>
                                      <p:to>
                                        <p:strVal val="visible"/>
                                      </p:to>
                                    </p:set>
                                    <p:anim calcmode="lin" valueType="num">
                                      <p:cBhvr additive="base">
                                        <p:cTn id="31" dur="500" fill="hold"/>
                                        <p:tgtEl>
                                          <p:spTgt spid="1024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024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0244">
                                            <p:txEl>
                                              <p:pRg st="5" end="5"/>
                                            </p:txEl>
                                          </p:spTgt>
                                        </p:tgtEl>
                                        <p:attrNameLst>
                                          <p:attrName>style.visibility</p:attrName>
                                        </p:attrNameLst>
                                      </p:cBhvr>
                                      <p:to>
                                        <p:strVal val="visible"/>
                                      </p:to>
                                    </p:set>
                                    <p:anim calcmode="lin" valueType="num">
                                      <p:cBhvr additive="base">
                                        <p:cTn id="37" dur="500" fill="hold"/>
                                        <p:tgtEl>
                                          <p:spTgt spid="10244">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024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10244">
                                            <p:txEl>
                                              <p:pRg st="6" end="6"/>
                                            </p:txEl>
                                          </p:spTgt>
                                        </p:tgtEl>
                                        <p:attrNameLst>
                                          <p:attrName>style.visibility</p:attrName>
                                        </p:attrNameLst>
                                      </p:cBhvr>
                                      <p:to>
                                        <p:strVal val="visible"/>
                                      </p:to>
                                    </p:set>
                                    <p:anim calcmode="lin" valueType="num">
                                      <p:cBhvr additive="base">
                                        <p:cTn id="43" dur="500" fill="hold"/>
                                        <p:tgtEl>
                                          <p:spTgt spid="10244">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024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10244">
                                            <p:txEl>
                                              <p:pRg st="7" end="7"/>
                                            </p:txEl>
                                          </p:spTgt>
                                        </p:tgtEl>
                                        <p:attrNameLst>
                                          <p:attrName>style.visibility</p:attrName>
                                        </p:attrNameLst>
                                      </p:cBhvr>
                                      <p:to>
                                        <p:strVal val="visible"/>
                                      </p:to>
                                    </p:set>
                                    <p:anim calcmode="lin" valueType="num">
                                      <p:cBhvr additive="base">
                                        <p:cTn id="49" dur="500" fill="hold"/>
                                        <p:tgtEl>
                                          <p:spTgt spid="10244">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024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10244">
                                            <p:txEl>
                                              <p:pRg st="8" end="8"/>
                                            </p:txEl>
                                          </p:spTgt>
                                        </p:tgtEl>
                                        <p:attrNameLst>
                                          <p:attrName>style.visibility</p:attrName>
                                        </p:attrNameLst>
                                      </p:cBhvr>
                                      <p:to>
                                        <p:strVal val="visible"/>
                                      </p:to>
                                    </p:set>
                                    <p:anim calcmode="lin" valueType="num">
                                      <p:cBhvr additive="base">
                                        <p:cTn id="55" dur="500" fill="hold"/>
                                        <p:tgtEl>
                                          <p:spTgt spid="10244">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10244">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10244">
                                            <p:txEl>
                                              <p:pRg st="9" end="9"/>
                                            </p:txEl>
                                          </p:spTgt>
                                        </p:tgtEl>
                                        <p:attrNameLst>
                                          <p:attrName>style.visibility</p:attrName>
                                        </p:attrNameLst>
                                      </p:cBhvr>
                                      <p:to>
                                        <p:strVal val="visible"/>
                                      </p:to>
                                    </p:set>
                                    <p:anim calcmode="lin" valueType="num">
                                      <p:cBhvr additive="base">
                                        <p:cTn id="61" dur="500" fill="hold"/>
                                        <p:tgtEl>
                                          <p:spTgt spid="10244">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10244">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3A286511-CBDE-995E-CD7A-F7C1DAF8C903}"/>
              </a:ext>
            </a:extLst>
          </p:cNvPr>
          <p:cNvSpPr/>
          <p:nvPr/>
        </p:nvSpPr>
        <p:spPr bwMode="auto">
          <a:xfrm>
            <a:off x="609600" y="0"/>
            <a:ext cx="7010400" cy="1524000"/>
          </a:xfrm>
          <a:prstGeom prst="ellipse">
            <a:avLst/>
          </a:prstGeom>
          <a:solidFill>
            <a:schemeClr val="accent3">
              <a:lumMod val="85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8" charset="0"/>
            </a:endParaRPr>
          </a:p>
        </p:txBody>
      </p:sp>
      <p:sp>
        <p:nvSpPr>
          <p:cNvPr id="2" name="Title 1"/>
          <p:cNvSpPr>
            <a:spLocks noGrp="1"/>
          </p:cNvSpPr>
          <p:nvPr>
            <p:ph type="title"/>
          </p:nvPr>
        </p:nvSpPr>
        <p:spPr/>
        <p:txBody>
          <a:bodyPr/>
          <a:lstStyle/>
          <a:p>
            <a:r>
              <a:rPr lang="en-IE" dirty="0"/>
              <a:t>1) Psychological trauma</a:t>
            </a:r>
          </a:p>
        </p:txBody>
      </p:sp>
      <p:sp>
        <p:nvSpPr>
          <p:cNvPr id="3" name="Content Placeholder 2"/>
          <p:cNvSpPr>
            <a:spLocks noGrp="1"/>
          </p:cNvSpPr>
          <p:nvPr>
            <p:ph idx="1"/>
          </p:nvPr>
        </p:nvSpPr>
        <p:spPr>
          <a:xfrm>
            <a:off x="457200" y="1692276"/>
            <a:ext cx="7772400" cy="4510086"/>
          </a:xfrm>
        </p:spPr>
        <p:txBody>
          <a:bodyPr/>
          <a:lstStyle/>
          <a:p>
            <a:pPr marL="0" indent="0">
              <a:spcAft>
                <a:spcPts val="1200"/>
              </a:spcAft>
              <a:buNone/>
            </a:pPr>
            <a:r>
              <a:rPr lang="en-IE" sz="2400" dirty="0"/>
              <a:t>Psychological trauma (not to be confused with physiological trauma): </a:t>
            </a:r>
            <a:endParaRPr lang="en-IE" b="1" dirty="0"/>
          </a:p>
          <a:p>
            <a:pPr lvl="1">
              <a:spcAft>
                <a:spcPts val="1200"/>
              </a:spcAft>
              <a:buFont typeface="Wingdings" panose="05000000000000000000" pitchFamily="2" charset="2"/>
              <a:buChar char="§"/>
            </a:pPr>
            <a:r>
              <a:rPr lang="en-IE" dirty="0"/>
              <a:t>An </a:t>
            </a:r>
            <a:r>
              <a:rPr lang="en-IE" b="1" dirty="0">
                <a:solidFill>
                  <a:srgbClr val="C00000"/>
                </a:solidFill>
              </a:rPr>
              <a:t>enduring complex stress response </a:t>
            </a:r>
            <a:r>
              <a:rPr lang="en-IE" dirty="0"/>
              <a:t>to one or more distressing event(s).</a:t>
            </a:r>
          </a:p>
          <a:p>
            <a:pPr lvl="1">
              <a:spcAft>
                <a:spcPts val="1200"/>
              </a:spcAft>
              <a:buFont typeface="Wingdings" panose="05000000000000000000" pitchFamily="2" charset="2"/>
              <a:buChar char="§"/>
            </a:pPr>
            <a:r>
              <a:rPr lang="en-IE" dirty="0"/>
              <a:t>this may include a </a:t>
            </a:r>
            <a:r>
              <a:rPr lang="en-IE" b="1" dirty="0">
                <a:solidFill>
                  <a:srgbClr val="C00000"/>
                </a:solidFill>
              </a:rPr>
              <a:t>neurological imprint</a:t>
            </a:r>
            <a:r>
              <a:rPr lang="en-IE" dirty="0">
                <a:solidFill>
                  <a:srgbClr val="C00000"/>
                </a:solidFill>
              </a:rPr>
              <a:t> </a:t>
            </a:r>
            <a:r>
              <a:rPr lang="en-IE" dirty="0"/>
              <a:t>and/or</a:t>
            </a:r>
            <a:r>
              <a:rPr lang="en-IE" b="1" dirty="0"/>
              <a:t> </a:t>
            </a:r>
            <a:r>
              <a:rPr lang="en-IE" b="1" dirty="0">
                <a:solidFill>
                  <a:srgbClr val="C00000"/>
                </a:solidFill>
              </a:rPr>
              <a:t>psychological</a:t>
            </a:r>
            <a:r>
              <a:rPr lang="en-IE" dirty="0">
                <a:solidFill>
                  <a:srgbClr val="C00000"/>
                </a:solidFill>
              </a:rPr>
              <a:t> </a:t>
            </a:r>
            <a:r>
              <a:rPr lang="en-IE" dirty="0"/>
              <a:t>and</a:t>
            </a:r>
            <a:r>
              <a:rPr lang="en-IE" dirty="0">
                <a:solidFill>
                  <a:srgbClr val="C00000"/>
                </a:solidFill>
              </a:rPr>
              <a:t> </a:t>
            </a:r>
            <a:r>
              <a:rPr lang="en-IE" b="1" dirty="0">
                <a:solidFill>
                  <a:srgbClr val="C00000"/>
                </a:solidFill>
              </a:rPr>
              <a:t>physiological deregulation</a:t>
            </a:r>
            <a:r>
              <a:rPr lang="en-IE" dirty="0">
                <a:solidFill>
                  <a:srgbClr val="C00000"/>
                </a:solidFill>
              </a:rPr>
              <a:t> </a:t>
            </a:r>
          </a:p>
          <a:p>
            <a:pPr lvl="1">
              <a:spcAft>
                <a:spcPts val="1200"/>
              </a:spcAft>
              <a:buFont typeface="Wingdings" panose="05000000000000000000" pitchFamily="2" charset="2"/>
              <a:buChar char="§"/>
            </a:pPr>
            <a:r>
              <a:rPr lang="en-IE" b="1" dirty="0"/>
              <a:t>Trauma</a:t>
            </a:r>
            <a:r>
              <a:rPr lang="en-IE" dirty="0"/>
              <a:t> is often the result of </a:t>
            </a:r>
            <a:r>
              <a:rPr lang="en-IE" b="1" dirty="0">
                <a:solidFill>
                  <a:srgbClr val="C00000"/>
                </a:solidFill>
              </a:rPr>
              <a:t>overwhelming</a:t>
            </a:r>
            <a:r>
              <a:rPr lang="en-IE" dirty="0"/>
              <a:t> experiences involving stress levels that exceed one's ability to cope, or process the strong emotions </a:t>
            </a:r>
            <a:r>
              <a:rPr lang="en-IE" dirty="0">
                <a:solidFill>
                  <a:schemeClr val="accent6">
                    <a:lumMod val="75000"/>
                  </a:schemeClr>
                </a:solidFill>
                <a:hlinkClick r:id="rId2">
                  <a:extLst>
                    <a:ext uri="{A12FA001-AC4F-418D-AE19-62706E023703}">
                      <ahyp:hlinkClr xmlns:ahyp="http://schemas.microsoft.com/office/drawing/2018/hyperlinkcolor" val="tx"/>
                    </a:ext>
                  </a:extLst>
                </a:hlinkClick>
              </a:rPr>
              <a:t>https://en.wikipedia.org/wiki/Psychological_trauma</a:t>
            </a:r>
            <a:r>
              <a:rPr lang="en-IE" dirty="0">
                <a:solidFill>
                  <a:schemeClr val="accent6">
                    <a:lumMod val="75000"/>
                  </a:schemeClr>
                </a:solidFill>
              </a:rPr>
              <a:t> </a:t>
            </a:r>
          </a:p>
          <a:p>
            <a:pPr lvl="1">
              <a:spcAft>
                <a:spcPts val="1200"/>
              </a:spcAft>
              <a:buFont typeface="Wingdings" panose="05000000000000000000" pitchFamily="2" charset="2"/>
              <a:buChar char="§"/>
            </a:pPr>
            <a:r>
              <a:rPr lang="en-IE" dirty="0">
                <a:solidFill>
                  <a:schemeClr val="accent6">
                    <a:lumMod val="75000"/>
                  </a:schemeClr>
                </a:solidFill>
              </a:rPr>
              <a:t>Example Lisa’s story: </a:t>
            </a:r>
            <a:r>
              <a:rPr lang="en-IE" dirty="0">
                <a:solidFill>
                  <a:srgbClr val="0070C0"/>
                </a:solidFill>
                <a:hlinkClick r:id="rId3">
                  <a:extLst>
                    <a:ext uri="{A12FA001-AC4F-418D-AE19-62706E023703}">
                      <ahyp:hlinkClr xmlns:ahyp="http://schemas.microsoft.com/office/drawing/2018/hyperlinkcolor" val="tx"/>
                    </a:ext>
                  </a:extLst>
                </a:hlinkClick>
              </a:rPr>
              <a:t>https://www.youtube.com/watch?v=HzLQbQHVOgk</a:t>
            </a:r>
            <a:r>
              <a:rPr lang="en-IE" dirty="0">
                <a:solidFill>
                  <a:srgbClr val="0070C0"/>
                </a:solidFill>
              </a:rPr>
              <a:t> </a:t>
            </a:r>
          </a:p>
          <a:p>
            <a:pPr lvl="1">
              <a:spcAft>
                <a:spcPts val="1200"/>
              </a:spcAft>
              <a:buFont typeface="Wingdings" panose="05000000000000000000" pitchFamily="2" charset="2"/>
              <a:buChar char="§"/>
            </a:pPr>
            <a:endParaRPr lang="en-IE" dirty="0">
              <a:solidFill>
                <a:schemeClr val="accent6">
                  <a:lumMod val="75000"/>
                </a:schemeClr>
              </a:solidFill>
            </a:endParaRPr>
          </a:p>
        </p:txBody>
      </p:sp>
      <p:pic>
        <p:nvPicPr>
          <p:cNvPr id="1026" name="Picture 2" descr="The Encyclopedia of Psychological Trauma - Kindle edition by Reyes,  Gilbert, Elhai, Jon D., Ford, Julian D.. Health, Fitness &amp; Dieting Kindle  eBooks @ Amazon.com.">
            <a:extLst>
              <a:ext uri="{FF2B5EF4-FFF2-40B4-BE49-F238E27FC236}">
                <a16:creationId xmlns:a16="http://schemas.microsoft.com/office/drawing/2014/main" id="{62B0B11D-B24F-4032-BC84-AD3325A793B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39000" y="0"/>
            <a:ext cx="2199234" cy="20878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2010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99633D34-EA95-8675-BA27-823E11CA681C}"/>
              </a:ext>
            </a:extLst>
          </p:cNvPr>
          <p:cNvSpPr/>
          <p:nvPr/>
        </p:nvSpPr>
        <p:spPr bwMode="auto">
          <a:xfrm>
            <a:off x="457200" y="274637"/>
            <a:ext cx="7924800" cy="834549"/>
          </a:xfrm>
          <a:prstGeom prst="ellipse">
            <a:avLst/>
          </a:prstGeom>
          <a:solidFill>
            <a:schemeClr val="accent3">
              <a:lumMod val="85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8" charset="0"/>
            </a:endParaRPr>
          </a:p>
        </p:txBody>
      </p:sp>
      <p:sp>
        <p:nvSpPr>
          <p:cNvPr id="4" name="Title 3">
            <a:extLst>
              <a:ext uri="{FF2B5EF4-FFF2-40B4-BE49-F238E27FC236}">
                <a16:creationId xmlns:a16="http://schemas.microsoft.com/office/drawing/2014/main" id="{37D7927A-9664-484E-AAF6-B176F0413D80}"/>
              </a:ext>
            </a:extLst>
          </p:cNvPr>
          <p:cNvSpPr>
            <a:spLocks noGrp="1"/>
          </p:cNvSpPr>
          <p:nvPr>
            <p:ph type="title"/>
          </p:nvPr>
        </p:nvSpPr>
        <p:spPr/>
        <p:txBody>
          <a:bodyPr/>
          <a:lstStyle/>
          <a:p>
            <a:r>
              <a:rPr lang="en-IE" dirty="0"/>
              <a:t>2) Terminology</a:t>
            </a:r>
          </a:p>
        </p:txBody>
      </p:sp>
      <p:sp>
        <p:nvSpPr>
          <p:cNvPr id="5" name="Text Placeholder 4">
            <a:extLst>
              <a:ext uri="{FF2B5EF4-FFF2-40B4-BE49-F238E27FC236}">
                <a16:creationId xmlns:a16="http://schemas.microsoft.com/office/drawing/2014/main" id="{D2C9D5C7-05F1-44E9-8AF8-F9F769485D5B}"/>
              </a:ext>
            </a:extLst>
          </p:cNvPr>
          <p:cNvSpPr>
            <a:spLocks noGrp="1"/>
          </p:cNvSpPr>
          <p:nvPr>
            <p:ph type="body" idx="1"/>
          </p:nvPr>
        </p:nvSpPr>
        <p:spPr>
          <a:xfrm>
            <a:off x="289560" y="1355091"/>
            <a:ext cx="4040188" cy="639762"/>
          </a:xfrm>
          <a:solidFill>
            <a:schemeClr val="bg1"/>
          </a:solidFill>
        </p:spPr>
        <p:txBody>
          <a:bodyPr/>
          <a:lstStyle/>
          <a:p>
            <a:r>
              <a:rPr lang="en-IE" dirty="0"/>
              <a:t>Triggers or causes</a:t>
            </a:r>
          </a:p>
        </p:txBody>
      </p:sp>
      <p:sp>
        <p:nvSpPr>
          <p:cNvPr id="6" name="Content Placeholder 5">
            <a:extLst>
              <a:ext uri="{FF2B5EF4-FFF2-40B4-BE49-F238E27FC236}">
                <a16:creationId xmlns:a16="http://schemas.microsoft.com/office/drawing/2014/main" id="{6836A3BB-B2FF-44F9-B67E-C70DFDC6525A}"/>
              </a:ext>
            </a:extLst>
          </p:cNvPr>
          <p:cNvSpPr>
            <a:spLocks noGrp="1"/>
          </p:cNvSpPr>
          <p:nvPr>
            <p:ph sz="half" idx="2"/>
          </p:nvPr>
        </p:nvSpPr>
        <p:spPr>
          <a:xfrm>
            <a:off x="304800" y="2240757"/>
            <a:ext cx="4040188" cy="3951288"/>
          </a:xfrm>
          <a:solidFill>
            <a:srgbClr val="FFFFCC">
              <a:alpha val="78000"/>
            </a:srgbClr>
          </a:solidFill>
        </p:spPr>
        <p:txBody>
          <a:bodyPr/>
          <a:lstStyle/>
          <a:p>
            <a:pPr>
              <a:spcAft>
                <a:spcPts val="1200"/>
              </a:spcAft>
              <a:buFont typeface="Wingdings" panose="05000000000000000000" pitchFamily="2" charset="2"/>
              <a:buChar char="§"/>
            </a:pPr>
            <a:r>
              <a:rPr lang="en-IE" dirty="0"/>
              <a:t>a </a:t>
            </a:r>
            <a:r>
              <a:rPr lang="en-IE" b="1" dirty="0"/>
              <a:t>critical incident </a:t>
            </a:r>
            <a:r>
              <a:rPr lang="en-IE" dirty="0"/>
              <a:t>or extremely frightening event</a:t>
            </a:r>
          </a:p>
          <a:p>
            <a:pPr>
              <a:spcAft>
                <a:spcPts val="1200"/>
              </a:spcAft>
              <a:buFont typeface="Wingdings" panose="05000000000000000000" pitchFamily="2" charset="2"/>
              <a:buChar char="§"/>
            </a:pPr>
            <a:r>
              <a:rPr lang="en-IE" dirty="0"/>
              <a:t>multiple events or prolonged extreme stress</a:t>
            </a:r>
          </a:p>
          <a:p>
            <a:pPr>
              <a:buFont typeface="Wingdings" panose="05000000000000000000" pitchFamily="2" charset="2"/>
              <a:buChar char="§"/>
            </a:pPr>
            <a:r>
              <a:rPr lang="en-IE" sz="2000" dirty="0">
                <a:solidFill>
                  <a:srgbClr val="C00000"/>
                </a:solidFill>
              </a:rPr>
              <a:t>Beware: a critical incident should only be called ‘traumatic’ if it leads to a traumatic response!</a:t>
            </a:r>
          </a:p>
        </p:txBody>
      </p:sp>
      <p:sp>
        <p:nvSpPr>
          <p:cNvPr id="7" name="Text Placeholder 6">
            <a:extLst>
              <a:ext uri="{FF2B5EF4-FFF2-40B4-BE49-F238E27FC236}">
                <a16:creationId xmlns:a16="http://schemas.microsoft.com/office/drawing/2014/main" id="{029360ED-E6E0-4AFB-AF89-5BC2F824E5C9}"/>
              </a:ext>
            </a:extLst>
          </p:cNvPr>
          <p:cNvSpPr>
            <a:spLocks noGrp="1"/>
          </p:cNvSpPr>
          <p:nvPr>
            <p:ph type="body" sz="quarter" idx="3"/>
          </p:nvPr>
        </p:nvSpPr>
        <p:spPr>
          <a:xfrm>
            <a:off x="4768534" y="1355091"/>
            <a:ext cx="4041775" cy="639762"/>
          </a:xfrm>
          <a:solidFill>
            <a:schemeClr val="bg1"/>
          </a:solidFill>
        </p:spPr>
        <p:txBody>
          <a:bodyPr/>
          <a:lstStyle/>
          <a:p>
            <a:r>
              <a:rPr lang="en-IE" dirty="0"/>
              <a:t>Diagnostic terms (DSM V)</a:t>
            </a:r>
          </a:p>
        </p:txBody>
      </p:sp>
      <p:sp>
        <p:nvSpPr>
          <p:cNvPr id="8" name="Content Placeholder 7">
            <a:extLst>
              <a:ext uri="{FF2B5EF4-FFF2-40B4-BE49-F238E27FC236}">
                <a16:creationId xmlns:a16="http://schemas.microsoft.com/office/drawing/2014/main" id="{AC4D9334-E22D-4747-B73F-94D8FEE3402A}"/>
              </a:ext>
            </a:extLst>
          </p:cNvPr>
          <p:cNvSpPr>
            <a:spLocks noGrp="1"/>
          </p:cNvSpPr>
          <p:nvPr>
            <p:ph sz="quarter" idx="4"/>
          </p:nvPr>
        </p:nvSpPr>
        <p:spPr>
          <a:xfrm>
            <a:off x="4768534" y="2240757"/>
            <a:ext cx="4041775" cy="3951288"/>
          </a:xfrm>
          <a:solidFill>
            <a:srgbClr val="FFFFCC">
              <a:alpha val="76000"/>
            </a:srgbClr>
          </a:solidFill>
        </p:spPr>
        <p:txBody>
          <a:bodyPr/>
          <a:lstStyle/>
          <a:p>
            <a:endParaRPr lang="en-IE" dirty="0"/>
          </a:p>
          <a:p>
            <a:pPr>
              <a:spcAft>
                <a:spcPts val="1200"/>
              </a:spcAft>
              <a:buFont typeface="Wingdings" panose="05000000000000000000" pitchFamily="2" charset="2"/>
              <a:buChar char="§"/>
            </a:pPr>
            <a:r>
              <a:rPr lang="en-IE" dirty="0"/>
              <a:t>Acute Stress (1</a:t>
            </a:r>
            <a:r>
              <a:rPr lang="en-IE" baseline="30000" dirty="0"/>
              <a:t>st</a:t>
            </a:r>
            <a:r>
              <a:rPr lang="en-IE" dirty="0"/>
              <a:t> month after critical incidents) </a:t>
            </a:r>
          </a:p>
          <a:p>
            <a:pPr marL="0" indent="0">
              <a:spcAft>
                <a:spcPts val="1200"/>
              </a:spcAft>
              <a:buNone/>
            </a:pPr>
            <a:endParaRPr lang="en-IE" dirty="0"/>
          </a:p>
          <a:p>
            <a:pPr>
              <a:spcAft>
                <a:spcPts val="1200"/>
              </a:spcAft>
              <a:buFont typeface="Wingdings" panose="05000000000000000000" pitchFamily="2" charset="2"/>
              <a:buChar char="§"/>
            </a:pPr>
            <a:r>
              <a:rPr lang="en-IE" dirty="0"/>
              <a:t>Post Traumatic Stress (PTS) or Post Traumatic Stress disorder (PTSD) (after 1</a:t>
            </a:r>
            <a:r>
              <a:rPr lang="en-IE" baseline="30000" dirty="0"/>
              <a:t>st</a:t>
            </a:r>
            <a:r>
              <a:rPr lang="en-IE" dirty="0"/>
              <a:t> month)</a:t>
            </a:r>
          </a:p>
          <a:p>
            <a:pPr marL="0" indent="0">
              <a:spcAft>
                <a:spcPts val="1200"/>
              </a:spcAft>
              <a:buNone/>
            </a:pPr>
            <a:endParaRPr lang="en-IE" dirty="0">
              <a:solidFill>
                <a:schemeClr val="accent6"/>
              </a:solidFill>
            </a:endParaRPr>
          </a:p>
        </p:txBody>
      </p:sp>
    </p:spTree>
    <p:extLst>
      <p:ext uri="{BB962C8B-B14F-4D97-AF65-F5344CB8AC3E}">
        <p14:creationId xmlns:p14="http://schemas.microsoft.com/office/powerpoint/2010/main" val="1562362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8">
                                            <p:txEl>
                                              <p:pRg st="1" end="1"/>
                                            </p:txEl>
                                          </p:spTgt>
                                        </p:tgtEl>
                                        <p:attrNameLst>
                                          <p:attrName>style.visibility</p:attrName>
                                        </p:attrNameLst>
                                      </p:cBhvr>
                                      <p:to>
                                        <p:strVal val="visible"/>
                                      </p:to>
                                    </p:set>
                                    <p:anim calcmode="lin" valueType="num">
                                      <p:cBhvr additive="base">
                                        <p:cTn id="19"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
                                            <p:txEl>
                                              <p:pRg st="1" end="1"/>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8">
                                            <p:txEl>
                                              <p:pRg st="3" end="3"/>
                                            </p:txEl>
                                          </p:spTgt>
                                        </p:tgtEl>
                                        <p:attrNameLst>
                                          <p:attrName>style.visibility</p:attrName>
                                        </p:attrNameLst>
                                      </p:cBhvr>
                                      <p:to>
                                        <p:strVal val="visible"/>
                                      </p:to>
                                    </p:set>
                                    <p:anim calcmode="lin" valueType="num">
                                      <p:cBhvr additive="base">
                                        <p:cTn id="23"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8">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D745BF88-8A6D-8173-F787-664151EEE53A}"/>
              </a:ext>
            </a:extLst>
          </p:cNvPr>
          <p:cNvSpPr/>
          <p:nvPr/>
        </p:nvSpPr>
        <p:spPr bwMode="auto">
          <a:xfrm>
            <a:off x="-76200" y="0"/>
            <a:ext cx="9067800" cy="1295400"/>
          </a:xfrm>
          <a:prstGeom prst="ellipse">
            <a:avLst/>
          </a:prstGeom>
          <a:solidFill>
            <a:schemeClr val="accent3">
              <a:lumMod val="85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8" charset="0"/>
            </a:endParaRPr>
          </a:p>
        </p:txBody>
      </p:sp>
      <p:sp>
        <p:nvSpPr>
          <p:cNvPr id="11266" name="Rectangle 2"/>
          <p:cNvSpPr>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sz="3600" dirty="0"/>
              <a:t>3) Diagnostic Criteria for PTSD (DSM V)</a:t>
            </a:r>
            <a:br>
              <a:rPr lang="en-IE" sz="4000" dirty="0">
                <a:solidFill>
                  <a:schemeClr val="accent6"/>
                </a:solidFill>
              </a:rPr>
            </a:br>
            <a:endParaRPr lang="en-US" sz="4000" dirty="0"/>
          </a:p>
        </p:txBody>
      </p:sp>
      <p:sp>
        <p:nvSpPr>
          <p:cNvPr id="11267" name="Rectangle 3"/>
          <p:cNvSpPr>
            <a:spLocks noGrp="1" noChangeArrowheads="1"/>
          </p:cNvSpPr>
          <p:nvPr>
            <p:ph type="body" idx="1"/>
          </p:nvPr>
        </p:nvSpPr>
        <p:spPr>
          <a:xfrm>
            <a:off x="427703" y="1582328"/>
            <a:ext cx="8382000" cy="5287962"/>
          </a:xfrm>
        </p:spPr>
        <p:txBody>
          <a:bodyPr/>
          <a:lstStyle/>
          <a:p>
            <a:pPr>
              <a:lnSpc>
                <a:spcPct val="90000"/>
              </a:lnSpc>
              <a:buNone/>
            </a:pPr>
            <a:r>
              <a:rPr lang="en-US" sz="2000" b="1" dirty="0">
                <a:solidFill>
                  <a:srgbClr val="C00000"/>
                </a:solidFill>
              </a:rPr>
              <a:t>Stressor: </a:t>
            </a:r>
            <a:r>
              <a:rPr lang="en-US" sz="2000" dirty="0"/>
              <a:t>evidence of recent threat or stressor which involved actual or threatened death or injury;</a:t>
            </a:r>
          </a:p>
          <a:p>
            <a:pPr>
              <a:lnSpc>
                <a:spcPct val="90000"/>
              </a:lnSpc>
              <a:buNone/>
            </a:pPr>
            <a:r>
              <a:rPr lang="en-US" sz="2000" b="1" dirty="0">
                <a:solidFill>
                  <a:srgbClr val="C00000"/>
                </a:solidFill>
              </a:rPr>
              <a:t>Intrusions: </a:t>
            </a:r>
            <a:r>
              <a:rPr lang="en-US" sz="2000" dirty="0"/>
              <a:t>nightmares, distressing memories, flashbacks, feelings that the event is happening again;</a:t>
            </a:r>
          </a:p>
          <a:p>
            <a:pPr>
              <a:lnSpc>
                <a:spcPct val="90000"/>
              </a:lnSpc>
              <a:buNone/>
            </a:pPr>
            <a:r>
              <a:rPr lang="en-US" sz="2000" b="1" dirty="0">
                <a:solidFill>
                  <a:srgbClr val="C00000"/>
                </a:solidFill>
              </a:rPr>
              <a:t>Avoidance: </a:t>
            </a:r>
            <a:r>
              <a:rPr lang="en-US" sz="2000" dirty="0"/>
              <a:t>numbing, inability to recall important aspects of the traumatic events;</a:t>
            </a:r>
            <a:endParaRPr lang="en-US" sz="2000" b="1" dirty="0">
              <a:solidFill>
                <a:srgbClr val="C00000"/>
              </a:solidFill>
            </a:endParaRPr>
          </a:p>
          <a:p>
            <a:pPr>
              <a:lnSpc>
                <a:spcPct val="90000"/>
              </a:lnSpc>
              <a:buNone/>
            </a:pPr>
            <a:r>
              <a:rPr lang="en-US" sz="2000" b="1" dirty="0">
                <a:solidFill>
                  <a:srgbClr val="C00000"/>
                </a:solidFill>
              </a:rPr>
              <a:t>Negative impact on cognition and mood: </a:t>
            </a:r>
            <a:r>
              <a:rPr lang="en-US" sz="2000" dirty="0"/>
              <a:t>limited recall of key aspects of event, feeling isolated, anxiety, depression, blaming (others or self)</a:t>
            </a:r>
            <a:endParaRPr lang="en-US" sz="2000" b="1" dirty="0">
              <a:solidFill>
                <a:srgbClr val="C00000"/>
              </a:solidFill>
            </a:endParaRPr>
          </a:p>
          <a:p>
            <a:pPr>
              <a:lnSpc>
                <a:spcPct val="90000"/>
              </a:lnSpc>
              <a:buNone/>
            </a:pPr>
            <a:r>
              <a:rPr lang="en-US" sz="2000" b="1" dirty="0">
                <a:solidFill>
                  <a:srgbClr val="C00000"/>
                </a:solidFill>
              </a:rPr>
              <a:t>Deregulation of arousal and reactivity: </a:t>
            </a:r>
            <a:r>
              <a:rPr lang="en-US" sz="2000" dirty="0"/>
              <a:t>hyper- and hypo arousal, hypervigilance, difficulty concentrating and sleeping</a:t>
            </a:r>
          </a:p>
          <a:p>
            <a:pPr>
              <a:lnSpc>
                <a:spcPct val="90000"/>
              </a:lnSpc>
              <a:buNone/>
            </a:pPr>
            <a:r>
              <a:rPr lang="en-US" sz="2000" b="1" dirty="0">
                <a:solidFill>
                  <a:srgbClr val="C00000"/>
                </a:solidFill>
              </a:rPr>
              <a:t>Duration longer than one month:</a:t>
            </a:r>
            <a:r>
              <a:rPr lang="en-US" sz="2000" dirty="0"/>
              <a:t> (before: Acute Stress)</a:t>
            </a:r>
          </a:p>
          <a:p>
            <a:pPr>
              <a:lnSpc>
                <a:spcPct val="90000"/>
              </a:lnSpc>
              <a:buNone/>
            </a:pPr>
            <a:r>
              <a:rPr lang="en-US" sz="2000" b="1" dirty="0">
                <a:solidFill>
                  <a:srgbClr val="C00000"/>
                </a:solidFill>
              </a:rPr>
              <a:t>Functional Significance: </a:t>
            </a:r>
            <a:r>
              <a:rPr lang="en-US" sz="2000" dirty="0"/>
              <a:t>distress and functioning impaired</a:t>
            </a:r>
          </a:p>
          <a:p>
            <a:pPr>
              <a:lnSpc>
                <a:spcPct val="90000"/>
              </a:lnSpc>
              <a:buNone/>
            </a:pPr>
            <a:endParaRPr lang="en-US" sz="2000" b="1" dirty="0">
              <a:solidFill>
                <a:srgbClr val="C00000"/>
              </a:solidFill>
            </a:endParaRPr>
          </a:p>
          <a:p>
            <a:pPr>
              <a:lnSpc>
                <a:spcPct val="90000"/>
              </a:lnSpc>
              <a:buNone/>
            </a:pPr>
            <a:r>
              <a:rPr lang="en-US" sz="2000" b="1" dirty="0">
                <a:solidFill>
                  <a:srgbClr val="C00000"/>
                </a:solidFill>
              </a:rPr>
              <a:t>Subtype:</a:t>
            </a:r>
          </a:p>
          <a:p>
            <a:pPr lvl="1">
              <a:lnSpc>
                <a:spcPct val="90000"/>
              </a:lnSpc>
              <a:buFont typeface="Wingdings" panose="05000000000000000000" pitchFamily="2" charset="2"/>
              <a:buChar char="§"/>
            </a:pPr>
            <a:r>
              <a:rPr lang="en-US" sz="2000" dirty="0"/>
              <a:t>Dissociative impact, depersonalization or derealization</a:t>
            </a:r>
          </a:p>
          <a:p>
            <a:pPr marL="457200" lvl="1" indent="0">
              <a:lnSpc>
                <a:spcPct val="90000"/>
              </a:lnSpc>
              <a:buNone/>
            </a:pPr>
            <a:r>
              <a:rPr lang="en-IE" sz="2000" dirty="0">
                <a:solidFill>
                  <a:schemeClr val="accent6"/>
                </a:solidFill>
                <a:hlinkClick r:id="rId2">
                  <a:extLst>
                    <a:ext uri="{A12FA001-AC4F-418D-AE19-62706E023703}">
                      <ahyp:hlinkClr xmlns:ahyp="http://schemas.microsoft.com/office/drawing/2018/hyperlinkcolor" val="tx"/>
                    </a:ext>
                  </a:extLst>
                </a:hlinkClick>
              </a:rPr>
              <a:t>https://www.brainline.org/article/dsm-5-criteria-ptsd</a:t>
            </a:r>
            <a:endParaRPr lang="en-US" sz="2000" dirty="0"/>
          </a:p>
          <a:p>
            <a:pPr>
              <a:lnSpc>
                <a:spcPct val="90000"/>
              </a:lnSpc>
              <a:buNone/>
            </a:pPr>
            <a:r>
              <a:rPr lang="en-US" sz="2000" dirty="0"/>
              <a:t>  </a:t>
            </a:r>
          </a:p>
          <a:p>
            <a:pPr>
              <a:lnSpc>
                <a:spcPct val="90000"/>
              </a:lnSpc>
              <a:buNone/>
            </a:pPr>
            <a:endParaRPr lang="en-US" sz="2000" b="1" dirty="0">
              <a:solidFill>
                <a:srgbClr val="C00000"/>
              </a:solidFill>
            </a:endParaRPr>
          </a:p>
          <a:p>
            <a:pPr>
              <a:lnSpc>
                <a:spcPct val="90000"/>
              </a:lnSpc>
              <a:buNone/>
            </a:pPr>
            <a:endParaRPr lang="en-US" sz="2000" dirty="0"/>
          </a:p>
          <a:p>
            <a:pPr marL="0" indent="0">
              <a:lnSpc>
                <a:spcPct val="90000"/>
              </a:lnSpc>
              <a:buNone/>
            </a:pPr>
            <a:endParaRPr lang="en-US" sz="1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26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26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26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26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267">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267">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267">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1267">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1267">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A039E119-2AC7-A7BF-22FC-AB7481044C25}"/>
              </a:ext>
            </a:extLst>
          </p:cNvPr>
          <p:cNvSpPr/>
          <p:nvPr/>
        </p:nvSpPr>
        <p:spPr bwMode="auto">
          <a:xfrm>
            <a:off x="533400" y="76200"/>
            <a:ext cx="8153400" cy="1143000"/>
          </a:xfrm>
          <a:prstGeom prst="ellipse">
            <a:avLst/>
          </a:prstGeom>
          <a:solidFill>
            <a:schemeClr val="accent3">
              <a:lumMod val="85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8" charset="0"/>
            </a:endParaRPr>
          </a:p>
        </p:txBody>
      </p:sp>
      <p:sp>
        <p:nvSpPr>
          <p:cNvPr id="13314" name="Rectangle 2"/>
          <p:cNvSpPr>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dirty="0"/>
              <a:t>4) Types of traumatic events</a:t>
            </a:r>
          </a:p>
        </p:txBody>
      </p:sp>
      <p:sp>
        <p:nvSpPr>
          <p:cNvPr id="13315" name="Rectangle 3"/>
          <p:cNvSpPr>
            <a:spLocks noGrp="1" noChangeArrowheads="1"/>
          </p:cNvSpPr>
          <p:nvPr>
            <p:ph type="body" idx="1"/>
          </p:nvPr>
        </p:nvSpPr>
        <p:spPr>
          <a:xfrm>
            <a:off x="457200" y="1380767"/>
            <a:ext cx="7772400" cy="5105400"/>
          </a:xfrm>
        </p:spPr>
        <p:txBody>
          <a:bodyPr/>
          <a:lstStyle/>
          <a:p>
            <a:pPr>
              <a:buFont typeface="Wingdings" pitchFamily="2" charset="2"/>
              <a:buChar char="§"/>
            </a:pPr>
            <a:r>
              <a:rPr lang="en-US" dirty="0"/>
              <a:t>Extra-ordinary v ordinary events</a:t>
            </a:r>
          </a:p>
          <a:p>
            <a:pPr>
              <a:buFont typeface="Wingdings" pitchFamily="2" charset="2"/>
              <a:buChar char="§"/>
            </a:pPr>
            <a:endParaRPr lang="en-US" dirty="0"/>
          </a:p>
          <a:p>
            <a:pPr>
              <a:buFont typeface="Wingdings" pitchFamily="2" charset="2"/>
              <a:buChar char="§"/>
            </a:pPr>
            <a:r>
              <a:rPr lang="en-US" dirty="0"/>
              <a:t>Human causes v non-human causes</a:t>
            </a:r>
          </a:p>
          <a:p>
            <a:pPr>
              <a:buFont typeface="Wingdings" pitchFamily="2" charset="2"/>
              <a:buChar char="§"/>
            </a:pPr>
            <a:endParaRPr lang="en-US" dirty="0"/>
          </a:p>
          <a:p>
            <a:pPr>
              <a:buFont typeface="Wingdings" pitchFamily="2" charset="2"/>
              <a:buChar char="§"/>
            </a:pPr>
            <a:r>
              <a:rPr lang="en-US" dirty="0"/>
              <a:t>Resulting from isolated v structural issues</a:t>
            </a:r>
          </a:p>
          <a:p>
            <a:pPr>
              <a:buFont typeface="Wingdings" pitchFamily="2" charset="2"/>
              <a:buChar char="§"/>
            </a:pPr>
            <a:endParaRPr lang="en-US" dirty="0"/>
          </a:p>
          <a:p>
            <a:pPr>
              <a:buFont typeface="Wingdings" pitchFamily="2" charset="2"/>
              <a:buChar char="§"/>
            </a:pPr>
            <a:r>
              <a:rPr lang="en-US" dirty="0"/>
              <a:t>Violence related v not violence related</a:t>
            </a:r>
          </a:p>
          <a:p>
            <a:pPr>
              <a:buFont typeface="Wingdings" pitchFamily="2" charset="2"/>
              <a:buChar char="§"/>
            </a:pPr>
            <a:endParaRPr lang="en-US" dirty="0"/>
          </a:p>
          <a:p>
            <a:pPr>
              <a:buFont typeface="Wingdings" pitchFamily="2" charset="2"/>
              <a:buChar char="§"/>
            </a:pPr>
            <a:r>
              <a:rPr lang="en-US" dirty="0"/>
              <a:t>Developmental trauma / Structural Stress / Shock Trauma</a:t>
            </a:r>
          </a:p>
          <a:p>
            <a:pPr marL="0" indent="0">
              <a:buNone/>
            </a:pPr>
            <a:endParaRPr lang="en-US" dirty="0"/>
          </a:p>
          <a:p>
            <a:pPr marL="457200" lvl="1" indent="0">
              <a:buNone/>
            </a:pPr>
            <a:endParaRPr lang="en-US" dirty="0"/>
          </a:p>
          <a:p>
            <a:pPr marL="457200" lvl="1" indent="0">
              <a:buNone/>
            </a:pPr>
            <a:r>
              <a:rPr lang="en-US" dirty="0">
                <a:solidFill>
                  <a:srgbClr val="C00000"/>
                </a:solidFill>
              </a:rPr>
              <a:t>Whether PTS(D) will occur is hard to predict!</a:t>
            </a:r>
          </a:p>
          <a:p>
            <a:pPr>
              <a:buFont typeface="Monotype Sorts"/>
              <a:buNone/>
            </a:pPr>
            <a:endParaRPr lang="en-US" dirty="0"/>
          </a:p>
          <a:p>
            <a:endParaRPr lang="en-US" dirty="0"/>
          </a:p>
          <a:p>
            <a:pPr>
              <a:buNone/>
            </a:pP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229600" cy="1143000"/>
          </a:xfrm>
        </p:spPr>
        <p:txBody>
          <a:bodyPr/>
          <a:lstStyle/>
          <a:p>
            <a:r>
              <a:rPr lang="en-IE" sz="2400" dirty="0"/>
              <a:t>Critical incidents: discuss traumatic elements and the reactions of the people</a:t>
            </a:r>
          </a:p>
        </p:txBody>
      </p:sp>
      <p:sp useBgFill="1">
        <p:nvSpPr>
          <p:cNvPr id="3" name="Content Placeholder 2"/>
          <p:cNvSpPr>
            <a:spLocks noGrp="1"/>
          </p:cNvSpPr>
          <p:nvPr>
            <p:ph idx="1"/>
          </p:nvPr>
        </p:nvSpPr>
        <p:spPr>
          <a:xfrm>
            <a:off x="533400" y="990600"/>
            <a:ext cx="8153400" cy="1905000"/>
          </a:xfrm>
        </p:spPr>
        <p:txBody>
          <a:bodyPr/>
          <a:lstStyle/>
          <a:p>
            <a:pPr>
              <a:buNone/>
            </a:pPr>
            <a:r>
              <a:rPr lang="en-IE" sz="1600" dirty="0"/>
              <a:t>Jim (37) has been an ambulance driver and paramedic for 10 years. He has been coping well with the work for most of his career, but lately his colleagues and supervisor find him a bit withdrawn. When he is asked how he is doing he is defensive. He says he is fine and that he is just a bit fed up with the work, and that it will pass. A few weeks ago, a child died in the ambulance, after CPR was attempted. When asked about it, Jim seemed very distant from it, showing no emotion. He just shrugged it off with ‘People die, children die, I do what I can, but I can’t prevent it.’ </a:t>
            </a:r>
          </a:p>
        </p:txBody>
      </p:sp>
      <p:sp>
        <p:nvSpPr>
          <p:cNvPr id="4" name="TextBox 3"/>
          <p:cNvSpPr txBox="1"/>
          <p:nvPr/>
        </p:nvSpPr>
        <p:spPr>
          <a:xfrm>
            <a:off x="457200" y="3048000"/>
            <a:ext cx="7772400" cy="1077218"/>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square" rtlCol="0">
            <a:spAutoFit/>
          </a:bodyPr>
          <a:lstStyle/>
          <a:p>
            <a:r>
              <a:rPr lang="en-IE" sz="1600" dirty="0">
                <a:latin typeface="Arial" pitchFamily="34" charset="0"/>
              </a:rPr>
              <a:t>Sharon (51) was attacked by a man with a gun who stole her handbag and all her belongings. After a visit to A&amp; E and the police station, the police gave her a lift home. At home she found out that the thief had been to her home and stolen her computer, </a:t>
            </a:r>
            <a:r>
              <a:rPr lang="en-IE" sz="1600" dirty="0" err="1">
                <a:latin typeface="Arial" pitchFamily="34" charset="0"/>
              </a:rPr>
              <a:t>jewelry</a:t>
            </a:r>
            <a:r>
              <a:rPr lang="en-IE" sz="1600" dirty="0">
                <a:latin typeface="Arial" pitchFamily="34" charset="0"/>
              </a:rPr>
              <a:t> and some money. Sharon has called in sick at her work.</a:t>
            </a:r>
          </a:p>
        </p:txBody>
      </p:sp>
      <p:sp>
        <p:nvSpPr>
          <p:cNvPr id="5" name="TextBox 4"/>
          <p:cNvSpPr txBox="1"/>
          <p:nvPr/>
        </p:nvSpPr>
        <p:spPr>
          <a:xfrm>
            <a:off x="1524000" y="4267200"/>
            <a:ext cx="7239000" cy="2062103"/>
          </a:xfrm>
          <a:prstGeom prst="rect">
            <a:avLst/>
          </a:prstGeom>
          <a:solidFill>
            <a:schemeClr val="bg2">
              <a:lumMod val="20000"/>
              <a:lumOff val="80000"/>
            </a:schemeClr>
          </a:solidFill>
        </p:spPr>
        <p:txBody>
          <a:bodyPr wrap="square" rtlCol="0">
            <a:spAutoFit/>
          </a:bodyPr>
          <a:lstStyle/>
          <a:p>
            <a:r>
              <a:rPr lang="en-IE" sz="1600" dirty="0">
                <a:latin typeface="Arial" pitchFamily="34" charset="0"/>
              </a:rPr>
              <a:t>Emma (29) experienced an accident at work. A platform with a small group of people collapsed and three people died. She herself was injured but could leave the hospital after a few days. Among the people that died were two very good friends with whom she had worked for years. Emma is finding it increasingly difficult to come to work and is often saying that she should have died, instead of her friend who has three children. When asked what happened she says she can’t remember it very well, but just that there was a lot of blood and that she felt the hand of one of her friends that died.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blinds(horizontal)">
                                      <p:cBhvr>
                                        <p:cTn id="12" dur="500"/>
                                        <p:tgtEl>
                                          <p:spTgt spid="3">
                                            <p:bg/>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blinds(horizontal)">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blinds(horizontal)">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blinds(horizontal)">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animBg="1"/>
      <p:bldP spid="4" grpId="0" animBg="1"/>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5143AA5E-8D10-9542-29DA-ADBB2B198835}"/>
              </a:ext>
            </a:extLst>
          </p:cNvPr>
          <p:cNvSpPr/>
          <p:nvPr/>
        </p:nvSpPr>
        <p:spPr bwMode="auto">
          <a:xfrm>
            <a:off x="0" y="0"/>
            <a:ext cx="8991600" cy="1524000"/>
          </a:xfrm>
          <a:prstGeom prst="ellipse">
            <a:avLst/>
          </a:prstGeom>
          <a:solidFill>
            <a:schemeClr val="accent3">
              <a:lumMod val="85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8" charset="0"/>
            </a:endParaRPr>
          </a:p>
        </p:txBody>
      </p:sp>
      <p:sp>
        <p:nvSpPr>
          <p:cNvPr id="14338" name="Rectangle 2"/>
          <p:cNvSpPr>
            <a:spLocks noGrp="1" noChangeArrowheads="1"/>
          </p:cNvSpPr>
          <p:nvPr>
            <p:ph type="title"/>
          </p:nvPr>
        </p:nvSpPr>
        <p:spPr bwMode="auto">
          <a:xfrm>
            <a:off x="762000" y="228600"/>
            <a:ext cx="7772400" cy="1143000"/>
          </a:xfrm>
          <a:noFill/>
          <a:ln>
            <a:miter lim="800000"/>
            <a:headEnd/>
            <a:tailEnd/>
          </a:ln>
        </p:spPr>
        <p:txBody>
          <a:bodyPr vert="horz" wrap="square" lIns="91440" tIns="45720" rIns="91440" bIns="45720" numCol="1" anchor="t" anchorCtr="0" compatLnSpc="1">
            <a:prstTxWarp prst="textNoShape">
              <a:avLst/>
            </a:prstTxWarp>
          </a:bodyPr>
          <a:lstStyle/>
          <a:p>
            <a:r>
              <a:rPr lang="en-US" dirty="0"/>
              <a:t>5) Trauma theories </a:t>
            </a:r>
            <a:r>
              <a:rPr lang="en-US" sz="2000" dirty="0"/>
              <a:t>(based on Janet (1889), Everly and </a:t>
            </a:r>
            <a:r>
              <a:rPr lang="en-US" sz="2000" dirty="0" err="1"/>
              <a:t>Lating</a:t>
            </a:r>
            <a:r>
              <a:rPr lang="en-US" sz="2000" dirty="0"/>
              <a:t> (1995); Van der Kolk et al. (2001, 2014)</a:t>
            </a:r>
            <a:br>
              <a:rPr lang="en-US" sz="2000" dirty="0"/>
            </a:br>
            <a:endParaRPr lang="en-US" sz="2000" dirty="0"/>
          </a:p>
        </p:txBody>
      </p:sp>
      <p:sp>
        <p:nvSpPr>
          <p:cNvPr id="14339" name="Rectangle 3"/>
          <p:cNvSpPr>
            <a:spLocks noGrp="1" noChangeArrowheads="1"/>
          </p:cNvSpPr>
          <p:nvPr>
            <p:ph type="body" idx="1"/>
          </p:nvPr>
        </p:nvSpPr>
        <p:spPr>
          <a:xfrm>
            <a:off x="304800" y="1524000"/>
            <a:ext cx="7772400" cy="4191000"/>
          </a:xfrm>
        </p:spPr>
        <p:txBody>
          <a:bodyPr/>
          <a:lstStyle/>
          <a:p>
            <a:pPr marL="0" indent="0">
              <a:buNone/>
            </a:pPr>
            <a:r>
              <a:rPr lang="en-US" dirty="0"/>
              <a:t>A traumatic reaction to a critical incident starts with:</a:t>
            </a:r>
          </a:p>
          <a:p>
            <a:pPr lvl="2"/>
            <a:r>
              <a:rPr lang="en-US" dirty="0"/>
              <a:t>Overwhelming of the nervous system (amygdala, hippocampus, pre-frontal cortex)</a:t>
            </a:r>
          </a:p>
          <a:p>
            <a:pPr lvl="2"/>
            <a:r>
              <a:rPr lang="en-US" dirty="0"/>
              <a:t>massive stress response, cortisol secretions </a:t>
            </a:r>
            <a:r>
              <a:rPr lang="en-US" dirty="0" err="1"/>
              <a:t>e.d.</a:t>
            </a:r>
            <a:endParaRPr lang="en-US" dirty="0"/>
          </a:p>
          <a:p>
            <a:pPr lvl="2"/>
            <a:r>
              <a:rPr lang="en-US" dirty="0"/>
              <a:t>Extreme emotions interfere with cognitive processing</a:t>
            </a:r>
          </a:p>
          <a:p>
            <a:pPr marL="0" indent="0">
              <a:buNone/>
            </a:pPr>
            <a:r>
              <a:rPr lang="en-US" dirty="0"/>
              <a:t>This leads to:</a:t>
            </a:r>
          </a:p>
          <a:p>
            <a:pPr lvl="2"/>
            <a:r>
              <a:rPr lang="en-US" dirty="0"/>
              <a:t>Psychological hypersensitivity (the world is no longer a safe place) or hyposensitivity (apathy, dissociation)</a:t>
            </a:r>
          </a:p>
          <a:p>
            <a:pPr lvl="2"/>
            <a:r>
              <a:rPr lang="en-US" dirty="0"/>
              <a:t>Neurological hyper-activity (lowering of thresholds for excessive arousal) or hypo-activity (numbing) </a:t>
            </a:r>
          </a:p>
          <a:p>
            <a:pPr lvl="2"/>
            <a:endParaRPr lang="en-US" dirty="0"/>
          </a:p>
          <a:p>
            <a:pPr lvl="2"/>
            <a:r>
              <a:rPr lang="en-US" sz="1600" dirty="0">
                <a:solidFill>
                  <a:schemeClr val="accent6"/>
                </a:solidFill>
                <a:hlinkClick r:id="rId2">
                  <a:extLst>
                    <a:ext uri="{A12FA001-AC4F-418D-AE19-62706E023703}">
                      <ahyp:hlinkClr xmlns:ahyp="http://schemas.microsoft.com/office/drawing/2018/hyperlinkcolor" val="tx"/>
                    </a:ext>
                  </a:extLst>
                </a:hlinkClick>
              </a:rPr>
              <a:t>https://www.bing.com/videos/search?q=How+Does+PTSD+Affect+the+Brain&amp;&amp;view=detail&amp;mid=E05CF807968229B00E79E05CF807968229B00E79&amp;rvsmid=4194447715BBF0FFFD074194447715BBF0FFFD07&amp;FORM=VDRVRV</a:t>
            </a:r>
            <a:r>
              <a:rPr lang="en-US" sz="1600" dirty="0">
                <a:solidFill>
                  <a:schemeClr val="accent6"/>
                </a:solidFill>
              </a:rPr>
              <a:t> </a:t>
            </a:r>
          </a:p>
          <a:p>
            <a:pPr marL="914400" lvl="2" indent="0">
              <a:buNone/>
            </a:pPr>
            <a:endParaRPr lang="en-US" dirty="0"/>
          </a:p>
          <a:p>
            <a:endParaRPr lang="en-US" dirty="0"/>
          </a:p>
          <a:p>
            <a:pPr>
              <a:buFont typeface="Monotype Sorts"/>
              <a:buNone/>
            </a:pP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107361294"/>
              </p:ext>
            </p:extLst>
          </p:nvPr>
        </p:nvGraphicFramePr>
        <p:xfrm>
          <a:off x="0" y="228600"/>
          <a:ext cx="7772400" cy="6248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Explosion 2 5"/>
          <p:cNvSpPr/>
          <p:nvPr/>
        </p:nvSpPr>
        <p:spPr bwMode="auto">
          <a:xfrm>
            <a:off x="2209800" y="838200"/>
            <a:ext cx="3124200" cy="1828800"/>
          </a:xfrm>
          <a:prstGeom prst="irregularSeal2">
            <a:avLst/>
          </a:prstGeom>
          <a:solidFill>
            <a:schemeClr val="accent1">
              <a:alpha val="14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hangingPunct="0"/>
            <a:endParaRPr lang="en-IE">
              <a:solidFill>
                <a:srgbClr val="000000"/>
              </a:solidFill>
            </a:endParaRPr>
          </a:p>
        </p:txBody>
      </p:sp>
      <p:sp>
        <p:nvSpPr>
          <p:cNvPr id="8" name="TextBox 7"/>
          <p:cNvSpPr txBox="1"/>
          <p:nvPr/>
        </p:nvSpPr>
        <p:spPr>
          <a:xfrm>
            <a:off x="76200" y="228600"/>
            <a:ext cx="2590800" cy="1938992"/>
          </a:xfrm>
          <a:prstGeom prst="rect">
            <a:avLst/>
          </a:prstGeom>
          <a:noFill/>
        </p:spPr>
        <p:txBody>
          <a:bodyPr wrap="square" rtlCol="0">
            <a:spAutoFit/>
          </a:bodyPr>
          <a:lstStyle/>
          <a:p>
            <a:r>
              <a:rPr lang="en-IE" dirty="0">
                <a:solidFill>
                  <a:srgbClr val="000000"/>
                </a:solidFill>
              </a:rPr>
              <a:t>Integrated Trauma model: deregulation of normal fear responses</a:t>
            </a:r>
          </a:p>
        </p:txBody>
      </p:sp>
      <p:pic>
        <p:nvPicPr>
          <p:cNvPr id="1028" name="Picture 4" descr="Related image"/>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71218" y="2819400"/>
            <a:ext cx="649394" cy="123825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Related image"/>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074240" y="3037203"/>
            <a:ext cx="859960" cy="687072"/>
          </a:xfrm>
          <a:prstGeom prst="rect">
            <a:avLst/>
          </a:prstGeom>
          <a:noFill/>
          <a:extLst>
            <a:ext uri="{909E8E84-426E-40DD-AFC4-6F175D3DCCD1}">
              <a14:hiddenFill xmlns:a14="http://schemas.microsoft.com/office/drawing/2010/main">
                <a:solidFill>
                  <a:srgbClr val="FFFFFF"/>
                </a:solidFill>
              </a14:hiddenFill>
            </a:ext>
          </a:extLst>
        </p:spPr>
      </p:pic>
      <p:sp>
        <p:nvSpPr>
          <p:cNvPr id="5" name="Oval 4"/>
          <p:cNvSpPr/>
          <p:nvPr/>
        </p:nvSpPr>
        <p:spPr bwMode="auto">
          <a:xfrm>
            <a:off x="5791200" y="3124200"/>
            <a:ext cx="3505200" cy="3581400"/>
          </a:xfrm>
          <a:prstGeom prst="ellipse">
            <a:avLst/>
          </a:prstGeom>
          <a:solidFill>
            <a:schemeClr val="accent1">
              <a:alpha val="35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hangingPunct="0"/>
            <a:r>
              <a:rPr lang="en-IE" sz="2000" dirty="0">
                <a:solidFill>
                  <a:srgbClr val="C00000"/>
                </a:solidFill>
                <a:latin typeface="Source Sans Pro" panose="020B0503030403020204" pitchFamily="34" charset="0"/>
                <a:ea typeface="Source Sans Pro" panose="020B0503030403020204" pitchFamily="34" charset="0"/>
              </a:rPr>
              <a:t>What we do about it?</a:t>
            </a:r>
          </a:p>
          <a:p>
            <a:pPr algn="ctr" eaLnBrk="0" hangingPunct="0"/>
            <a:endParaRPr lang="en-IE" sz="2000" dirty="0">
              <a:solidFill>
                <a:srgbClr val="000000"/>
              </a:solidFill>
              <a:latin typeface="Source Sans Pro" panose="020B0503030403020204" pitchFamily="34" charset="0"/>
              <a:ea typeface="Source Sans Pro" panose="020B0503030403020204" pitchFamily="34" charset="0"/>
            </a:endParaRPr>
          </a:p>
          <a:p>
            <a:pPr marL="342900" indent="-342900" eaLnBrk="0" hangingPunct="0">
              <a:buFontTx/>
              <a:buChar char="-"/>
            </a:pPr>
            <a:r>
              <a:rPr lang="en-IE" sz="2000" dirty="0">
                <a:solidFill>
                  <a:srgbClr val="000000"/>
                </a:solidFill>
                <a:latin typeface="Source Sans Pro" panose="020B0503030403020204" pitchFamily="34" charset="0"/>
                <a:ea typeface="Source Sans Pro" panose="020B0503030403020204" pitchFamily="34" charset="0"/>
              </a:rPr>
              <a:t>coping and cognitive </a:t>
            </a:r>
          </a:p>
          <a:p>
            <a:pPr eaLnBrk="0" hangingPunct="0"/>
            <a:r>
              <a:rPr lang="en-IE" sz="2000" dirty="0">
                <a:solidFill>
                  <a:srgbClr val="000000"/>
                </a:solidFill>
                <a:latin typeface="Source Sans Pro" panose="020B0503030403020204" pitchFamily="34" charset="0"/>
                <a:ea typeface="Source Sans Pro" panose="020B0503030403020204" pitchFamily="34" charset="0"/>
              </a:rPr>
              <a:t>       efforts</a:t>
            </a:r>
          </a:p>
          <a:p>
            <a:pPr marL="342900" indent="-342900" eaLnBrk="0" hangingPunct="0">
              <a:buFontTx/>
              <a:buChar char="-"/>
            </a:pPr>
            <a:r>
              <a:rPr lang="en-IE" sz="2000" dirty="0">
                <a:solidFill>
                  <a:srgbClr val="000000"/>
                </a:solidFill>
                <a:latin typeface="Source Sans Pro" panose="020B0503030403020204" pitchFamily="34" charset="0"/>
                <a:ea typeface="Source Sans Pro" panose="020B0503030403020204" pitchFamily="34" charset="0"/>
              </a:rPr>
              <a:t>talking about it </a:t>
            </a:r>
          </a:p>
          <a:p>
            <a:pPr eaLnBrk="0" hangingPunct="0"/>
            <a:r>
              <a:rPr lang="en-IE" sz="2000" dirty="0">
                <a:solidFill>
                  <a:srgbClr val="000000"/>
                </a:solidFill>
                <a:latin typeface="Source Sans Pro" panose="020B0503030403020204" pitchFamily="34" charset="0"/>
                <a:ea typeface="Source Sans Pro" panose="020B0503030403020204" pitchFamily="34" charset="0"/>
              </a:rPr>
              <a:t>        &gt; imagined exposure</a:t>
            </a:r>
          </a:p>
          <a:p>
            <a:pPr marL="342900" indent="-342900" eaLnBrk="0" hangingPunct="0">
              <a:buFontTx/>
              <a:buChar char="-"/>
            </a:pPr>
            <a:r>
              <a:rPr lang="en-IE" sz="2000" dirty="0">
                <a:solidFill>
                  <a:srgbClr val="000000"/>
                </a:solidFill>
                <a:latin typeface="Source Sans Pro" panose="020B0503030403020204" pitchFamily="34" charset="0"/>
                <a:ea typeface="Source Sans Pro" panose="020B0503030403020204" pitchFamily="34" charset="0"/>
              </a:rPr>
              <a:t>(self)-medication</a:t>
            </a:r>
          </a:p>
          <a:p>
            <a:pPr marL="342900" indent="-342900" eaLnBrk="0" hangingPunct="0">
              <a:buFontTx/>
              <a:buChar char="-"/>
            </a:pPr>
            <a:r>
              <a:rPr lang="en-IE" sz="2000" dirty="0">
                <a:solidFill>
                  <a:srgbClr val="000000"/>
                </a:solidFill>
                <a:latin typeface="Source Sans Pro" panose="020B0503030403020204" pitchFamily="34" charset="0"/>
                <a:ea typeface="Source Sans Pro" panose="020B0503030403020204" pitchFamily="34" charset="0"/>
              </a:rPr>
              <a:t>several types of </a:t>
            </a:r>
          </a:p>
          <a:p>
            <a:pPr eaLnBrk="0" hangingPunct="0"/>
            <a:r>
              <a:rPr lang="en-IE" sz="2000" dirty="0">
                <a:solidFill>
                  <a:srgbClr val="000000"/>
                </a:solidFill>
                <a:latin typeface="Source Sans Pro" panose="020B0503030403020204" pitchFamily="34" charset="0"/>
                <a:ea typeface="Source Sans Pro" panose="020B0503030403020204" pitchFamily="34" charset="0"/>
              </a:rPr>
              <a:t>       psychotherapy</a:t>
            </a:r>
          </a:p>
        </p:txBody>
      </p:sp>
      <p:sp>
        <p:nvSpPr>
          <p:cNvPr id="7" name="Oval 6"/>
          <p:cNvSpPr/>
          <p:nvPr/>
        </p:nvSpPr>
        <p:spPr bwMode="auto">
          <a:xfrm>
            <a:off x="5715000" y="228600"/>
            <a:ext cx="3581400" cy="2743200"/>
          </a:xfrm>
          <a:prstGeom prst="ellipse">
            <a:avLst/>
          </a:prstGeom>
          <a:solidFill>
            <a:srgbClr val="FF9999">
              <a:alpha val="22000"/>
            </a:srgb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hangingPunct="0"/>
            <a:r>
              <a:rPr lang="en-IE" sz="2000" dirty="0">
                <a:solidFill>
                  <a:srgbClr val="C00000"/>
                </a:solidFill>
                <a:latin typeface="Source Sans Pro" panose="020B0503030403020204" pitchFamily="34" charset="0"/>
                <a:ea typeface="Source Sans Pro" panose="020B0503030403020204" pitchFamily="34" charset="0"/>
              </a:rPr>
              <a:t>How to prevent?</a:t>
            </a:r>
          </a:p>
          <a:p>
            <a:pPr algn="ctr" eaLnBrk="0" hangingPunct="0"/>
            <a:endParaRPr lang="en-IE" sz="2000" dirty="0">
              <a:solidFill>
                <a:srgbClr val="000000"/>
              </a:solidFill>
              <a:latin typeface="Source Sans Pro" panose="020B0503030403020204" pitchFamily="34" charset="0"/>
              <a:ea typeface="Source Sans Pro" panose="020B0503030403020204" pitchFamily="34" charset="0"/>
            </a:endParaRPr>
          </a:p>
          <a:p>
            <a:pPr marL="342900" indent="-342900" eaLnBrk="0" hangingPunct="0">
              <a:buFontTx/>
              <a:buChar char="-"/>
            </a:pPr>
            <a:r>
              <a:rPr lang="en-IE" sz="2000" dirty="0">
                <a:solidFill>
                  <a:srgbClr val="000000"/>
                </a:solidFill>
                <a:latin typeface="Source Sans Pro" panose="020B0503030403020204" pitchFamily="34" charset="0"/>
                <a:ea typeface="Source Sans Pro" panose="020B0503030403020204" pitchFamily="34" charset="0"/>
              </a:rPr>
              <a:t>preparation for </a:t>
            </a:r>
          </a:p>
          <a:p>
            <a:pPr eaLnBrk="0" hangingPunct="0"/>
            <a:r>
              <a:rPr lang="en-IE" sz="2000" dirty="0">
                <a:solidFill>
                  <a:srgbClr val="000000"/>
                </a:solidFill>
                <a:latin typeface="Source Sans Pro" panose="020B0503030403020204" pitchFamily="34" charset="0"/>
                <a:ea typeface="Source Sans Pro" panose="020B0503030403020204" pitchFamily="34" charset="0"/>
              </a:rPr>
              <a:t>       critical incidents</a:t>
            </a:r>
          </a:p>
          <a:p>
            <a:pPr eaLnBrk="0" hangingPunct="0"/>
            <a:r>
              <a:rPr lang="en-IE" sz="2000" dirty="0">
                <a:solidFill>
                  <a:srgbClr val="000000"/>
                </a:solidFill>
                <a:latin typeface="Source Sans Pro" panose="020B0503030403020204" pitchFamily="34" charset="0"/>
                <a:ea typeface="Source Sans Pro" panose="020B0503030403020204" pitchFamily="34" charset="0"/>
              </a:rPr>
              <a:t>-     developing resilience</a:t>
            </a:r>
          </a:p>
        </p:txBody>
      </p:sp>
    </p:spTree>
    <p:extLst>
      <p:ext uri="{BB962C8B-B14F-4D97-AF65-F5344CB8AC3E}">
        <p14:creationId xmlns:p14="http://schemas.microsoft.com/office/powerpoint/2010/main" val="154264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1028"/>
                                        </p:tgtEl>
                                        <p:attrNameLst>
                                          <p:attrName>style.visibility</p:attrName>
                                        </p:attrNameLst>
                                      </p:cBhvr>
                                      <p:to>
                                        <p:strVal val="visible"/>
                                      </p:to>
                                    </p:set>
                                    <p:animEffect transition="in" filter="fade">
                                      <p:cBhvr>
                                        <p:cTn id="17" dur="1000"/>
                                        <p:tgtEl>
                                          <p:spTgt spid="1028"/>
                                        </p:tgtEl>
                                      </p:cBhvr>
                                    </p:animEffect>
                                    <p:anim calcmode="lin" valueType="num">
                                      <p:cBhvr>
                                        <p:cTn id="18" dur="1000" fill="hold"/>
                                        <p:tgtEl>
                                          <p:spTgt spid="1028"/>
                                        </p:tgtEl>
                                        <p:attrNameLst>
                                          <p:attrName>ppt_x</p:attrName>
                                        </p:attrNameLst>
                                      </p:cBhvr>
                                      <p:tavLst>
                                        <p:tav tm="0">
                                          <p:val>
                                            <p:strVal val="#ppt_x"/>
                                          </p:val>
                                        </p:tav>
                                        <p:tav tm="100000">
                                          <p:val>
                                            <p:strVal val="#ppt_x"/>
                                          </p:val>
                                        </p:tav>
                                      </p:tavLst>
                                    </p:anim>
                                    <p:anim calcmode="lin" valueType="num">
                                      <p:cBhvr>
                                        <p:cTn id="19" dur="1000" fill="hold"/>
                                        <p:tgtEl>
                                          <p:spTgt spid="1028"/>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1030"/>
                                        </p:tgtEl>
                                        <p:attrNameLst>
                                          <p:attrName>style.visibility</p:attrName>
                                        </p:attrNameLst>
                                      </p:cBhvr>
                                      <p:to>
                                        <p:strVal val="visible"/>
                                      </p:to>
                                    </p:set>
                                    <p:animEffect transition="in" filter="fade">
                                      <p:cBhvr>
                                        <p:cTn id="24" dur="1000"/>
                                        <p:tgtEl>
                                          <p:spTgt spid="1030"/>
                                        </p:tgtEl>
                                      </p:cBhvr>
                                    </p:animEffect>
                                    <p:anim calcmode="lin" valueType="num">
                                      <p:cBhvr>
                                        <p:cTn id="25" dur="1000" fill="hold"/>
                                        <p:tgtEl>
                                          <p:spTgt spid="1030"/>
                                        </p:tgtEl>
                                        <p:attrNameLst>
                                          <p:attrName>ppt_x</p:attrName>
                                        </p:attrNameLst>
                                      </p:cBhvr>
                                      <p:tavLst>
                                        <p:tav tm="0">
                                          <p:val>
                                            <p:strVal val="#ppt_x"/>
                                          </p:val>
                                        </p:tav>
                                        <p:tav tm="100000">
                                          <p:val>
                                            <p:strVal val="#ppt_x"/>
                                          </p:val>
                                        </p:tav>
                                      </p:tavLst>
                                    </p:anim>
                                    <p:anim calcmode="lin" valueType="num">
                                      <p:cBhvr>
                                        <p:cTn id="26" dur="1000" fill="hold"/>
                                        <p:tgtEl>
                                          <p:spTgt spid="1030"/>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ppt_x"/>
                                          </p:val>
                                        </p:tav>
                                        <p:tav tm="100000">
                                          <p:val>
                                            <p:strVal val="#ppt_x"/>
                                          </p:val>
                                        </p:tav>
                                      </p:tavLst>
                                    </p:anim>
                                    <p:anim calcmode="lin" valueType="num">
                                      <p:cBhvr additive="base">
                                        <p:cTn id="3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grpId="0" nodeType="click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1000"/>
                                        <p:tgtEl>
                                          <p:spTgt spid="5"/>
                                        </p:tgtEl>
                                      </p:cBhvr>
                                    </p:animEffect>
                                    <p:anim calcmode="lin" valueType="num">
                                      <p:cBhvr>
                                        <p:cTn id="38" dur="1000" fill="hold"/>
                                        <p:tgtEl>
                                          <p:spTgt spid="5"/>
                                        </p:tgtEl>
                                        <p:attrNameLst>
                                          <p:attrName>ppt_x</p:attrName>
                                        </p:attrNameLst>
                                      </p:cBhvr>
                                      <p:tavLst>
                                        <p:tav tm="0">
                                          <p:val>
                                            <p:strVal val="#ppt_x"/>
                                          </p:val>
                                        </p:tav>
                                        <p:tav tm="100000">
                                          <p:val>
                                            <p:strVal val="#ppt_x"/>
                                          </p:val>
                                        </p:tav>
                                      </p:tavLst>
                                    </p:anim>
                                    <p:anim calcmode="lin" valueType="num">
                                      <p:cBhvr>
                                        <p:cTn id="3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6" grpId="0" animBg="1"/>
      <p:bldP spid="5" grpId="0" animBg="1"/>
      <p:bldP spid="7" grpId="0" animBg="1"/>
    </p:bld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pitchFamily="18"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350MHz:Applications:Microsoft Office 98:Templates:Blank Presentation</Template>
  <TotalTime>5349</TotalTime>
  <Words>1546</Words>
  <Application>Microsoft Office PowerPoint</Application>
  <PresentationFormat>On-screen Show (4:3)</PresentationFormat>
  <Paragraphs>178</Paragraphs>
  <Slides>19</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19</vt:i4>
      </vt:variant>
    </vt:vector>
  </HeadingPairs>
  <TitlesOfParts>
    <vt:vector size="26" baseType="lpstr">
      <vt:lpstr>Arial</vt:lpstr>
      <vt:lpstr>Calibri</vt:lpstr>
      <vt:lpstr>Monotype Sorts</vt:lpstr>
      <vt:lpstr>Source Sans Pro</vt:lpstr>
      <vt:lpstr>Times</vt:lpstr>
      <vt:lpstr>Wingdings</vt:lpstr>
      <vt:lpstr>Blank Presentation</vt:lpstr>
      <vt:lpstr>PowerPoint Presentation</vt:lpstr>
      <vt:lpstr>Overview Session</vt:lpstr>
      <vt:lpstr>1) Psychological trauma</vt:lpstr>
      <vt:lpstr>2) Terminology</vt:lpstr>
      <vt:lpstr>3) Diagnostic Criteria for PTSD (DSM V) </vt:lpstr>
      <vt:lpstr>4) Types of traumatic events</vt:lpstr>
      <vt:lpstr>Critical incidents: discuss traumatic elements and the reactions of the people</vt:lpstr>
      <vt:lpstr>5) Trauma theories (based on Janet (1889), Everly and Lating (1995); Van der Kolk et al. (2001, 2014) </vt:lpstr>
      <vt:lpstr>PowerPoint Presentation</vt:lpstr>
      <vt:lpstr>6) Prevention of a trauma response</vt:lpstr>
      <vt:lpstr>7) Trauma Interventions</vt:lpstr>
      <vt:lpstr>8) Impact of inviting the person to ‘talk about the event’</vt:lpstr>
      <vt:lpstr>Follow-up in therapy: imagined exposure reduces intense emotions</vt:lpstr>
      <vt:lpstr>Desired outcome</vt:lpstr>
      <vt:lpstr>Other impacts of debriefing and further psychotherapy</vt:lpstr>
      <vt:lpstr>9) Essential question:  Is it good to talk?</vt:lpstr>
      <vt:lpstr>10) Reasons for optimism</vt:lpstr>
      <vt:lpstr>Conclusions from two sessions on Stress</vt:lpstr>
      <vt:lpstr>Thank you!</vt:lpstr>
    </vt:vector>
  </TitlesOfParts>
  <Company>Eclectic Multimedia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Josh Barinstein</dc:creator>
  <cp:lastModifiedBy>Jan De Vries</cp:lastModifiedBy>
  <cp:revision>99</cp:revision>
  <cp:lastPrinted>2003-04-14T18:29:27Z</cp:lastPrinted>
  <dcterms:created xsi:type="dcterms:W3CDTF">2000-08-11T20:56:02Z</dcterms:created>
  <dcterms:modified xsi:type="dcterms:W3CDTF">2024-01-31T13:42:27Z</dcterms:modified>
</cp:coreProperties>
</file>