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312" r:id="rId3"/>
    <p:sldId id="296" r:id="rId4"/>
    <p:sldId id="297" r:id="rId5"/>
    <p:sldId id="299" r:id="rId6"/>
    <p:sldId id="311" r:id="rId7"/>
    <p:sldId id="301" r:id="rId8"/>
    <p:sldId id="303" r:id="rId9"/>
    <p:sldId id="305" r:id="rId10"/>
    <p:sldId id="306" r:id="rId11"/>
    <p:sldId id="307" r:id="rId12"/>
    <p:sldId id="310" r:id="rId13"/>
    <p:sldId id="309"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6"/>
    <p:restoredTop sz="94637"/>
  </p:normalViewPr>
  <p:slideViewPr>
    <p:cSldViewPr snapToGrid="0" snapToObjects="1">
      <p:cViewPr varScale="1">
        <p:scale>
          <a:sx n="108" d="100"/>
          <a:sy n="108" d="100"/>
        </p:scale>
        <p:origin x="1520" y="19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9C4E05-7BC6-2541-8C2D-D91F24B88F02}" type="datetimeFigureOut">
              <a:rPr lang="en-US" smtClean="0"/>
              <a:t>2/26/24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A8F552-8A02-FF45-9C24-5933F31667B3}" type="slidenum">
              <a:rPr lang="en-US" smtClean="0"/>
              <a:t>‹#›</a:t>
            </a:fld>
            <a:endParaRPr lang="en-US"/>
          </a:p>
        </p:txBody>
      </p:sp>
    </p:spTree>
    <p:extLst>
      <p:ext uri="{BB962C8B-B14F-4D97-AF65-F5344CB8AC3E}">
        <p14:creationId xmlns:p14="http://schemas.microsoft.com/office/powerpoint/2010/main" val="264415134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A8F552-8A02-FF45-9C24-5933F31667B3}" type="slidenum">
              <a:rPr lang="en-US" smtClean="0"/>
              <a:t>5</a:t>
            </a:fld>
            <a:endParaRPr lang="en-US"/>
          </a:p>
        </p:txBody>
      </p:sp>
    </p:spTree>
    <p:extLst>
      <p:ext uri="{BB962C8B-B14F-4D97-AF65-F5344CB8AC3E}">
        <p14:creationId xmlns:p14="http://schemas.microsoft.com/office/powerpoint/2010/main" val="23709644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4964EA0B-7101-4348-97BF-0A0C945A9687}" type="datetimeFigureOut">
              <a:rPr lang="en-US" smtClean="0"/>
              <a:t>2/26/24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BB8B5A-8671-1E4A-AC9C-5A01C39FCDC5}" type="slidenum">
              <a:rPr lang="en-US" smtClean="0"/>
              <a:t>‹#›</a:t>
            </a:fld>
            <a:endParaRPr lang="en-US"/>
          </a:p>
        </p:txBody>
      </p:sp>
    </p:spTree>
    <p:extLst>
      <p:ext uri="{BB962C8B-B14F-4D97-AF65-F5344CB8AC3E}">
        <p14:creationId xmlns:p14="http://schemas.microsoft.com/office/powerpoint/2010/main" val="203370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964EA0B-7101-4348-97BF-0A0C945A9687}" type="datetimeFigureOut">
              <a:rPr lang="en-US" smtClean="0"/>
              <a:t>2/26/24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BB8B5A-8671-1E4A-AC9C-5A01C39FCDC5}" type="slidenum">
              <a:rPr lang="en-US" smtClean="0"/>
              <a:t>‹#›</a:t>
            </a:fld>
            <a:endParaRPr lang="en-US"/>
          </a:p>
        </p:txBody>
      </p:sp>
    </p:spTree>
    <p:extLst>
      <p:ext uri="{BB962C8B-B14F-4D97-AF65-F5344CB8AC3E}">
        <p14:creationId xmlns:p14="http://schemas.microsoft.com/office/powerpoint/2010/main" val="1689852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964EA0B-7101-4348-97BF-0A0C945A9687}" type="datetimeFigureOut">
              <a:rPr lang="en-US" smtClean="0"/>
              <a:t>2/26/24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BB8B5A-8671-1E4A-AC9C-5A01C39FCDC5}" type="slidenum">
              <a:rPr lang="en-US" smtClean="0"/>
              <a:t>‹#›</a:t>
            </a:fld>
            <a:endParaRPr lang="en-US"/>
          </a:p>
        </p:txBody>
      </p:sp>
    </p:spTree>
    <p:extLst>
      <p:ext uri="{BB962C8B-B14F-4D97-AF65-F5344CB8AC3E}">
        <p14:creationId xmlns:p14="http://schemas.microsoft.com/office/powerpoint/2010/main" val="1110934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4964EA0B-7101-4348-97BF-0A0C945A9687}" type="datetimeFigureOut">
              <a:rPr lang="en-US" smtClean="0"/>
              <a:t>2/26/24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BB8B5A-8671-1E4A-AC9C-5A01C39FCDC5}" type="slidenum">
              <a:rPr lang="en-US" smtClean="0"/>
              <a:t>‹#›</a:t>
            </a:fld>
            <a:endParaRPr lang="en-US"/>
          </a:p>
        </p:txBody>
      </p:sp>
    </p:spTree>
    <p:extLst>
      <p:ext uri="{BB962C8B-B14F-4D97-AF65-F5344CB8AC3E}">
        <p14:creationId xmlns:p14="http://schemas.microsoft.com/office/powerpoint/2010/main" val="1383704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4964EA0B-7101-4348-97BF-0A0C945A9687}" type="datetimeFigureOut">
              <a:rPr lang="en-US" smtClean="0"/>
              <a:t>2/26/24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BBB8B5A-8671-1E4A-AC9C-5A01C39FCDC5}" type="slidenum">
              <a:rPr lang="en-US" smtClean="0"/>
              <a:t>‹#›</a:t>
            </a:fld>
            <a:endParaRPr lang="en-US"/>
          </a:p>
        </p:txBody>
      </p:sp>
    </p:spTree>
    <p:extLst>
      <p:ext uri="{BB962C8B-B14F-4D97-AF65-F5344CB8AC3E}">
        <p14:creationId xmlns:p14="http://schemas.microsoft.com/office/powerpoint/2010/main" val="2761799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4964EA0B-7101-4348-97BF-0A0C945A9687}" type="datetimeFigureOut">
              <a:rPr lang="en-US" smtClean="0"/>
              <a:t>2/26/24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BBB8B5A-8671-1E4A-AC9C-5A01C39FCDC5}" type="slidenum">
              <a:rPr lang="en-US" smtClean="0"/>
              <a:t>‹#›</a:t>
            </a:fld>
            <a:endParaRPr lang="en-US"/>
          </a:p>
        </p:txBody>
      </p:sp>
    </p:spTree>
    <p:extLst>
      <p:ext uri="{BB962C8B-B14F-4D97-AF65-F5344CB8AC3E}">
        <p14:creationId xmlns:p14="http://schemas.microsoft.com/office/powerpoint/2010/main" val="2464633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64EA0B-7101-4348-97BF-0A0C945A9687}" type="datetimeFigureOut">
              <a:rPr lang="en-US" smtClean="0"/>
              <a:t>2/26/24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BBB8B5A-8671-1E4A-AC9C-5A01C39FCDC5}" type="slidenum">
              <a:rPr lang="en-US" smtClean="0"/>
              <a:t>‹#›</a:t>
            </a:fld>
            <a:endParaRPr lang="en-US"/>
          </a:p>
        </p:txBody>
      </p:sp>
    </p:spTree>
    <p:extLst>
      <p:ext uri="{BB962C8B-B14F-4D97-AF65-F5344CB8AC3E}">
        <p14:creationId xmlns:p14="http://schemas.microsoft.com/office/powerpoint/2010/main" val="3349230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964EA0B-7101-4348-97BF-0A0C945A9687}" type="datetimeFigureOut">
              <a:rPr lang="en-US" smtClean="0"/>
              <a:t>2/26/24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BB8B5A-8671-1E4A-AC9C-5A01C39FCDC5}" type="slidenum">
              <a:rPr lang="en-US" smtClean="0"/>
              <a:t>‹#›</a:t>
            </a:fld>
            <a:endParaRPr lang="en-US"/>
          </a:p>
        </p:txBody>
      </p:sp>
    </p:spTree>
    <p:extLst>
      <p:ext uri="{BB962C8B-B14F-4D97-AF65-F5344CB8AC3E}">
        <p14:creationId xmlns:p14="http://schemas.microsoft.com/office/powerpoint/2010/main" val="1281084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964EA0B-7101-4348-97BF-0A0C945A9687}" type="datetimeFigureOut">
              <a:rPr lang="en-US" smtClean="0"/>
              <a:t>2/26/24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BB8B5A-8671-1E4A-AC9C-5A01C39FCDC5}" type="slidenum">
              <a:rPr lang="en-US" smtClean="0"/>
              <a:t>‹#›</a:t>
            </a:fld>
            <a:endParaRPr lang="en-US"/>
          </a:p>
        </p:txBody>
      </p:sp>
    </p:spTree>
    <p:extLst>
      <p:ext uri="{BB962C8B-B14F-4D97-AF65-F5344CB8AC3E}">
        <p14:creationId xmlns:p14="http://schemas.microsoft.com/office/powerpoint/2010/main" val="10078833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964EA0B-7101-4348-97BF-0A0C945A9687}" type="datetimeFigureOut">
              <a:rPr lang="en-US" smtClean="0"/>
              <a:t>2/26/24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BB8B5A-8671-1E4A-AC9C-5A01C39FCDC5}" type="slidenum">
              <a:rPr lang="en-US" smtClean="0"/>
              <a:t>‹#›</a:t>
            </a:fld>
            <a:endParaRPr lang="en-US"/>
          </a:p>
        </p:txBody>
      </p:sp>
    </p:spTree>
    <p:extLst>
      <p:ext uri="{BB962C8B-B14F-4D97-AF65-F5344CB8AC3E}">
        <p14:creationId xmlns:p14="http://schemas.microsoft.com/office/powerpoint/2010/main" val="2803280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964EA0B-7101-4348-97BF-0A0C945A9687}" type="datetimeFigureOut">
              <a:rPr lang="en-US" smtClean="0"/>
              <a:t>2/26/24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BB8B5A-8671-1E4A-AC9C-5A01C39FCDC5}" type="slidenum">
              <a:rPr lang="en-US" smtClean="0"/>
              <a:t>‹#›</a:t>
            </a:fld>
            <a:endParaRPr lang="en-US"/>
          </a:p>
        </p:txBody>
      </p:sp>
    </p:spTree>
    <p:extLst>
      <p:ext uri="{BB962C8B-B14F-4D97-AF65-F5344CB8AC3E}">
        <p14:creationId xmlns:p14="http://schemas.microsoft.com/office/powerpoint/2010/main" val="1686366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0000"/>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Goudy Old Style"/>
              </a:defRPr>
            </a:lvl1pPr>
          </a:lstStyle>
          <a:p>
            <a:fld id="{4964EA0B-7101-4348-97BF-0A0C945A9687}" type="datetimeFigureOut">
              <a:rPr lang="en-US" smtClean="0"/>
              <a:pPr/>
              <a:t>2/26/24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Goudy Old Style"/>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Goudy Old Style"/>
              </a:defRPr>
            </a:lvl1pPr>
          </a:lstStyle>
          <a:p>
            <a:fld id="{BBBB8B5A-8671-1E4A-AC9C-5A01C39FCDC5}" type="slidenum">
              <a:rPr lang="en-US" smtClean="0"/>
              <a:pPr/>
              <a:t>‹#›</a:t>
            </a:fld>
            <a:endParaRPr lang="en-US" dirty="0"/>
          </a:p>
        </p:txBody>
      </p:sp>
    </p:spTree>
    <p:extLst>
      <p:ext uri="{BB962C8B-B14F-4D97-AF65-F5344CB8AC3E}">
        <p14:creationId xmlns:p14="http://schemas.microsoft.com/office/powerpoint/2010/main" val="4746972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Goudy Old Style"/>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Goudy Old Style"/>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Goudy Old Style"/>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Goudy Old Style"/>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Goudy Old Style"/>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Goudy Old Style"/>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4.xml"/><Relationship Id="rId5" Type="http://schemas.openxmlformats.org/officeDocument/2006/relationships/image" Target="../media/image8.jp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jpg"/><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Layout" Target="../slideLayouts/slideLayout2.xml"/><Relationship Id="rId6" Type="http://schemas.openxmlformats.org/officeDocument/2006/relationships/image" Target="../media/image18.gif"/><Relationship Id="rId5" Type="http://schemas.openxmlformats.org/officeDocument/2006/relationships/image" Target="../media/image17.jpg"/><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g"/><Relationship Id="rId1" Type="http://schemas.openxmlformats.org/officeDocument/2006/relationships/slideLayout" Target="../slideLayouts/slideLayout7.xml"/><Relationship Id="rId4" Type="http://schemas.openxmlformats.org/officeDocument/2006/relationships/image" Target="../media/image2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IE" b="1" i="1" dirty="0">
                <a:solidFill>
                  <a:schemeClr val="bg1"/>
                </a:solidFill>
                <a:latin typeface="Goudy Old Style"/>
                <a:cs typeface="Goudy Old Style"/>
              </a:rPr>
              <a:t>The Babadook</a:t>
            </a:r>
            <a:r>
              <a:rPr lang="en-IE" b="1" dirty="0">
                <a:solidFill>
                  <a:schemeClr val="bg1"/>
                </a:solidFill>
                <a:latin typeface="Goudy Old Style"/>
                <a:cs typeface="Goudy Old Style"/>
              </a:rPr>
              <a:t>, maternal Gothic and the ‘woman’s horror film’</a:t>
            </a:r>
            <a:endParaRPr lang="en-US" dirty="0">
              <a:solidFill>
                <a:schemeClr val="bg1"/>
              </a:solidFill>
              <a:latin typeface="Goudy Old Style"/>
              <a:cs typeface="Goudy Old Style"/>
            </a:endParaRPr>
          </a:p>
        </p:txBody>
      </p:sp>
      <p:sp>
        <p:nvSpPr>
          <p:cNvPr id="3" name="Subtitle 2"/>
          <p:cNvSpPr>
            <a:spLocks noGrp="1"/>
          </p:cNvSpPr>
          <p:nvPr>
            <p:ph type="subTitle" idx="1"/>
          </p:nvPr>
        </p:nvSpPr>
        <p:spPr/>
        <p:txBody>
          <a:bodyPr>
            <a:normAutofit fontScale="70000" lnSpcReduction="20000"/>
          </a:bodyPr>
          <a:lstStyle/>
          <a:p>
            <a:endParaRPr lang="en-US" dirty="0">
              <a:solidFill>
                <a:srgbClr val="FFFFFF"/>
              </a:solidFill>
            </a:endParaRPr>
          </a:p>
          <a:p>
            <a:r>
              <a:rPr lang="en-US" dirty="0">
                <a:solidFill>
                  <a:srgbClr val="FFFFFF"/>
                </a:solidFill>
              </a:rPr>
              <a:t>Paula Quigley</a:t>
            </a:r>
          </a:p>
          <a:p>
            <a:r>
              <a:rPr lang="en-US" dirty="0">
                <a:solidFill>
                  <a:srgbClr val="FFFFFF"/>
                </a:solidFill>
              </a:rPr>
              <a:t>Trinity College </a:t>
            </a:r>
            <a:r>
              <a:rPr lang="en-US" dirty="0">
                <a:solidFill>
                  <a:srgbClr val="FFFFFF"/>
                </a:solidFill>
                <a:latin typeface="Goudy Old Style"/>
                <a:cs typeface="Goudy Old Style"/>
              </a:rPr>
              <a:t>Dublin</a:t>
            </a:r>
          </a:p>
          <a:p>
            <a:endParaRPr lang="en-US" dirty="0">
              <a:solidFill>
                <a:srgbClr val="FFFFFF"/>
              </a:solidFill>
              <a:cs typeface="Goudy Old Style"/>
            </a:endParaRPr>
          </a:p>
          <a:p>
            <a:r>
              <a:rPr lang="en-US" sz="1400" dirty="0">
                <a:solidFill>
                  <a:srgbClr val="FFFFFF"/>
                </a:solidFill>
                <a:latin typeface="Goudy Old Style"/>
                <a:cs typeface="Goudy Old Style"/>
              </a:rPr>
              <a:t>Gothic Feminism: The Representation of the Gothic Heroine in Cinema </a:t>
            </a:r>
            <a:r>
              <a:rPr lang="en-US" sz="1400" dirty="0">
                <a:solidFill>
                  <a:srgbClr val="FFFFFF"/>
                </a:solidFill>
                <a:cs typeface="Goudy Old Style"/>
              </a:rPr>
              <a:t>Conference</a:t>
            </a:r>
          </a:p>
          <a:p>
            <a:r>
              <a:rPr lang="en-US" sz="1400" dirty="0">
                <a:solidFill>
                  <a:srgbClr val="FFFFFF"/>
                </a:solidFill>
                <a:cs typeface="Goudy Old Style"/>
              </a:rPr>
              <a:t>University of Kent, 26-27 May 2016</a:t>
            </a:r>
            <a:endParaRPr lang="en-US" sz="1400" dirty="0">
              <a:solidFill>
                <a:srgbClr val="FFFFFF"/>
              </a:solidFill>
              <a:latin typeface="Goudy Old Style"/>
              <a:cs typeface="Goudy Old Style"/>
            </a:endParaRPr>
          </a:p>
        </p:txBody>
      </p:sp>
    </p:spTree>
    <p:extLst>
      <p:ext uri="{BB962C8B-B14F-4D97-AF65-F5344CB8AC3E}">
        <p14:creationId xmlns:p14="http://schemas.microsoft.com/office/powerpoint/2010/main" val="32419151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pic>
        <p:nvPicPr>
          <p:cNvPr id="4" name="Picture 3" descr="rebecca.g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9" y="740282"/>
            <a:ext cx="4249909" cy="5377435"/>
          </a:xfrm>
          <a:prstGeom prst="rect">
            <a:avLst/>
          </a:prstGeom>
        </p:spPr>
      </p:pic>
      <p:cxnSp>
        <p:nvCxnSpPr>
          <p:cNvPr id="11" name="Straight Connector 10">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895850" y="1749756"/>
            <a:ext cx="353872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895850" y="1909192"/>
            <a:ext cx="3535497" cy="3647710"/>
          </a:xfrm>
        </p:spPr>
        <p:txBody>
          <a:bodyPr>
            <a:normAutofit/>
          </a:bodyPr>
          <a:lstStyle/>
          <a:p>
            <a:pPr marL="0" indent="0">
              <a:buNone/>
            </a:pPr>
            <a:r>
              <a:rPr lang="en-US" sz="1700" dirty="0">
                <a:solidFill>
                  <a:schemeClr val="bg1"/>
                </a:solidFill>
              </a:rPr>
              <a:t>‘women’s horror films’</a:t>
            </a:r>
          </a:p>
          <a:p>
            <a:pPr marL="0" indent="0">
              <a:buNone/>
            </a:pPr>
            <a:r>
              <a:rPr lang="en-US" sz="1700" dirty="0">
                <a:solidFill>
                  <a:schemeClr val="bg1"/>
                </a:solidFill>
              </a:rPr>
              <a:t>(Mark </a:t>
            </a:r>
            <a:r>
              <a:rPr lang="en-US" sz="1700" dirty="0" err="1">
                <a:solidFill>
                  <a:schemeClr val="bg1"/>
                </a:solidFill>
              </a:rPr>
              <a:t>Jancovich</a:t>
            </a:r>
            <a:r>
              <a:rPr lang="en-US" sz="1700" dirty="0">
                <a:solidFill>
                  <a:schemeClr val="bg1"/>
                </a:solidFill>
              </a:rPr>
              <a:t>)</a:t>
            </a:r>
          </a:p>
          <a:p>
            <a:pPr marL="0" indent="0">
              <a:buNone/>
            </a:pPr>
            <a:endParaRPr lang="en-US" sz="1700" dirty="0">
              <a:solidFill>
                <a:schemeClr val="bg1"/>
              </a:solidFill>
            </a:endParaRPr>
          </a:p>
          <a:p>
            <a:pPr marL="0" indent="0">
              <a:buNone/>
            </a:pPr>
            <a:r>
              <a:rPr lang="en-US" sz="1700" dirty="0">
                <a:solidFill>
                  <a:schemeClr val="bg1"/>
                </a:solidFill>
              </a:rPr>
              <a:t>‘concealed women’s films’</a:t>
            </a:r>
          </a:p>
          <a:p>
            <a:pPr marL="0" indent="0">
              <a:buNone/>
            </a:pPr>
            <a:r>
              <a:rPr lang="en-US" sz="1700" dirty="0">
                <a:solidFill>
                  <a:schemeClr val="bg1"/>
                </a:solidFill>
              </a:rPr>
              <a:t>(David </a:t>
            </a:r>
            <a:r>
              <a:rPr lang="en-US" sz="1700" dirty="0" err="1">
                <a:solidFill>
                  <a:schemeClr val="bg1"/>
                </a:solidFill>
              </a:rPr>
              <a:t>Greven</a:t>
            </a:r>
            <a:r>
              <a:rPr lang="en-US" sz="1700" dirty="0">
                <a:solidFill>
                  <a:schemeClr val="bg1"/>
                </a:solidFill>
              </a:rPr>
              <a:t>)</a:t>
            </a:r>
          </a:p>
          <a:p>
            <a:pPr marL="0" indent="0">
              <a:buNone/>
            </a:pPr>
            <a:endParaRPr lang="en-US" sz="1700" dirty="0">
              <a:solidFill>
                <a:schemeClr val="bg1"/>
              </a:solidFill>
            </a:endParaRPr>
          </a:p>
          <a:p>
            <a:pPr marL="0" indent="0">
              <a:buNone/>
            </a:pPr>
            <a:r>
              <a:rPr lang="en-US" sz="1700" dirty="0">
                <a:solidFill>
                  <a:schemeClr val="bg1"/>
                </a:solidFill>
              </a:rPr>
              <a:t>‘maternal horror’</a:t>
            </a:r>
          </a:p>
          <a:p>
            <a:pPr marL="0" indent="0">
              <a:buNone/>
            </a:pPr>
            <a:r>
              <a:rPr lang="en-US" sz="1700" dirty="0">
                <a:solidFill>
                  <a:schemeClr val="bg1"/>
                </a:solidFill>
              </a:rPr>
              <a:t>(Sarah Arnold)</a:t>
            </a:r>
          </a:p>
        </p:txBody>
      </p:sp>
      <p:cxnSp>
        <p:nvCxnSpPr>
          <p:cNvPr id="13" name="Straight Connector 12">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895850" y="5707672"/>
            <a:ext cx="35354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64990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p:cNvSpPr>
            <a:spLocks noGrp="1"/>
          </p:cNvSpPr>
          <p:nvPr>
            <p:ph type="title"/>
          </p:nvPr>
        </p:nvSpPr>
        <p:spPr>
          <a:xfrm>
            <a:off x="4895850" y="448721"/>
            <a:ext cx="3535497" cy="1225650"/>
          </a:xfrm>
        </p:spPr>
        <p:txBody>
          <a:bodyPr vert="horz" lIns="91440" tIns="45720" rIns="91440" bIns="45720" rtlCol="0" anchor="b">
            <a:normAutofit/>
          </a:bodyPr>
          <a:lstStyle/>
          <a:p>
            <a:pPr algn="l" defTabSz="914400">
              <a:lnSpc>
                <a:spcPct val="90000"/>
              </a:lnSpc>
            </a:pPr>
            <a:r>
              <a:rPr lang="en-US" sz="3100" kern="1200" dirty="0">
                <a:solidFill>
                  <a:schemeClr val="bg1"/>
                </a:solidFill>
                <a:latin typeface="Goudy Old Style" panose="02020502050305020303" pitchFamily="18" charset="77"/>
              </a:rPr>
              <a:t>‘Gothic (or paranoid) woman’s films’ </a:t>
            </a:r>
          </a:p>
        </p:txBody>
      </p:sp>
      <p:pic>
        <p:nvPicPr>
          <p:cNvPr id="4" name="Picture 3" descr="suspicion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9" y="1845909"/>
            <a:ext cx="4249909" cy="3166182"/>
          </a:xfrm>
          <a:prstGeom prst="rect">
            <a:avLst/>
          </a:prstGeom>
        </p:spPr>
      </p:pic>
      <p:cxnSp>
        <p:nvCxnSpPr>
          <p:cNvPr id="11" name="Straight Connector 10">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895850" y="1749756"/>
            <a:ext cx="353872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half" idx="1"/>
          </p:nvPr>
        </p:nvSpPr>
        <p:spPr>
          <a:xfrm>
            <a:off x="4895850" y="1909192"/>
            <a:ext cx="3535497" cy="3647710"/>
          </a:xfrm>
        </p:spPr>
        <p:txBody>
          <a:bodyPr vert="horz" lIns="91440" tIns="45720" rIns="91440" bIns="45720" rtlCol="0">
            <a:normAutofit/>
          </a:bodyPr>
          <a:lstStyle/>
          <a:p>
            <a:pPr marL="0" indent="-228600" defTabSz="914400">
              <a:lnSpc>
                <a:spcPct val="90000"/>
              </a:lnSpc>
              <a:buFont typeface="Arial" panose="020B0604020202020204" pitchFamily="34" charset="0"/>
              <a:buChar char="•"/>
            </a:pPr>
            <a:endParaRPr lang="en-US" sz="1700" dirty="0">
              <a:solidFill>
                <a:schemeClr val="bg1"/>
              </a:solidFill>
              <a:latin typeface="+mn-lt"/>
            </a:endParaRPr>
          </a:p>
          <a:p>
            <a:pPr marL="0" indent="0" defTabSz="914400">
              <a:lnSpc>
                <a:spcPct val="90000"/>
              </a:lnSpc>
              <a:buNone/>
            </a:pPr>
            <a:r>
              <a:rPr lang="en-US" sz="1700" dirty="0">
                <a:solidFill>
                  <a:schemeClr val="bg1"/>
                </a:solidFill>
                <a:latin typeface="Goudy Old Style" panose="02020502050305020303" pitchFamily="18" charset="77"/>
              </a:rPr>
              <a:t>‘most involve a woman who feels threatened or tortured by a seemingly sadistic male authority figure, who is usually her husband’ </a:t>
            </a:r>
          </a:p>
          <a:p>
            <a:pPr marL="0" indent="-228600" defTabSz="914400">
              <a:lnSpc>
                <a:spcPct val="90000"/>
              </a:lnSpc>
              <a:buFont typeface="Arial" panose="020B0604020202020204" pitchFamily="34" charset="0"/>
              <a:buChar char="•"/>
            </a:pPr>
            <a:endParaRPr lang="en-US" sz="1700" dirty="0">
              <a:solidFill>
                <a:schemeClr val="bg1"/>
              </a:solidFill>
              <a:latin typeface="Goudy Old Style" panose="02020502050305020303" pitchFamily="18" charset="77"/>
            </a:endParaRPr>
          </a:p>
          <a:p>
            <a:pPr marL="0" indent="-228600" defTabSz="914400">
              <a:lnSpc>
                <a:spcPct val="90000"/>
              </a:lnSpc>
              <a:buFont typeface="Arial" panose="020B0604020202020204" pitchFamily="34" charset="0"/>
              <a:buChar char="•"/>
            </a:pPr>
            <a:endParaRPr lang="en-US" sz="1700" dirty="0">
              <a:solidFill>
                <a:schemeClr val="bg1"/>
              </a:solidFill>
              <a:latin typeface="Goudy Old Style" panose="02020502050305020303" pitchFamily="18" charset="77"/>
            </a:endParaRPr>
          </a:p>
          <a:p>
            <a:pPr marL="0" indent="0" defTabSz="914400">
              <a:lnSpc>
                <a:spcPct val="90000"/>
              </a:lnSpc>
              <a:buNone/>
            </a:pPr>
            <a:r>
              <a:rPr lang="en-US" sz="1700" dirty="0">
                <a:solidFill>
                  <a:schemeClr val="bg1"/>
                </a:solidFill>
                <a:latin typeface="Goudy Old Style" panose="02020502050305020303" pitchFamily="18" charset="77"/>
              </a:rPr>
              <a:t>(Mark </a:t>
            </a:r>
            <a:r>
              <a:rPr lang="en-US" sz="1700" dirty="0" err="1">
                <a:solidFill>
                  <a:schemeClr val="bg1"/>
                </a:solidFill>
                <a:latin typeface="Goudy Old Style" panose="02020502050305020303" pitchFamily="18" charset="77"/>
              </a:rPr>
              <a:t>Jancovich</a:t>
            </a:r>
            <a:r>
              <a:rPr lang="en-US" sz="1700" dirty="0">
                <a:solidFill>
                  <a:schemeClr val="bg1"/>
                </a:solidFill>
                <a:latin typeface="Goudy Old Style" panose="02020502050305020303" pitchFamily="18" charset="77"/>
              </a:rPr>
              <a:t>, 2013: 21)</a:t>
            </a:r>
          </a:p>
        </p:txBody>
      </p:sp>
      <p:cxnSp>
        <p:nvCxnSpPr>
          <p:cNvPr id="13" name="Straight Connector 12">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895850" y="5707672"/>
            <a:ext cx="35354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4816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3B47FC9C-2ED3-4100-A4EF-E8CDFEE106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we-need-to-talk-about-kevin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2600" y="866775"/>
            <a:ext cx="4057650" cy="1681163"/>
          </a:xfrm>
          <a:prstGeom prst="rect">
            <a:avLst/>
          </a:prstGeom>
        </p:spPr>
      </p:pic>
      <p:pic>
        <p:nvPicPr>
          <p:cNvPr id="18" name="Picture 17" descr="Cast_Noah.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2600" y="2622550"/>
            <a:ext cx="4057650" cy="2249488"/>
          </a:xfrm>
          <a:prstGeom prst="rect">
            <a:avLst/>
          </a:prstGeom>
        </p:spPr>
      </p:pic>
      <p:pic>
        <p:nvPicPr>
          <p:cNvPr id="11" name="Picture 10" descr="Kevin 4.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14863" y="866775"/>
            <a:ext cx="4044950" cy="1624013"/>
          </a:xfrm>
          <a:prstGeom prst="rect">
            <a:avLst/>
          </a:prstGeom>
        </p:spPr>
      </p:pic>
      <p:pic>
        <p:nvPicPr>
          <p:cNvPr id="19" name="Picture 18" descr="axukfabllvfnhtedbwdn.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14863" y="2565400"/>
            <a:ext cx="4044950" cy="2306638"/>
          </a:xfrm>
          <a:prstGeom prst="rect">
            <a:avLst/>
          </a:prstGeom>
        </p:spPr>
      </p:pic>
      <p:sp>
        <p:nvSpPr>
          <p:cNvPr id="2" name="Title 1"/>
          <p:cNvSpPr>
            <a:spLocks noGrp="1"/>
          </p:cNvSpPr>
          <p:nvPr>
            <p:ph type="title"/>
          </p:nvPr>
        </p:nvSpPr>
        <p:spPr>
          <a:xfrm>
            <a:off x="628650" y="5358141"/>
            <a:ext cx="7886700" cy="942664"/>
          </a:xfrm>
        </p:spPr>
        <p:txBody>
          <a:bodyPr vert="horz" lIns="91440" tIns="45720" rIns="91440" bIns="45720" rtlCol="0" anchor="ctr">
            <a:normAutofit/>
          </a:bodyPr>
          <a:lstStyle/>
          <a:p>
            <a:pPr defTabSz="914400">
              <a:lnSpc>
                <a:spcPct val="90000"/>
              </a:lnSpc>
            </a:pPr>
            <a:r>
              <a:rPr lang="en-US" sz="3100" kern="1200" dirty="0">
                <a:solidFill>
                  <a:schemeClr val="tx1"/>
                </a:solidFill>
                <a:latin typeface="Goudy Old Style" panose="02020502050305020303" pitchFamily="18" charset="77"/>
              </a:rPr>
              <a:t>‘ … threatened or tortured by a seemingly sadistic male authority figure …’</a:t>
            </a:r>
          </a:p>
        </p:txBody>
      </p:sp>
    </p:spTree>
    <p:extLst>
      <p:ext uri="{BB962C8B-B14F-4D97-AF65-F5344CB8AC3E}">
        <p14:creationId xmlns:p14="http://schemas.microsoft.com/office/powerpoint/2010/main" val="38944072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p:cNvSpPr>
            <a:spLocks noGrp="1"/>
          </p:cNvSpPr>
          <p:nvPr>
            <p:ph type="title"/>
          </p:nvPr>
        </p:nvSpPr>
        <p:spPr>
          <a:xfrm>
            <a:off x="4895850" y="448721"/>
            <a:ext cx="3535497" cy="1225650"/>
          </a:xfrm>
        </p:spPr>
        <p:txBody>
          <a:bodyPr vert="horz" lIns="91440" tIns="45720" rIns="91440" bIns="45720" rtlCol="0" anchor="b">
            <a:normAutofit/>
          </a:bodyPr>
          <a:lstStyle/>
          <a:p>
            <a:pPr algn="l" defTabSz="914400">
              <a:lnSpc>
                <a:spcPct val="90000"/>
              </a:lnSpc>
            </a:pPr>
            <a:r>
              <a:rPr lang="en-US" sz="3300" dirty="0">
                <a:solidFill>
                  <a:schemeClr val="bg1"/>
                </a:solidFill>
                <a:latin typeface="Goudy Old Style" panose="02020502050305020303" pitchFamily="18" charset="77"/>
              </a:rPr>
              <a:t>T</a:t>
            </a:r>
            <a:r>
              <a:rPr lang="en-US" sz="3300" kern="1200" dirty="0">
                <a:solidFill>
                  <a:schemeClr val="bg1"/>
                </a:solidFill>
                <a:latin typeface="Goudy Old Style" panose="02020502050305020303" pitchFamily="18" charset="77"/>
              </a:rPr>
              <a:t>he ‘dead-undead mother’</a:t>
            </a:r>
          </a:p>
        </p:txBody>
      </p:sp>
      <p:pic>
        <p:nvPicPr>
          <p:cNvPr id="6" name="Content Placeholder 5" descr="rebecca1.png"/>
          <p:cNvPicPr>
            <a:picLocks noGrp="1" noChangeAspect="1"/>
          </p:cNvPicPr>
          <p:nvPr>
            <p:ph sz="half" idx="2"/>
          </p:nvPr>
        </p:nvPicPr>
        <p:blipFill>
          <a:blip r:embed="rId3">
            <a:extLst>
              <a:ext uri="{28A0092B-C50C-407E-A947-70E740481C1C}">
                <a14:useLocalDpi xmlns:a14="http://schemas.microsoft.com/office/drawing/2010/main" val="0"/>
              </a:ext>
            </a:extLst>
          </a:blip>
          <a:srcRect l="17542" r="17542"/>
          <a:stretch>
            <a:fillRect/>
          </a:stretch>
        </p:blipFill>
        <p:spPr>
          <a:xfrm>
            <a:off x="-1759" y="1047607"/>
            <a:ext cx="4249909" cy="4762785"/>
          </a:xfrm>
          <a:prstGeom prst="rect">
            <a:avLst/>
          </a:prstGeom>
        </p:spPr>
      </p:pic>
      <p:cxnSp>
        <p:nvCxnSpPr>
          <p:cNvPr id="13" name="Straight Connector 12">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895850" y="1749756"/>
            <a:ext cx="353872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half" idx="1"/>
          </p:nvPr>
        </p:nvSpPr>
        <p:spPr>
          <a:xfrm>
            <a:off x="4895850" y="1909192"/>
            <a:ext cx="3535497" cy="3647710"/>
          </a:xfrm>
        </p:spPr>
        <p:txBody>
          <a:bodyPr vert="horz" lIns="91440" tIns="45720" rIns="91440" bIns="45720" rtlCol="0">
            <a:normAutofit/>
          </a:bodyPr>
          <a:lstStyle/>
          <a:p>
            <a:pPr marL="0" indent="-228600" defTabSz="914400">
              <a:lnSpc>
                <a:spcPct val="90000"/>
              </a:lnSpc>
              <a:buFont typeface="Arial" panose="020B0604020202020204" pitchFamily="34" charset="0"/>
              <a:buChar char="•"/>
            </a:pPr>
            <a:endParaRPr lang="en-US" sz="1700" dirty="0">
              <a:solidFill>
                <a:schemeClr val="bg1"/>
              </a:solidFill>
              <a:latin typeface="Goudy Old Style" panose="02020502050305020303" pitchFamily="18" charset="77"/>
            </a:endParaRPr>
          </a:p>
          <a:p>
            <a:pPr marL="0" indent="-228600" defTabSz="914400">
              <a:lnSpc>
                <a:spcPct val="90000"/>
              </a:lnSpc>
              <a:buFont typeface="Arial" panose="020B0604020202020204" pitchFamily="34" charset="0"/>
              <a:buChar char="•"/>
            </a:pPr>
            <a:endParaRPr lang="en-US" sz="1700" dirty="0">
              <a:solidFill>
                <a:schemeClr val="bg1"/>
              </a:solidFill>
              <a:latin typeface="Goudy Old Style" panose="02020502050305020303" pitchFamily="18" charset="77"/>
            </a:endParaRPr>
          </a:p>
          <a:p>
            <a:pPr marL="0" indent="0" defTabSz="914400">
              <a:lnSpc>
                <a:spcPct val="90000"/>
              </a:lnSpc>
              <a:buNone/>
            </a:pPr>
            <a:r>
              <a:rPr lang="en-US" sz="1700" dirty="0">
                <a:solidFill>
                  <a:schemeClr val="bg1"/>
                </a:solidFill>
                <a:latin typeface="Goudy Old Style" panose="02020502050305020303" pitchFamily="18" charset="77"/>
              </a:rPr>
              <a:t>‘the ongoing battle with a mirror image that is both self and other’ </a:t>
            </a:r>
          </a:p>
          <a:p>
            <a:pPr marL="0" indent="-228600" defTabSz="914400">
              <a:lnSpc>
                <a:spcPct val="90000"/>
              </a:lnSpc>
              <a:buFont typeface="Arial" panose="020B0604020202020204" pitchFamily="34" charset="0"/>
              <a:buChar char="•"/>
            </a:pPr>
            <a:endParaRPr lang="en-US" sz="1700" dirty="0">
              <a:solidFill>
                <a:schemeClr val="bg1"/>
              </a:solidFill>
              <a:latin typeface="Goudy Old Style" panose="02020502050305020303" pitchFamily="18" charset="77"/>
            </a:endParaRPr>
          </a:p>
          <a:p>
            <a:pPr marL="0" indent="-228600" defTabSz="914400">
              <a:lnSpc>
                <a:spcPct val="90000"/>
              </a:lnSpc>
              <a:buFont typeface="Arial" panose="020B0604020202020204" pitchFamily="34" charset="0"/>
              <a:buChar char="•"/>
            </a:pPr>
            <a:endParaRPr lang="en-US" sz="1700" dirty="0">
              <a:solidFill>
                <a:schemeClr val="bg1"/>
              </a:solidFill>
              <a:latin typeface="Goudy Old Style" panose="02020502050305020303" pitchFamily="18" charset="77"/>
            </a:endParaRPr>
          </a:p>
          <a:p>
            <a:pPr marL="0" indent="0" defTabSz="914400">
              <a:lnSpc>
                <a:spcPct val="90000"/>
              </a:lnSpc>
              <a:buNone/>
            </a:pPr>
            <a:r>
              <a:rPr lang="en-US" sz="1700" dirty="0">
                <a:solidFill>
                  <a:schemeClr val="bg1"/>
                </a:solidFill>
                <a:latin typeface="Goudy Old Style" panose="02020502050305020303" pitchFamily="18" charset="77"/>
              </a:rPr>
              <a:t>(Claire </a:t>
            </a:r>
            <a:r>
              <a:rPr lang="en-US" sz="1700" dirty="0" err="1">
                <a:solidFill>
                  <a:schemeClr val="bg1"/>
                </a:solidFill>
                <a:latin typeface="Goudy Old Style" panose="02020502050305020303" pitchFamily="18" charset="77"/>
              </a:rPr>
              <a:t>Kahane</a:t>
            </a:r>
            <a:r>
              <a:rPr lang="en-US" sz="1700" dirty="0">
                <a:solidFill>
                  <a:schemeClr val="bg1"/>
                </a:solidFill>
                <a:latin typeface="Goudy Old Style" panose="02020502050305020303" pitchFamily="18" charset="77"/>
              </a:rPr>
              <a:t>, 1985: 327). </a:t>
            </a:r>
          </a:p>
        </p:txBody>
      </p:sp>
      <p:cxnSp>
        <p:nvCxnSpPr>
          <p:cNvPr id="15" name="Straight Connector 14">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895850" y="5707672"/>
            <a:ext cx="35354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8849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4169DD87-3EBE-44CA-9654-8AE0466B27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1" name="Picture 10" descr="stella1.png"/>
          <p:cNvPicPr>
            <a:picLocks noChangeAspect="1"/>
          </p:cNvPicPr>
          <p:nvPr/>
        </p:nvPicPr>
        <p:blipFill rotWithShape="1">
          <a:blip r:embed="rId2">
            <a:extLst>
              <a:ext uri="{28A0092B-C50C-407E-A947-70E740481C1C}">
                <a14:useLocalDpi xmlns:a14="http://schemas.microsoft.com/office/drawing/2010/main" val="0"/>
              </a:ext>
            </a:extLst>
          </a:blip>
          <a:srcRect t="6974" b="7702"/>
          <a:stretch/>
        </p:blipFill>
        <p:spPr>
          <a:xfrm>
            <a:off x="144394" y="550518"/>
            <a:ext cx="4349608" cy="2783429"/>
          </a:xfrm>
          <a:prstGeom prst="rect">
            <a:avLst/>
          </a:prstGeom>
        </p:spPr>
      </p:pic>
      <p:pic>
        <p:nvPicPr>
          <p:cNvPr id="16" name="Picture 15" descr="bababed2.png"/>
          <p:cNvPicPr>
            <a:picLocks noChangeAspect="1"/>
          </p:cNvPicPr>
          <p:nvPr/>
        </p:nvPicPr>
        <p:blipFill rotWithShape="1">
          <a:blip r:embed="rId3">
            <a:extLst>
              <a:ext uri="{28A0092B-C50C-407E-A947-70E740481C1C}">
                <a14:useLocalDpi xmlns:a14="http://schemas.microsoft.com/office/drawing/2010/main" val="0"/>
              </a:ext>
            </a:extLst>
          </a:blip>
          <a:srcRect l="16252" r="16972" b="-2"/>
          <a:stretch/>
        </p:blipFill>
        <p:spPr>
          <a:xfrm>
            <a:off x="4643716" y="550517"/>
            <a:ext cx="4347709" cy="2783429"/>
          </a:xfrm>
          <a:prstGeom prst="rect">
            <a:avLst/>
          </a:prstGeom>
        </p:spPr>
      </p:pic>
      <p:pic>
        <p:nvPicPr>
          <p:cNvPr id="9" name="Picture 8" descr="bababed.jpg"/>
          <p:cNvPicPr>
            <a:picLocks noChangeAspect="1"/>
          </p:cNvPicPr>
          <p:nvPr/>
        </p:nvPicPr>
        <p:blipFill rotWithShape="1">
          <a:blip r:embed="rId4">
            <a:extLst>
              <a:ext uri="{28A0092B-C50C-407E-A947-70E740481C1C}">
                <a14:useLocalDpi xmlns:a14="http://schemas.microsoft.com/office/drawing/2010/main" val="0"/>
              </a:ext>
            </a:extLst>
          </a:blip>
          <a:srcRect r="12391" b="3"/>
          <a:stretch/>
        </p:blipFill>
        <p:spPr>
          <a:xfrm>
            <a:off x="147535" y="3514856"/>
            <a:ext cx="4349608" cy="2792626"/>
          </a:xfrm>
          <a:prstGeom prst="rect">
            <a:avLst/>
          </a:prstGeom>
        </p:spPr>
      </p:pic>
      <p:pic>
        <p:nvPicPr>
          <p:cNvPr id="2" name="Picture 1" descr="stelladallasbaby.jpg"/>
          <p:cNvPicPr>
            <a:picLocks noChangeAspect="1"/>
          </p:cNvPicPr>
          <p:nvPr/>
        </p:nvPicPr>
        <p:blipFill rotWithShape="1">
          <a:blip r:embed="rId5">
            <a:extLst>
              <a:ext uri="{28A0092B-C50C-407E-A947-70E740481C1C}">
                <a14:useLocalDpi xmlns:a14="http://schemas.microsoft.com/office/drawing/2010/main" val="0"/>
              </a:ext>
            </a:extLst>
          </a:blip>
          <a:srcRect r="1" b="14246"/>
          <a:stretch/>
        </p:blipFill>
        <p:spPr>
          <a:xfrm>
            <a:off x="4646857" y="3514855"/>
            <a:ext cx="4347709" cy="2792626"/>
          </a:xfrm>
          <a:prstGeom prst="rect">
            <a:avLst/>
          </a:prstGeom>
        </p:spPr>
      </p:pic>
    </p:spTree>
    <p:extLst>
      <p:ext uri="{BB962C8B-B14F-4D97-AF65-F5344CB8AC3E}">
        <p14:creationId xmlns:p14="http://schemas.microsoft.com/office/powerpoint/2010/main" val="5611541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he-babadook-house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650" y="1849438"/>
            <a:ext cx="4308475" cy="2589213"/>
          </a:xfrm>
          <a:prstGeom prst="rect">
            <a:avLst/>
          </a:prstGeom>
        </p:spPr>
      </p:pic>
      <p:pic>
        <p:nvPicPr>
          <p:cNvPr id="20" name="Picture 19" descr="tumblr_nk7jqtgnEv1rhhof0o1_1280.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50" y="4511675"/>
            <a:ext cx="4308475" cy="1779588"/>
          </a:xfrm>
          <a:prstGeom prst="rect">
            <a:avLst/>
          </a:prstGeom>
        </p:spPr>
      </p:pic>
      <p:pic>
        <p:nvPicPr>
          <p:cNvPr id="12" name="Picture 11" descr="babawide.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06975" y="1849438"/>
            <a:ext cx="3503613" cy="1439863"/>
          </a:xfrm>
          <a:prstGeom prst="rect">
            <a:avLst/>
          </a:prstGeom>
        </p:spPr>
      </p:pic>
      <p:pic>
        <p:nvPicPr>
          <p:cNvPr id="11" name="Picture 10" descr="babashadow.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06975" y="3360738"/>
            <a:ext cx="3503613" cy="1436688"/>
          </a:xfrm>
          <a:prstGeom prst="rect">
            <a:avLst/>
          </a:prstGeom>
        </p:spPr>
      </p:pic>
      <p:pic>
        <p:nvPicPr>
          <p:cNvPr id="10" name="Picture 9" descr="200_s.gif"/>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06975" y="4867275"/>
            <a:ext cx="3503613" cy="1422400"/>
          </a:xfrm>
          <a:prstGeom prst="rect">
            <a:avLst/>
          </a:prstGeom>
        </p:spPr>
      </p:pic>
      <p:sp>
        <p:nvSpPr>
          <p:cNvPr id="5" name="Title 4"/>
          <p:cNvSpPr>
            <a:spLocks noGrp="1"/>
          </p:cNvSpPr>
          <p:nvPr>
            <p:ph type="title"/>
          </p:nvPr>
        </p:nvSpPr>
        <p:spPr>
          <a:xfrm>
            <a:off x="628650" y="184805"/>
            <a:ext cx="7886700" cy="1505883"/>
          </a:xfrm>
        </p:spPr>
        <p:txBody>
          <a:bodyPr vert="horz" lIns="91440" tIns="45720" rIns="91440" bIns="45720" rtlCol="0" anchor="ctr">
            <a:normAutofit/>
          </a:bodyPr>
          <a:lstStyle/>
          <a:p>
            <a:pPr algn="l" defTabSz="914400">
              <a:lnSpc>
                <a:spcPct val="90000"/>
              </a:lnSpc>
            </a:pPr>
            <a:r>
              <a:rPr lang="en-US" sz="4500" dirty="0">
                <a:latin typeface="Goudy Old Style" panose="02020502050305020303" pitchFamily="18" charset="77"/>
              </a:rPr>
              <a:t>T</a:t>
            </a:r>
            <a:r>
              <a:rPr lang="en-US" sz="4500" kern="1200" dirty="0">
                <a:solidFill>
                  <a:schemeClr val="tx1"/>
                </a:solidFill>
                <a:latin typeface="Goudy Old Style" panose="02020502050305020303" pitchFamily="18" charset="77"/>
              </a:rPr>
              <a:t>he (Gothic) house</a:t>
            </a:r>
          </a:p>
        </p:txBody>
      </p:sp>
    </p:spTree>
    <p:extLst>
      <p:ext uri="{BB962C8B-B14F-4D97-AF65-F5344CB8AC3E}">
        <p14:creationId xmlns:p14="http://schemas.microsoft.com/office/powerpoint/2010/main" val="1398425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Title 4"/>
          <p:cNvSpPr>
            <a:spLocks noGrp="1"/>
          </p:cNvSpPr>
          <p:nvPr>
            <p:ph type="title"/>
          </p:nvPr>
        </p:nvSpPr>
        <p:spPr>
          <a:xfrm>
            <a:off x="628650" y="669925"/>
            <a:ext cx="3381709" cy="1325563"/>
          </a:xfrm>
        </p:spPr>
        <p:txBody>
          <a:bodyPr anchor="b">
            <a:normAutofit/>
          </a:bodyPr>
          <a:lstStyle/>
          <a:p>
            <a:pPr algn="r"/>
            <a:endParaRPr lang="en-US">
              <a:solidFill>
                <a:schemeClr val="bg1"/>
              </a:solidFill>
            </a:endParaRPr>
          </a:p>
        </p:txBody>
      </p:sp>
      <p:cxnSp>
        <p:nvCxnSpPr>
          <p:cNvPr id="13" name="Straight Connector 12">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4657" y="2026340"/>
            <a:ext cx="39157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 name="Content Placeholder 5"/>
          <p:cNvSpPr>
            <a:spLocks noGrp="1"/>
          </p:cNvSpPr>
          <p:nvPr>
            <p:ph idx="1"/>
          </p:nvPr>
        </p:nvSpPr>
        <p:spPr>
          <a:xfrm>
            <a:off x="1044500" y="2398957"/>
            <a:ext cx="7054999" cy="3526144"/>
          </a:xfrm>
        </p:spPr>
        <p:txBody>
          <a:bodyPr>
            <a:normAutofit/>
          </a:bodyPr>
          <a:lstStyle/>
          <a:p>
            <a:pPr marL="0" indent="0">
              <a:buNone/>
            </a:pPr>
            <a:r>
              <a:rPr lang="en-US" sz="2000" dirty="0">
                <a:solidFill>
                  <a:schemeClr val="bg1"/>
                </a:solidFill>
              </a:rPr>
              <a:t>‘</a:t>
            </a:r>
            <a:r>
              <a:rPr lang="en-IE" sz="2000" dirty="0">
                <a:solidFill>
                  <a:schemeClr val="bg1"/>
                </a:solidFill>
              </a:rPr>
              <a:t>Apart from </a:t>
            </a:r>
            <a:r>
              <a:rPr lang="en-IE" sz="2000" i="1" dirty="0">
                <a:solidFill>
                  <a:schemeClr val="bg1"/>
                </a:solidFill>
              </a:rPr>
              <a:t>We Need To Talk About Kevin</a:t>
            </a:r>
            <a:r>
              <a:rPr lang="en-IE" sz="2000" dirty="0">
                <a:solidFill>
                  <a:schemeClr val="bg1"/>
                </a:solidFill>
              </a:rPr>
              <a:t>, I can’t easily think of other examples [that address maternal ambivalence] and it’s the great unspoken thing. We’re all, as women, educated and conditioned to think that motherhood is an easy thing that just happens. But it’s not always the case.’ </a:t>
            </a:r>
          </a:p>
          <a:p>
            <a:pPr marL="0" indent="0">
              <a:buNone/>
            </a:pPr>
            <a:r>
              <a:rPr lang="en-IE" sz="2000" dirty="0">
                <a:solidFill>
                  <a:schemeClr val="bg1"/>
                </a:solidFill>
              </a:rPr>
              <a:t>(Jennifer Kent)</a:t>
            </a:r>
            <a:endParaRPr lang="en-US" sz="2000" dirty="0">
              <a:solidFill>
                <a:schemeClr val="bg1"/>
              </a:solidFill>
            </a:endParaRPr>
          </a:p>
        </p:txBody>
      </p:sp>
      <p:sp>
        <p:nvSpPr>
          <p:cNvPr id="15" name="Rectangle 14">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654" y="115193"/>
            <a:ext cx="8954691"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497263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236367" y="1641752"/>
            <a:ext cx="3293269" cy="1323439"/>
          </a:xfrm>
        </p:spPr>
        <p:txBody>
          <a:bodyPr vert="horz" lIns="91440" tIns="45720" rIns="91440" bIns="45720" rtlCol="0" anchor="t">
            <a:normAutofit/>
          </a:bodyPr>
          <a:lstStyle/>
          <a:p>
            <a:pPr algn="l" defTabSz="914400">
              <a:lnSpc>
                <a:spcPct val="90000"/>
              </a:lnSpc>
            </a:pPr>
            <a:endParaRPr lang="en-US" sz="3500" kern="1200">
              <a:solidFill>
                <a:schemeClr val="bg1"/>
              </a:solidFill>
              <a:latin typeface="+mj-lt"/>
              <a:ea typeface="+mj-ea"/>
              <a:cs typeface="+mj-cs"/>
            </a:endParaRPr>
          </a:p>
        </p:txBody>
      </p:sp>
      <p:pic>
        <p:nvPicPr>
          <p:cNvPr id="5" name="Content Placeholder 4" descr="200.gif"/>
          <p:cNvPicPr>
            <a:picLocks noGrp="1" noChangeAspect="1"/>
          </p:cNvPicPr>
          <p:nvPr>
            <p:ph sz="half" idx="2"/>
          </p:nvPr>
        </p:nvPicPr>
        <p:blipFill>
          <a:blip r:embed="rId2">
            <a:extLst>
              <a:ext uri="{28A0092B-C50C-407E-A947-70E740481C1C}">
                <a14:useLocalDpi xmlns:a14="http://schemas.microsoft.com/office/drawing/2010/main" val="0"/>
              </a:ext>
            </a:extLst>
          </a:blip>
          <a:srcRect t="-20042" b="-20042"/>
          <a:stretch>
            <a:fillRect/>
          </a:stretch>
        </p:blipFill>
        <p:spPr>
          <a:xfrm>
            <a:off x="626268" y="1508152"/>
            <a:ext cx="3945732" cy="4421871"/>
          </a:xfrm>
          <a:prstGeom prst="rect">
            <a:avLst/>
          </a:prstGeom>
        </p:spPr>
      </p:pic>
      <p:sp>
        <p:nvSpPr>
          <p:cNvPr id="3" name="Content Placeholder 2"/>
          <p:cNvSpPr>
            <a:spLocks noGrp="1"/>
          </p:cNvSpPr>
          <p:nvPr>
            <p:ph sz="half" idx="1"/>
          </p:nvPr>
        </p:nvSpPr>
        <p:spPr>
          <a:xfrm>
            <a:off x="5236368" y="3146400"/>
            <a:ext cx="3293268" cy="2454300"/>
          </a:xfrm>
        </p:spPr>
        <p:txBody>
          <a:bodyPr vert="horz" lIns="91440" tIns="45720" rIns="91440" bIns="45720" rtlCol="0">
            <a:normAutofit/>
          </a:bodyPr>
          <a:lstStyle/>
          <a:p>
            <a:pPr marL="0" indent="0" defTabSz="914400">
              <a:lnSpc>
                <a:spcPct val="90000"/>
              </a:lnSpc>
              <a:buNone/>
            </a:pPr>
            <a:r>
              <a:rPr lang="en-US" sz="1800" dirty="0">
                <a:solidFill>
                  <a:schemeClr val="bg1">
                    <a:alpha val="80000"/>
                  </a:schemeClr>
                </a:solidFill>
                <a:latin typeface="Goudy Old Style" panose="02020502050305020303" pitchFamily="18" charset="77"/>
              </a:rPr>
              <a:t>‘Even when she goes to some really dark places, I still tried to keep it within her point of view as much as possible, so that people would not sit back with their arms folded and judge her, but they’d actually travel through that experience with her.’ </a:t>
            </a:r>
          </a:p>
          <a:p>
            <a:pPr marL="0" indent="0" defTabSz="914400">
              <a:lnSpc>
                <a:spcPct val="90000"/>
              </a:lnSpc>
              <a:buNone/>
            </a:pPr>
            <a:r>
              <a:rPr lang="en-US" sz="1800" dirty="0">
                <a:solidFill>
                  <a:schemeClr val="bg1">
                    <a:alpha val="80000"/>
                  </a:schemeClr>
                </a:solidFill>
                <a:latin typeface="Goudy Old Style" panose="02020502050305020303" pitchFamily="18" charset="77"/>
              </a:rPr>
              <a:t>(Jennifer Kent)</a:t>
            </a:r>
          </a:p>
          <a:p>
            <a:pPr marL="0" indent="-228600" defTabSz="914400">
              <a:lnSpc>
                <a:spcPct val="90000"/>
              </a:lnSpc>
              <a:buFont typeface="Arial" panose="020B0604020202020204" pitchFamily="34" charset="0"/>
              <a:buChar char="•"/>
            </a:pPr>
            <a:endParaRPr lang="en-US" sz="1800" dirty="0">
              <a:solidFill>
                <a:schemeClr val="bg1">
                  <a:alpha val="80000"/>
                </a:schemeClr>
              </a:solidFill>
              <a:latin typeface="Goudy Old Style" panose="02020502050305020303" pitchFamily="18" charset="77"/>
            </a:endParaRPr>
          </a:p>
        </p:txBody>
      </p:sp>
    </p:spTree>
    <p:extLst>
      <p:ext uri="{BB962C8B-B14F-4D97-AF65-F5344CB8AC3E}">
        <p14:creationId xmlns:p14="http://schemas.microsoft.com/office/powerpoint/2010/main" val="2345988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eat1.gi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2594" y="703630"/>
            <a:ext cx="6350000" cy="2616200"/>
          </a:xfrm>
          <a:prstGeom prst="rect">
            <a:avLst/>
          </a:prstGeom>
          <a:ln>
            <a:solidFill>
              <a:srgbClr val="000000"/>
            </a:solidFill>
          </a:ln>
        </p:spPr>
      </p:pic>
      <p:pic>
        <p:nvPicPr>
          <p:cNvPr id="3" name="Picture 2" descr="eat2.g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2594" y="3579140"/>
            <a:ext cx="6350000" cy="2628900"/>
          </a:xfrm>
          <a:prstGeom prst="rect">
            <a:avLst/>
          </a:prstGeom>
          <a:ln>
            <a:solidFill>
              <a:srgbClr val="000000"/>
            </a:solidFill>
          </a:ln>
        </p:spPr>
      </p:pic>
    </p:spTree>
    <p:extLst>
      <p:ext uri="{BB962C8B-B14F-4D97-AF65-F5344CB8AC3E}">
        <p14:creationId xmlns:p14="http://schemas.microsoft.com/office/powerpoint/2010/main" val="3403744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images-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901" y="521989"/>
            <a:ext cx="4070073" cy="2504660"/>
          </a:xfrm>
          <a:prstGeom prst="rect">
            <a:avLst/>
          </a:prstGeom>
        </p:spPr>
      </p:pic>
      <p:pic>
        <p:nvPicPr>
          <p:cNvPr id="5" name="Picture 4" descr="babascream.g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0" y="4182441"/>
            <a:ext cx="4070073" cy="1657870"/>
          </a:xfrm>
          <a:prstGeom prst="rect">
            <a:avLst/>
          </a:prstGeom>
        </p:spPr>
      </p:pic>
      <p:sp>
        <p:nvSpPr>
          <p:cNvPr id="10" name="Rectangle 9">
            <a:extLst>
              <a:ext uri="{FF2B5EF4-FFF2-40B4-BE49-F238E27FC236}">
                <a16:creationId xmlns:a16="http://schemas.microsoft.com/office/drawing/2014/main" id="{799448F2-0E5B-42DA-B2D1-11A14E947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7710" y="0"/>
            <a:ext cx="6858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E8A7552-20E1-4F34-ADAB-C1DB6634D4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83280"/>
            <a:ext cx="459486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images-13.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31025" y="1830418"/>
            <a:ext cx="4070073" cy="3052554"/>
          </a:xfrm>
          <a:prstGeom prst="rect">
            <a:avLst/>
          </a:prstGeom>
        </p:spPr>
      </p:pic>
    </p:spTree>
    <p:extLst>
      <p:ext uri="{BB962C8B-B14F-4D97-AF65-F5344CB8AC3E}">
        <p14:creationId xmlns:p14="http://schemas.microsoft.com/office/powerpoint/2010/main" val="1051094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p:cNvSpPr>
            <a:spLocks noGrp="1"/>
          </p:cNvSpPr>
          <p:nvPr>
            <p:ph type="title"/>
          </p:nvPr>
        </p:nvSpPr>
        <p:spPr>
          <a:xfrm>
            <a:off x="628650" y="669925"/>
            <a:ext cx="3381709" cy="1325563"/>
          </a:xfrm>
        </p:spPr>
        <p:txBody>
          <a:bodyPr anchor="b">
            <a:normAutofit/>
          </a:bodyPr>
          <a:lstStyle/>
          <a:p>
            <a:pPr algn="r"/>
            <a:endParaRPr lang="en-US">
              <a:solidFill>
                <a:schemeClr val="bg1"/>
              </a:solidFill>
            </a:endParaRPr>
          </a:p>
        </p:txBody>
      </p:sp>
      <p:cxnSp>
        <p:nvCxnSpPr>
          <p:cNvPr id="10" name="Straight Connector 9">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4657" y="2026340"/>
            <a:ext cx="391570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1044500" y="2398957"/>
            <a:ext cx="7054999" cy="3526144"/>
          </a:xfrm>
        </p:spPr>
        <p:txBody>
          <a:bodyPr>
            <a:normAutofit/>
          </a:bodyPr>
          <a:lstStyle/>
          <a:p>
            <a:pPr marL="0" indent="0">
              <a:buNone/>
            </a:pPr>
            <a:r>
              <a:rPr lang="en-US" sz="2400" dirty="0">
                <a:solidFill>
                  <a:schemeClr val="bg1"/>
                </a:solidFill>
              </a:rPr>
              <a:t>‘</a:t>
            </a:r>
            <a:r>
              <a:rPr lang="en-IE" sz="2400" dirty="0">
                <a:solidFill>
                  <a:schemeClr val="bg1"/>
                </a:solidFill>
              </a:rPr>
              <a:t>The Good Mother is rarely […] a powerful agent within the patriarchal family and the maternal horror film struggles to find an alternative position from which she can speak’</a:t>
            </a:r>
          </a:p>
          <a:p>
            <a:pPr marL="0" indent="0">
              <a:buNone/>
            </a:pPr>
            <a:endParaRPr lang="en-IE" sz="2400" dirty="0">
              <a:solidFill>
                <a:schemeClr val="bg1"/>
              </a:solidFill>
            </a:endParaRPr>
          </a:p>
          <a:p>
            <a:pPr marL="0" indent="0">
              <a:buNone/>
            </a:pPr>
            <a:r>
              <a:rPr lang="en-IE" sz="2400" dirty="0">
                <a:solidFill>
                  <a:schemeClr val="bg1"/>
                </a:solidFill>
              </a:rPr>
              <a:t>(Sarah Arnold, 2013: 37).</a:t>
            </a:r>
            <a:endParaRPr lang="en-US" sz="2400" dirty="0">
              <a:solidFill>
                <a:schemeClr val="bg1"/>
              </a:solidFill>
            </a:endParaRPr>
          </a:p>
          <a:p>
            <a:pPr marL="0" indent="0">
              <a:buNone/>
            </a:pPr>
            <a:endParaRPr lang="en-US" sz="1700" dirty="0">
              <a:solidFill>
                <a:schemeClr val="bg1"/>
              </a:solidFill>
            </a:endParaRPr>
          </a:p>
        </p:txBody>
      </p:sp>
      <p:sp>
        <p:nvSpPr>
          <p:cNvPr id="12" name="Rectangle 11">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654" y="115193"/>
            <a:ext cx="8954691"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841044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the-babadook-worms.jpg"/>
          <p:cNvPicPr>
            <a:picLocks noChangeAspect="1"/>
          </p:cNvPicPr>
          <p:nvPr/>
        </p:nvPicPr>
        <p:blipFill rotWithShape="1">
          <a:blip r:embed="rId2">
            <a:extLst>
              <a:ext uri="{28A0092B-C50C-407E-A947-70E740481C1C}">
                <a14:useLocalDpi xmlns:a14="http://schemas.microsoft.com/office/drawing/2010/main" val="0"/>
              </a:ext>
            </a:extLst>
          </a:blip>
          <a:srcRect l="11793" r="21529" b="1"/>
          <a:stretch/>
        </p:blipFill>
        <p:spPr>
          <a:xfrm>
            <a:off x="857286" y="643466"/>
            <a:ext cx="7429427" cy="5571067"/>
          </a:xfrm>
          <a:prstGeom prst="rect">
            <a:avLst/>
          </a:prstGeom>
        </p:spPr>
      </p:pic>
    </p:spTree>
    <p:extLst>
      <p:ext uri="{BB962C8B-B14F-4D97-AF65-F5344CB8AC3E}">
        <p14:creationId xmlns:p14="http://schemas.microsoft.com/office/powerpoint/2010/main" val="30586205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1470</TotalTime>
  <Words>307</Words>
  <Application>Microsoft Macintosh PowerPoint</Application>
  <PresentationFormat>On-screen Show (4:3)</PresentationFormat>
  <Paragraphs>38</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Goudy Old Style</vt:lpstr>
      <vt:lpstr>Office Theme</vt:lpstr>
      <vt:lpstr>The Babadook, maternal Gothic and the ‘woman’s horror film’</vt:lpstr>
      <vt:lpstr>PowerPoint Presentation</vt:lpstr>
      <vt:lpstr>‘Gothic (or paranoid) woman’s films’ </vt:lpstr>
      <vt:lpstr>‘ … threatened or tortured by a seemingly sadistic male authority figure …’</vt:lpstr>
      <vt:lpstr>The ‘dead-undead mother’</vt:lpstr>
      <vt:lpstr>PowerPoint Presentation</vt:lpstr>
      <vt:lpstr>The (Gothic) house</vt:lpstr>
      <vt:lpstr>PowerPoint Presentation</vt:lpstr>
      <vt:lpstr>PowerPoint Presentation</vt:lpstr>
      <vt:lpstr>PowerPoint Presentation</vt:lpstr>
      <vt:lpstr>PowerPoint Presentation</vt:lpstr>
      <vt:lpstr>PowerPoint Presentation</vt:lpstr>
      <vt:lpstr>PowerPoint Presentation</vt:lpstr>
    </vt:vector>
  </TitlesOfParts>
  <Company>TCD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Babadook, maternal Gothic and the ‘woman’s horror film’</dc:title>
  <dc:creator>Paula Quigley</dc:creator>
  <cp:lastModifiedBy>Paula Quigley</cp:lastModifiedBy>
  <cp:revision>62</cp:revision>
  <dcterms:created xsi:type="dcterms:W3CDTF">2016-04-06T13:53:23Z</dcterms:created>
  <dcterms:modified xsi:type="dcterms:W3CDTF">2024-02-26T15:41:14Z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40f6bc31-fdad-4f11-9740-b506b2e8ba0a_Enabled">
    <vt:lpwstr>true</vt:lpwstr>
  </property>
  <property fmtid="{D5CDD505-2E9C-101B-9397-08002B2CF9AE}" pid="3" name="MSIP_Label_40f6bc31-fdad-4f11-9740-b506b2e8ba0a_SetDate">
    <vt:lpwstr>2024-02-26T15:41:07Z</vt:lpwstr>
  </property>
  <property fmtid="{D5CDD505-2E9C-101B-9397-08002B2CF9AE}" pid="4" name="MSIP_Label_40f6bc31-fdad-4f11-9740-b506b2e8ba0a_Method">
    <vt:lpwstr>Privileged</vt:lpwstr>
  </property>
  <property fmtid="{D5CDD505-2E9C-101B-9397-08002B2CF9AE}" pid="5" name="MSIP_Label_40f6bc31-fdad-4f11-9740-b506b2e8ba0a_Name">
    <vt:lpwstr>40f6bc31-fdad-4f11-9740-b506b2e8ba0a</vt:lpwstr>
  </property>
  <property fmtid="{D5CDD505-2E9C-101B-9397-08002B2CF9AE}" pid="6" name="MSIP_Label_40f6bc31-fdad-4f11-9740-b506b2e8ba0a_SiteId">
    <vt:lpwstr>d595be8d-b306-45f4-8064-9e5b82fbe52b</vt:lpwstr>
  </property>
  <property fmtid="{D5CDD505-2E9C-101B-9397-08002B2CF9AE}" pid="7" name="MSIP_Label_40f6bc31-fdad-4f11-9740-b506b2e8ba0a_ActionId">
    <vt:lpwstr>b81524c9-edc8-4176-991d-645d6cc2fbe2</vt:lpwstr>
  </property>
  <property fmtid="{D5CDD505-2E9C-101B-9397-08002B2CF9AE}" pid="8" name="MSIP_Label_40f6bc31-fdad-4f11-9740-b506b2e8ba0a_ContentBits">
    <vt:lpwstr>0</vt:lpwstr>
  </property>
</Properties>
</file>